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4.xml" ContentType="application/vnd.openxmlformats-officedocument.them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charts/chart1.xml" ContentType="application/vnd.openxmlformats-officedocument.drawingml.chart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44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charts/chart7.xml" ContentType="application/vnd.openxmlformats-officedocument.drawingml.chart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738" r:id="rId3"/>
    <p:sldMasterId id="2147483763" r:id="rId4"/>
  </p:sldMasterIdLst>
  <p:notesMasterIdLst>
    <p:notesMasterId r:id="rId22"/>
  </p:notesMasterIdLst>
  <p:handoutMasterIdLst>
    <p:handoutMasterId r:id="rId23"/>
  </p:handoutMasterIdLst>
  <p:sldIdLst>
    <p:sldId id="2147483558" r:id="rId5"/>
    <p:sldId id="2147483561" r:id="rId6"/>
    <p:sldId id="2147483584" r:id="rId7"/>
    <p:sldId id="2147483593" r:id="rId8"/>
    <p:sldId id="2147483594" r:id="rId9"/>
    <p:sldId id="2147483559" r:id="rId10"/>
    <p:sldId id="266" r:id="rId11"/>
    <p:sldId id="2147483582" r:id="rId12"/>
    <p:sldId id="2147483609" r:id="rId13"/>
    <p:sldId id="2147483606" r:id="rId14"/>
    <p:sldId id="2147483605" r:id="rId15"/>
    <p:sldId id="2147483567" r:id="rId16"/>
    <p:sldId id="2147483595" r:id="rId17"/>
    <p:sldId id="2147483596" r:id="rId18"/>
    <p:sldId id="2147483602" r:id="rId19"/>
    <p:sldId id="2147483562" r:id="rId20"/>
    <p:sldId id="2147483610" r:id="rId21"/>
  </p:sldIdLst>
  <p:sldSz cx="12192000" cy="6858000"/>
  <p:notesSz cx="6797675" cy="9928225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99"/>
    <a:srgbClr val="CCFFCC"/>
    <a:srgbClr val="FFFFCC"/>
    <a:srgbClr val="FF9933"/>
    <a:srgbClr val="99FF99"/>
    <a:srgbClr val="66FF33"/>
    <a:srgbClr val="66FF66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79" d="100"/>
          <a:sy n="79" d="100"/>
        </p:scale>
        <p:origin x="74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30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crisil-my.sharepoint.com/personal/c-sushantga_ad_crisil_com/Documents/Desktop/MSKVY%202.0%20KUSUM%20A%20&amp;%20C_20.04.2025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ms\Downloads\Decentralised%20Solar_23.06.2025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785510009532889E-2"/>
          <c:y val="0.23019182652210174"/>
          <c:w val="0.95042897998093423"/>
          <c:h val="0.6088407005838198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CC99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2301682127562459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1" i="0" u="none" strike="noStrike" kern="1200" baseline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50%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C75-42C4-BB35-646780E77B70}"/>
                </c:ext>
              </c:extLst>
            </c:dLbl>
            <c:dLbl>
              <c:idx val="1"/>
              <c:layout>
                <c:manualLayout>
                  <c:x val="4.4625061637634342E-2"/>
                  <c:y val="-0.3836136879270765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>
                        <a:solidFill>
                          <a:schemeClr val="tx1"/>
                        </a:solidFill>
                      </a:rPr>
                      <a:t>100%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6911598260443"/>
                      <c:h val="0.300071151445179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C75-42C4-BB35-646780E77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Sheet1!$A$1:$B$1</c:f>
              <c:numCache>
                <c:formatCode>0.0;"-"0.0;0</c:formatCode>
                <c:ptCount val="2"/>
                <c:pt idx="0">
                  <c:v>50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75-42C4-BB35-646780E77B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27948672"/>
        <c:axId val="127950208"/>
      </c:barChart>
      <c:catAx>
        <c:axId val="1279486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27950208"/>
        <c:crosses val="min"/>
        <c:auto val="0"/>
        <c:lblAlgn val="ctr"/>
        <c:lblOffset val="100"/>
        <c:noMultiLvlLbl val="0"/>
      </c:catAx>
      <c:valAx>
        <c:axId val="127950208"/>
        <c:scaling>
          <c:orientation val="minMax"/>
          <c:max val="90"/>
          <c:min val="0"/>
        </c:scaling>
        <c:delete val="1"/>
        <c:axPos val="l"/>
        <c:numFmt formatCode="0.0;&quot;-&quot;0.0;0" sourceLinked="1"/>
        <c:majorTickMark val="out"/>
        <c:minorTickMark val="none"/>
        <c:tickLblPos val="nextTo"/>
        <c:crossAx val="1279486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44381080174438E-2"/>
          <c:y val="8.4278768233387355E-2"/>
          <c:w val="0.96511237839651121"/>
          <c:h val="0.831442463533225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CC99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20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4-4153-841D-E3074D3B5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7492096"/>
        <c:axId val="127493632"/>
      </c:barChart>
      <c:catAx>
        <c:axId val="1274920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27493632"/>
        <c:crosses val="min"/>
        <c:auto val="0"/>
        <c:lblAlgn val="ctr"/>
        <c:lblOffset val="100"/>
        <c:noMultiLvlLbl val="0"/>
      </c:catAx>
      <c:valAx>
        <c:axId val="127493632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74920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252273079161506E-4"/>
          <c:y val="0.30180449989835684"/>
          <c:w val="0.96511237839651121"/>
          <c:h val="0.551196172248803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CC99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35502392344497608"/>
                </c:manualLayout>
              </c:layout>
              <c:tx>
                <c:rich>
                  <a:bodyPr wrap="none"/>
                  <a:lstStyle/>
                  <a:p>
                    <a:pPr>
                      <a:defRPr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32000</a:t>
                    </a:r>
                    <a:r>
                      <a:rPr lang="en-US" b="1" baseline="0" dirty="0"/>
                      <a:t> Cr</a:t>
                    </a:r>
                    <a:endParaRPr lang="en-US" b="1" dirty="0"/>
                  </a:p>
                </c:rich>
              </c:tx>
              <c:numFmt formatCode="0;&quot;-&quot;0;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4194-4791-A6E7-09E846DE62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32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94-4791-A6E7-09E846DE6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7499264"/>
        <c:axId val="208610816"/>
      </c:barChart>
      <c:catAx>
        <c:axId val="1274992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08610816"/>
        <c:crosses val="min"/>
        <c:auto val="0"/>
        <c:lblAlgn val="ctr"/>
        <c:lblOffset val="100"/>
        <c:noMultiLvlLbl val="0"/>
      </c:catAx>
      <c:valAx>
        <c:axId val="208610816"/>
        <c:scaling>
          <c:orientation val="minMax"/>
          <c:max val="3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74992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44381080174438E-2"/>
          <c:y val="0.28105906313645623"/>
          <c:w val="0.96511237839651121"/>
          <c:h val="0.522403258655804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CC99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34623217922606925"/>
                </c:manualLayout>
              </c:layout>
              <c:tx>
                <c:rich>
                  <a:bodyPr wrap="none"/>
                  <a:lstStyle/>
                  <a:p>
                    <a:pPr>
                      <a:defRPr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10000</a:t>
                    </a:r>
                    <a:r>
                      <a:rPr lang="en-US" b="1" baseline="0" dirty="0"/>
                      <a:t> Cr</a:t>
                    </a:r>
                    <a:endParaRPr lang="en-US" b="1" dirty="0"/>
                  </a:p>
                </c:rich>
              </c:tx>
              <c:numFmt formatCode="0;&quot;-&quot;0;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E8F0-4BFA-847A-C21EA8C2CF78}"/>
                </c:ext>
              </c:extLst>
            </c:dLbl>
            <c:dLbl>
              <c:idx val="1"/>
              <c:layout>
                <c:manualLayout>
                  <c:x val="0"/>
                  <c:y val="-0.21486761710794297"/>
                </c:manualLayout>
              </c:layout>
              <c:tx>
                <c:rich>
                  <a:bodyPr wrap="none"/>
                  <a:lstStyle/>
                  <a:p>
                    <a:pPr>
                      <a:defRPr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5500 Cr</a:t>
                    </a:r>
                  </a:p>
                </c:rich>
              </c:tx>
              <c:numFmt formatCode="0;&quot;-&quot;0;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E8F0-4BFA-847A-C21EA8C2C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F0-4BFA-847A-C21EA8C2C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6528512"/>
        <c:axId val="126534400"/>
      </c:barChart>
      <c:catAx>
        <c:axId val="1265285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26534400"/>
        <c:crosses val="min"/>
        <c:auto val="0"/>
        <c:lblAlgn val="ctr"/>
        <c:lblOffset val="100"/>
        <c:noMultiLvlLbl val="0"/>
      </c:catAx>
      <c:valAx>
        <c:axId val="126534400"/>
        <c:scaling>
          <c:orientation val="minMax"/>
          <c:max val="1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65285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44381080174438E-2"/>
          <c:y val="0.27058823529411763"/>
          <c:w val="0.96511237839651121"/>
          <c:h val="0.5401960784313725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CC99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35098039215686272"/>
                </c:manualLayout>
              </c:layout>
              <c:numFmt formatCode="0;&quot;-&quot;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1CE-4805-9208-3A617B05C713}"/>
                </c:ext>
              </c:extLst>
            </c:dLbl>
            <c:dLbl>
              <c:idx val="1"/>
              <c:layout>
                <c:manualLayout>
                  <c:x val="0"/>
                  <c:y val="-0.28431372549019607"/>
                </c:manualLayout>
              </c:layout>
              <c:numFmt formatCode="0;&quot;-&quot;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1CE-4805-9208-3A617B05C7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24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CE-4805-9208-3A617B05C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5015168"/>
        <c:axId val="145016704"/>
      </c:barChart>
      <c:catAx>
        <c:axId val="1450151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45016704"/>
        <c:crosses val="min"/>
        <c:auto val="0"/>
        <c:lblAlgn val="ctr"/>
        <c:lblOffset val="100"/>
        <c:noMultiLvlLbl val="0"/>
      </c:catAx>
      <c:valAx>
        <c:axId val="145016704"/>
        <c:scaling>
          <c:orientation val="minMax"/>
          <c:max val="2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50151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400" b="1"/>
              <a:t>Rs./unit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Composite ACoS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 2024-25</c:v>
                </c:pt>
                <c:pt idx="1">
                  <c:v>FY 2025-26</c:v>
                </c:pt>
                <c:pt idx="2">
                  <c:v>FY 2026-27</c:v>
                </c:pt>
                <c:pt idx="3">
                  <c:v>FY 2027-28</c:v>
                </c:pt>
                <c:pt idx="4">
                  <c:v>FY 2028-29</c:v>
                </c:pt>
                <c:pt idx="5">
                  <c:v>FY 2029-30</c:v>
                </c:pt>
              </c:strCache>
            </c:strRef>
          </c:cat>
          <c:val>
            <c:numRef>
              <c:f>Sheet1!$B$2:$B$7</c:f>
              <c:numCache>
                <c:formatCode>_(* #,##0.00_);_(* \(#,##0.00\);_(* "-"??_);_(@_)</c:formatCode>
                <c:ptCount val="6"/>
                <c:pt idx="0">
                  <c:v>9.4499999999999993</c:v>
                </c:pt>
                <c:pt idx="1">
                  <c:v>9.19</c:v>
                </c:pt>
                <c:pt idx="2">
                  <c:v>9.0399999999999991</c:v>
                </c:pt>
                <c:pt idx="3">
                  <c:v>8.9600000000000009</c:v>
                </c:pt>
                <c:pt idx="4">
                  <c:v>8.6</c:v>
                </c:pt>
                <c:pt idx="5">
                  <c:v>8.57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BB04-4351-B7DD-037C1A6951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BAU ACoS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 2024-25</c:v>
                </c:pt>
                <c:pt idx="1">
                  <c:v>FY 2025-26</c:v>
                </c:pt>
                <c:pt idx="2">
                  <c:v>FY 2026-27</c:v>
                </c:pt>
                <c:pt idx="3">
                  <c:v>FY 2027-28</c:v>
                </c:pt>
                <c:pt idx="4">
                  <c:v>FY 2028-29</c:v>
                </c:pt>
                <c:pt idx="5">
                  <c:v>FY 2029-30</c:v>
                </c:pt>
              </c:strCache>
            </c:strRef>
          </c:cat>
          <c:val>
            <c:numRef>
              <c:f>Sheet1!$C$2:$C$7</c:f>
              <c:numCache>
                <c:formatCode>_(* #,##0.00_);_(* \(#,##0.00\);_(* "-"??_);_(@_)</c:formatCode>
                <c:ptCount val="6"/>
                <c:pt idx="0">
                  <c:v>9.4499999999999993</c:v>
                </c:pt>
                <c:pt idx="1">
                  <c:v>10.318455</c:v>
                </c:pt>
                <c:pt idx="2">
                  <c:v>11.266721014500002</c:v>
                </c:pt>
                <c:pt idx="3">
                  <c:v>12.302132675732553</c:v>
                </c:pt>
                <c:pt idx="4">
                  <c:v>13.432698668632376</c:v>
                </c:pt>
                <c:pt idx="5">
                  <c:v>14.667163676279692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BB04-4351-B7DD-037C1A6951A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4363904"/>
        <c:axId val="124365440"/>
        <c:extLst/>
      </c:lineChart>
      <c:catAx>
        <c:axId val="1243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65440"/>
        <c:crosses val="autoZero"/>
        <c:auto val="1"/>
        <c:lblAlgn val="ctr"/>
        <c:lblOffset val="100"/>
        <c:noMultiLvlLbl val="0"/>
      </c:catAx>
      <c:valAx>
        <c:axId val="124365440"/>
        <c:scaling>
          <c:orientation val="minMax"/>
          <c:max val="15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6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912269483690955E-3"/>
          <c:y val="0.10527820257011501"/>
          <c:w val="0.99890876905454629"/>
          <c:h val="0.68785465740063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Contracted
 Solar 
Capacity (MW)</c:v>
                </c:pt>
              </c:strCache>
            </c:strRef>
          </c:tx>
          <c:spPr>
            <a:solidFill>
              <a:srgbClr val="EB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Sheet1!$A$2:$A$31</c:f>
              <c:strCache>
                <c:ptCount val="30"/>
                <c:pt idx="0">
                  <c:v>Ahilyanagar</c:v>
                </c:pt>
                <c:pt idx="1">
                  <c:v>Solapur</c:v>
                </c:pt>
                <c:pt idx="2">
                  <c:v>Nashik</c:v>
                </c:pt>
                <c:pt idx="3">
                  <c:v>Pune</c:v>
                </c:pt>
                <c:pt idx="4">
                  <c:v>Jalgaon</c:v>
                </c:pt>
                <c:pt idx="5">
                  <c:v>CS Nagar</c:v>
                </c:pt>
                <c:pt idx="6">
                  <c:v>Sangli</c:v>
                </c:pt>
                <c:pt idx="7">
                  <c:v>Latur</c:v>
                </c:pt>
                <c:pt idx="8">
                  <c:v>Nanded</c:v>
                </c:pt>
                <c:pt idx="9">
                  <c:v>Satara</c:v>
                </c:pt>
                <c:pt idx="10">
                  <c:v>Beed</c:v>
                </c:pt>
                <c:pt idx="11">
                  <c:v>Yavatmal</c:v>
                </c:pt>
                <c:pt idx="12">
                  <c:v>Dharashiv</c:v>
                </c:pt>
                <c:pt idx="13">
                  <c:v>Dhule</c:v>
                </c:pt>
                <c:pt idx="14">
                  <c:v>Buldhana</c:v>
                </c:pt>
                <c:pt idx="15">
                  <c:v>Nandurbar</c:v>
                </c:pt>
                <c:pt idx="16">
                  <c:v>Jalna</c:v>
                </c:pt>
                <c:pt idx="17">
                  <c:v>Amravati</c:v>
                </c:pt>
                <c:pt idx="18">
                  <c:v>Kolhapur</c:v>
                </c:pt>
                <c:pt idx="19">
                  <c:v>Hingoli</c:v>
                </c:pt>
                <c:pt idx="20">
                  <c:v>Nagpur</c:v>
                </c:pt>
                <c:pt idx="21">
                  <c:v>Akola</c:v>
                </c:pt>
                <c:pt idx="22">
                  <c:v>Parbhani</c:v>
                </c:pt>
                <c:pt idx="23">
                  <c:v>Gondiya</c:v>
                </c:pt>
                <c:pt idx="24">
                  <c:v>Washim</c:v>
                </c:pt>
                <c:pt idx="25">
                  <c:v>Bhandara</c:v>
                </c:pt>
                <c:pt idx="26">
                  <c:v>Chandrapur</c:v>
                </c:pt>
                <c:pt idx="27">
                  <c:v>Wardha</c:v>
                </c:pt>
                <c:pt idx="28">
                  <c:v>Gadchiroli</c:v>
                </c:pt>
                <c:pt idx="29">
                  <c:v>Palghar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2006</c:v>
                </c:pt>
                <c:pt idx="1">
                  <c:v>1692</c:v>
                </c:pt>
                <c:pt idx="2">
                  <c:v>1343</c:v>
                </c:pt>
                <c:pt idx="3">
                  <c:v>1083</c:v>
                </c:pt>
                <c:pt idx="4">
                  <c:v>826</c:v>
                </c:pt>
                <c:pt idx="5">
                  <c:v>739</c:v>
                </c:pt>
                <c:pt idx="6">
                  <c:v>669</c:v>
                </c:pt>
                <c:pt idx="7">
                  <c:v>642.5</c:v>
                </c:pt>
                <c:pt idx="8">
                  <c:v>603</c:v>
                </c:pt>
                <c:pt idx="9">
                  <c:v>471</c:v>
                </c:pt>
                <c:pt idx="10">
                  <c:v>467.5</c:v>
                </c:pt>
                <c:pt idx="11">
                  <c:v>396</c:v>
                </c:pt>
                <c:pt idx="12">
                  <c:v>370</c:v>
                </c:pt>
                <c:pt idx="13">
                  <c:v>369</c:v>
                </c:pt>
                <c:pt idx="14">
                  <c:v>357</c:v>
                </c:pt>
                <c:pt idx="15">
                  <c:v>339</c:v>
                </c:pt>
                <c:pt idx="16">
                  <c:v>337</c:v>
                </c:pt>
                <c:pt idx="17">
                  <c:v>328</c:v>
                </c:pt>
                <c:pt idx="18">
                  <c:v>299</c:v>
                </c:pt>
                <c:pt idx="19">
                  <c:v>299</c:v>
                </c:pt>
                <c:pt idx="20">
                  <c:v>276</c:v>
                </c:pt>
                <c:pt idx="21">
                  <c:v>245</c:v>
                </c:pt>
                <c:pt idx="22">
                  <c:v>241</c:v>
                </c:pt>
                <c:pt idx="23">
                  <c:v>207</c:v>
                </c:pt>
                <c:pt idx="24">
                  <c:v>177</c:v>
                </c:pt>
                <c:pt idx="25">
                  <c:v>144</c:v>
                </c:pt>
                <c:pt idx="26">
                  <c:v>133</c:v>
                </c:pt>
                <c:pt idx="27">
                  <c:v>132</c:v>
                </c:pt>
                <c:pt idx="28">
                  <c:v>83</c:v>
                </c:pt>
                <c:pt idx="2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6-4180-A640-294ED30B2D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308608"/>
        <c:axId val="161518336"/>
      </c:barChart>
      <c:catAx>
        <c:axId val="15830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18336"/>
        <c:crosses val="autoZero"/>
        <c:auto val="1"/>
        <c:lblAlgn val="ctr"/>
        <c:lblOffset val="100"/>
        <c:noMultiLvlLbl val="0"/>
      </c:catAx>
      <c:valAx>
        <c:axId val="1615183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8308608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'District wise Solar Capacity'!$B$10</c:f>
              <c:strCache>
                <c:ptCount val="1"/>
                <c:pt idx="0">
                  <c:v>Solar Capacity Installed (MW)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'District wise Solar Capacity'!$A$11:$A$40</c:f>
              <c:strCache>
                <c:ptCount val="30"/>
                <c:pt idx="0">
                  <c:v>LATUR</c:v>
                </c:pt>
                <c:pt idx="1">
                  <c:v>NASHIK</c:v>
                </c:pt>
                <c:pt idx="2">
                  <c:v>Ahilyanagar</c:v>
                </c:pt>
                <c:pt idx="3">
                  <c:v>Beed</c:v>
                </c:pt>
                <c:pt idx="4">
                  <c:v>NANDED</c:v>
                </c:pt>
                <c:pt idx="5">
                  <c:v>Jalna</c:v>
                </c:pt>
                <c:pt idx="6">
                  <c:v>Sangli</c:v>
                </c:pt>
                <c:pt idx="7">
                  <c:v>JALGAON</c:v>
                </c:pt>
                <c:pt idx="8">
                  <c:v>CH. SAMBHAJI NAGAR</c:v>
                </c:pt>
                <c:pt idx="9">
                  <c:v>Solapur</c:v>
                </c:pt>
                <c:pt idx="10">
                  <c:v>DHARASHIV</c:v>
                </c:pt>
                <c:pt idx="11">
                  <c:v>DHULE</c:v>
                </c:pt>
                <c:pt idx="12">
                  <c:v>SATARA</c:v>
                </c:pt>
                <c:pt idx="13">
                  <c:v>AKOLA</c:v>
                </c:pt>
                <c:pt idx="14">
                  <c:v>HINGOLI</c:v>
                </c:pt>
                <c:pt idx="15">
                  <c:v>Parbhani</c:v>
                </c:pt>
                <c:pt idx="16">
                  <c:v>KOLHAPUR</c:v>
                </c:pt>
                <c:pt idx="17">
                  <c:v>WASHIM</c:v>
                </c:pt>
                <c:pt idx="18">
                  <c:v>BULDHANA</c:v>
                </c:pt>
                <c:pt idx="19">
                  <c:v>AMARAVATI</c:v>
                </c:pt>
                <c:pt idx="20">
                  <c:v>Yavatmal</c:v>
                </c:pt>
                <c:pt idx="21">
                  <c:v>Wardha</c:v>
                </c:pt>
                <c:pt idx="22">
                  <c:v>Pune</c:v>
                </c:pt>
                <c:pt idx="23">
                  <c:v>Baramati</c:v>
                </c:pt>
                <c:pt idx="24">
                  <c:v>Nagpur  </c:v>
                </c:pt>
                <c:pt idx="25">
                  <c:v>Nandurbar</c:v>
                </c:pt>
                <c:pt idx="26">
                  <c:v>Ratnagiri</c:v>
                </c:pt>
                <c:pt idx="27">
                  <c:v>Gadchiroli</c:v>
                </c:pt>
                <c:pt idx="28">
                  <c:v>Palghar</c:v>
                </c:pt>
                <c:pt idx="29">
                  <c:v>Gondia</c:v>
                </c:pt>
              </c:strCache>
            </c:strRef>
          </c:cat>
          <c:val>
            <c:numRef>
              <c:f>'District wise Solar Capacity'!$B$11:$B$40</c:f>
              <c:numCache>
                <c:formatCode>0</c:formatCode>
                <c:ptCount val="30"/>
                <c:pt idx="0">
                  <c:v>252.60000000000002</c:v>
                </c:pt>
                <c:pt idx="1">
                  <c:v>174.685</c:v>
                </c:pt>
                <c:pt idx="2">
                  <c:v>102.40299999999999</c:v>
                </c:pt>
                <c:pt idx="3">
                  <c:v>89.19</c:v>
                </c:pt>
                <c:pt idx="4">
                  <c:v>86.559000000000012</c:v>
                </c:pt>
                <c:pt idx="5">
                  <c:v>80.865000000000009</c:v>
                </c:pt>
                <c:pt idx="6">
                  <c:v>80.218000000000004</c:v>
                </c:pt>
                <c:pt idx="7">
                  <c:v>78</c:v>
                </c:pt>
                <c:pt idx="8">
                  <c:v>74.949999999999989</c:v>
                </c:pt>
                <c:pt idx="9">
                  <c:v>69.38</c:v>
                </c:pt>
                <c:pt idx="10">
                  <c:v>65.670000000000016</c:v>
                </c:pt>
                <c:pt idx="11">
                  <c:v>63.664999999999999</c:v>
                </c:pt>
                <c:pt idx="12">
                  <c:v>55.535000000000004</c:v>
                </c:pt>
                <c:pt idx="13">
                  <c:v>49.274999999999999</c:v>
                </c:pt>
                <c:pt idx="14">
                  <c:v>47.998000000000005</c:v>
                </c:pt>
                <c:pt idx="15">
                  <c:v>37.884999999999998</c:v>
                </c:pt>
                <c:pt idx="16">
                  <c:v>37.288999999999994</c:v>
                </c:pt>
                <c:pt idx="17">
                  <c:v>34.757999999999996</c:v>
                </c:pt>
                <c:pt idx="18">
                  <c:v>34</c:v>
                </c:pt>
                <c:pt idx="19">
                  <c:v>26</c:v>
                </c:pt>
                <c:pt idx="20">
                  <c:v>23.33</c:v>
                </c:pt>
                <c:pt idx="21">
                  <c:v>19.185000000000002</c:v>
                </c:pt>
                <c:pt idx="22">
                  <c:v>17</c:v>
                </c:pt>
                <c:pt idx="23">
                  <c:v>10.33</c:v>
                </c:pt>
                <c:pt idx="24">
                  <c:v>4.9150999999999998</c:v>
                </c:pt>
                <c:pt idx="25">
                  <c:v>2.585</c:v>
                </c:pt>
                <c:pt idx="26">
                  <c:v>2.52</c:v>
                </c:pt>
                <c:pt idx="27">
                  <c:v>1.9550000000000001</c:v>
                </c:pt>
                <c:pt idx="28">
                  <c:v>1.6</c:v>
                </c:pt>
                <c:pt idx="29">
                  <c:v>0.58499999999999996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4-4D82-8A77-04AC62F2FB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3416592"/>
        <c:axId val="313418032"/>
      </c:barChart>
      <c:catAx>
        <c:axId val="31341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18032"/>
        <c:crosses val="autoZero"/>
        <c:auto val="1"/>
        <c:lblAlgn val="ctr"/>
        <c:lblOffset val="100"/>
        <c:noMultiLvlLbl val="0"/>
      </c:catAx>
      <c:valAx>
        <c:axId val="3134180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1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0.90447</cdr:x>
      <cdr:y>0.14374</cdr:y>
    </cdr:from>
    <cdr:to>
      <cdr:x>0.90447</cdr:x>
      <cdr:y>0.76752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1098AF2A-4256-F22B-3B4C-B3FF3762A2B5}"/>
            </a:ext>
          </a:extLst>
        </cdr:cNvPr>
        <cdr:cNvCxnSpPr/>
      </cdr:nvCxnSpPr>
      <cdr:spPr>
        <a:xfrm xmlns:a="http://schemas.openxmlformats.org/drawingml/2006/main">
          <a:off x="6873049" y="655358"/>
          <a:ext cx="0" cy="28440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0.87782</cdr:x>
      <cdr:y>0.39347</cdr:y>
    </cdr:from>
    <cdr:to>
      <cdr:x>0.96339</cdr:x>
      <cdr:y>0.45423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:a16="http://schemas.microsoft.com/office/drawing/2014/main" id="{14DF040A-1028-A2C2-27D3-5BF50190119F}"/>
            </a:ext>
          </a:extLst>
        </cdr:cNvPr>
        <cdr:cNvSpPr txBox="1"/>
      </cdr:nvSpPr>
      <cdr:spPr>
        <a:xfrm xmlns:a="http://schemas.openxmlformats.org/drawingml/2006/main">
          <a:off x="6670559" y="1793979"/>
          <a:ext cx="650244" cy="2770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cs typeface="Calibri" panose="020F0502020204030204" pitchFamily="34" charset="0"/>
            </a:rPr>
            <a:t>6.09</a:t>
          </a:r>
        </a:p>
      </cdr:txBody>
    </cdr:sp>
  </cdr:relSizeAnchor>
  <cdr:relSizeAnchor xmlns:cdr="http://schemas.openxmlformats.org/drawingml/2006/chartDrawing">
    <cdr:from>
      <cdr:x>0.77284</cdr:x>
      <cdr:y>0.25414</cdr:y>
    </cdr:from>
    <cdr:to>
      <cdr:x>0.77284</cdr:x>
      <cdr:y>0.77527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202E18E0-F495-E54A-73B9-CE129AEFC36D}"/>
            </a:ext>
          </a:extLst>
        </cdr:cNvPr>
        <cdr:cNvCxnSpPr/>
      </cdr:nvCxnSpPr>
      <cdr:spPr>
        <a:xfrm xmlns:a="http://schemas.openxmlformats.org/drawingml/2006/main">
          <a:off x="5872795" y="1158708"/>
          <a:ext cx="0" cy="23760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0.74283</cdr:x>
      <cdr:y>0.45423</cdr:y>
    </cdr:from>
    <cdr:to>
      <cdr:x>0.8284</cdr:x>
      <cdr:y>0.51498</cdr:y>
    </cdr:to>
    <cdr:sp macro="" textlink="">
      <cdr:nvSpPr>
        <cdr:cNvPr id="8" name="TextBox 9">
          <a:extLst xmlns:a="http://schemas.openxmlformats.org/drawingml/2006/main">
            <a:ext uri="{FF2B5EF4-FFF2-40B4-BE49-F238E27FC236}">
              <a16:creationId xmlns:a16="http://schemas.microsoft.com/office/drawing/2014/main" id="{6DDC88A1-1C13-6C41-9D53-0FA890D218E9}"/>
            </a:ext>
          </a:extLst>
        </cdr:cNvPr>
        <cdr:cNvSpPr txBox="1"/>
      </cdr:nvSpPr>
      <cdr:spPr>
        <a:xfrm xmlns:a="http://schemas.openxmlformats.org/drawingml/2006/main">
          <a:off x="5644754" y="2071004"/>
          <a:ext cx="650244" cy="2769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cs typeface="Calibri" panose="020F0502020204030204" pitchFamily="34" charset="0"/>
            </a:rPr>
            <a:t>4.84</a:t>
          </a:r>
        </a:p>
      </cdr:txBody>
    </cdr:sp>
  </cdr:relSizeAnchor>
  <cdr:relSizeAnchor xmlns:cdr="http://schemas.openxmlformats.org/drawingml/2006/chartDrawing">
    <cdr:from>
      <cdr:x>0.61632</cdr:x>
      <cdr:y>0.39328</cdr:y>
    </cdr:from>
    <cdr:to>
      <cdr:x>0.61632</cdr:x>
      <cdr:y>0.72491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982E7AC5-2001-CCDD-71ED-B05DF24A4566}"/>
            </a:ext>
          </a:extLst>
        </cdr:cNvPr>
        <cdr:cNvCxnSpPr/>
      </cdr:nvCxnSpPr>
      <cdr:spPr>
        <a:xfrm xmlns:a="http://schemas.openxmlformats.org/drawingml/2006/main">
          <a:off x="4683403" y="1793093"/>
          <a:ext cx="0" cy="15120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0.57946</cdr:x>
      <cdr:y>0.48403</cdr:y>
    </cdr:from>
    <cdr:to>
      <cdr:x>0.66503</cdr:x>
      <cdr:y>0.54478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3DABD9AB-07F0-DD5B-CB7C-15CC479E5B2F}"/>
            </a:ext>
          </a:extLst>
        </cdr:cNvPr>
        <cdr:cNvSpPr txBox="1"/>
      </cdr:nvSpPr>
      <cdr:spPr>
        <a:xfrm xmlns:a="http://schemas.openxmlformats.org/drawingml/2006/main">
          <a:off x="4403308" y="2206856"/>
          <a:ext cx="650245" cy="2769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cs typeface="Calibri" panose="020F0502020204030204" pitchFamily="34" charset="0"/>
            </a:rPr>
            <a:t>3.32</a:t>
          </a:r>
        </a:p>
      </cdr:txBody>
    </cdr:sp>
  </cdr:relSizeAnchor>
  <cdr:relSizeAnchor xmlns:cdr="http://schemas.openxmlformats.org/drawingml/2006/chartDrawing">
    <cdr:from>
      <cdr:x>0.46256</cdr:x>
      <cdr:y>0.5</cdr:y>
    </cdr:from>
    <cdr:to>
      <cdr:x>0.46256</cdr:x>
      <cdr:y>0.72109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DB77BA5A-0B5D-A631-CF89-5E0DF743B0D7}"/>
            </a:ext>
          </a:extLst>
        </cdr:cNvPr>
        <cdr:cNvCxnSpPr/>
      </cdr:nvCxnSpPr>
      <cdr:spPr>
        <a:xfrm xmlns:a="http://schemas.openxmlformats.org/drawingml/2006/main">
          <a:off x="3514984" y="2279664"/>
          <a:ext cx="0" cy="10080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0.43189</cdr:x>
      <cdr:y>0.5369</cdr:y>
    </cdr:from>
    <cdr:to>
      <cdr:x>0.51745</cdr:x>
      <cdr:y>0.59765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01610684-5F98-9609-55DC-DE60364EA6B1}"/>
            </a:ext>
          </a:extLst>
        </cdr:cNvPr>
        <cdr:cNvSpPr txBox="1"/>
      </cdr:nvSpPr>
      <cdr:spPr>
        <a:xfrm xmlns:a="http://schemas.openxmlformats.org/drawingml/2006/main">
          <a:off x="3281890" y="2447887"/>
          <a:ext cx="650169" cy="2769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cs typeface="Calibri" panose="020F0502020204030204" pitchFamily="34" charset="0"/>
            </a:rPr>
            <a:t>2.21</a:t>
          </a:r>
        </a:p>
      </cdr:txBody>
    </cdr:sp>
  </cdr:relSizeAnchor>
  <cdr:relSizeAnchor xmlns:cdr="http://schemas.openxmlformats.org/drawingml/2006/chartDrawing">
    <cdr:from>
      <cdr:x>0.31457</cdr:x>
      <cdr:y>0.60373</cdr:y>
    </cdr:from>
    <cdr:to>
      <cdr:x>0.31457</cdr:x>
      <cdr:y>0.70638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371AAD19-06FB-3A7E-029E-0149FCA16F3A}"/>
            </a:ext>
          </a:extLst>
        </cdr:cNvPr>
        <cdr:cNvCxnSpPr/>
      </cdr:nvCxnSpPr>
      <cdr:spPr>
        <a:xfrm xmlns:a="http://schemas.openxmlformats.org/drawingml/2006/main">
          <a:off x="2390411" y="2752603"/>
          <a:ext cx="0" cy="4680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0.31805</cdr:x>
      <cdr:y>0.59469</cdr:y>
    </cdr:from>
    <cdr:to>
      <cdr:x>0.40362</cdr:x>
      <cdr:y>0.65544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7860B25F-8344-6E3A-7AA2-DC2C5F818910}"/>
            </a:ext>
          </a:extLst>
        </cdr:cNvPr>
        <cdr:cNvSpPr txBox="1"/>
      </cdr:nvSpPr>
      <cdr:spPr>
        <a:xfrm xmlns:a="http://schemas.openxmlformats.org/drawingml/2006/main">
          <a:off x="2416863" y="2711391"/>
          <a:ext cx="650244" cy="276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cs typeface="Calibri" panose="020F0502020204030204" pitchFamily="34" charset="0"/>
            </a:rPr>
            <a:t>1.13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AD041A-867C-3726-7C4B-E43F7B9140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75223-A5BB-E3ED-7A58-510C5A50A9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1C7FE-B0AE-4BD2-AEC9-0D823E796373}" type="datetimeFigureOut">
              <a:rPr lang="en-IN" smtClean="0"/>
              <a:t>24-06-2025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22A76-6BD5-F21B-FE51-EE08C08EE8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A98BF-3A12-19A3-EF2A-2595D9484D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D4C03-8980-4503-97CB-81D7EA6423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0362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DC6C4-3E7E-0447-BC96-A8B1833E849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4B4D1-B04F-0244-8EE6-94A405B1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9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04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041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June 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4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041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0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4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oleObject" Target="../embeddings/oleObject2.bin"/><Relationship Id="rId5" Type="http://schemas.openxmlformats.org/officeDocument/2006/relationships/tags" Target="../tags/tag26.xml"/><Relationship Id="rId10" Type="http://schemas.openxmlformats.org/officeDocument/2006/relationships/image" Target="../media/image3.svg"/><Relationship Id="rId4" Type="http://schemas.openxmlformats.org/officeDocument/2006/relationships/tags" Target="../tags/tag25.xml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8.emf"/><Relationship Id="rId5" Type="http://schemas.openxmlformats.org/officeDocument/2006/relationships/tags" Target="../tags/tag88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20.xml"/><Relationship Id="rId4" Type="http://schemas.openxmlformats.org/officeDocument/2006/relationships/tags" Target="../tags/tag31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9" Type="http://schemas.openxmlformats.org/officeDocument/2006/relationships/image" Target="../media/image10.jpeg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36.xml"/><Relationship Id="rId7" Type="http://schemas.openxmlformats.org/officeDocument/2006/relationships/tags" Target="../tags/tag340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9" Type="http://schemas.openxmlformats.org/officeDocument/2006/relationships/image" Target="../media/image10.jpeg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9" Type="http://schemas.openxmlformats.org/officeDocument/2006/relationships/image" Target="../media/image10.jpeg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9" Type="http://schemas.openxmlformats.org/officeDocument/2006/relationships/image" Target="../media/image10.jpeg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57.xml"/><Relationship Id="rId7" Type="http://schemas.openxmlformats.org/officeDocument/2006/relationships/tags" Target="../tags/tag361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9" Type="http://schemas.openxmlformats.org/officeDocument/2006/relationships/image" Target="../media/image10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66.xml"/><Relationship Id="rId4" Type="http://schemas.openxmlformats.org/officeDocument/2006/relationships/tags" Target="../tags/tag36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4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0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1.emf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oleObject" Target="../embeddings/oleObject9.bin"/><Relationship Id="rId5" Type="http://schemas.openxmlformats.org/officeDocument/2006/relationships/tags" Target="../tags/tag9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3" Type="http://schemas.openxmlformats.org/officeDocument/2006/relationships/tags" Target="../tags/tag373.xml"/><Relationship Id="rId7" Type="http://schemas.openxmlformats.org/officeDocument/2006/relationships/tags" Target="../tags/tag377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9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4" Type="http://schemas.openxmlformats.org/officeDocument/2006/relationships/tags" Target="../tags/tag382.xml"/><Relationship Id="rId9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38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tags" Target="../tags/tag390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tags" Target="../tags/tag396.xml"/><Relationship Id="rId9" Type="http://schemas.openxmlformats.org/officeDocument/2006/relationships/image" Target="../media/image10.jpe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9" Type="http://schemas.openxmlformats.org/officeDocument/2006/relationships/image" Target="../media/image10.jpe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1.emf"/><Relationship Id="rId5" Type="http://schemas.openxmlformats.org/officeDocument/2006/relationships/tags" Target="../tags/tag116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115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1.emf"/><Relationship Id="rId4" Type="http://schemas.openxmlformats.org/officeDocument/2006/relationships/tags" Target="../tags/tag123.xml"/><Relationship Id="rId9" Type="http://schemas.openxmlformats.org/officeDocument/2006/relationships/oleObject" Target="../embeddings/oleObject13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1.emf"/><Relationship Id="rId4" Type="http://schemas.openxmlformats.org/officeDocument/2006/relationships/tags" Target="../tags/tag32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38.xml"/><Relationship Id="rId7" Type="http://schemas.openxmlformats.org/officeDocument/2006/relationships/oleObject" Target="../embeddings/oleObject4.bin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7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7.emf"/><Relationship Id="rId4" Type="http://schemas.openxmlformats.org/officeDocument/2006/relationships/tags" Target="../tags/tag54.xml"/><Relationship Id="rId9" Type="http://schemas.openxmlformats.org/officeDocument/2006/relationships/oleObject" Target="../embeddings/oleObject6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.emf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oleObject" Target="../embeddings/oleObject7.bin"/><Relationship Id="rId5" Type="http://schemas.openxmlformats.org/officeDocument/2006/relationships/tags" Target="../tags/tag6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54.xml"/><Relationship Id="rId7" Type="http://schemas.openxmlformats.org/officeDocument/2006/relationships/image" Target="../media/image12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11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55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58.xml"/><Relationship Id="rId7" Type="http://schemas.openxmlformats.org/officeDocument/2006/relationships/image" Target="../media/image12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5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image" Target="../media/image6.jpe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9" Type="http://schemas.openxmlformats.org/officeDocument/2006/relationships/image" Target="../media/image14.jpe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9" Type="http://schemas.openxmlformats.org/officeDocument/2006/relationships/image" Target="../media/image14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1.emf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oleObject" Target="../embeddings/oleObject8.bin"/><Relationship Id="rId5" Type="http://schemas.openxmlformats.org/officeDocument/2006/relationships/tags" Target="../tags/tag7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9" Type="http://schemas.openxmlformats.org/officeDocument/2006/relationships/image" Target="../media/image14.jpe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9" Type="http://schemas.openxmlformats.org/officeDocument/2006/relationships/image" Target="../media/image14.jpe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9" Type="http://schemas.openxmlformats.org/officeDocument/2006/relationships/image" Target="../media/image14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6.xml"/><Relationship Id="rId4" Type="http://schemas.openxmlformats.org/officeDocument/2006/relationships/tags" Target="../tags/tag22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4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0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9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1.emf"/><Relationship Id="rId5" Type="http://schemas.openxmlformats.org/officeDocument/2006/relationships/tags" Target="../tags/tag80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9.xml"/><Relationship Id="rId9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9" Type="http://schemas.openxmlformats.org/officeDocument/2006/relationships/image" Target="../media/image10.jpe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9" Type="http://schemas.openxmlformats.org/officeDocument/2006/relationships/image" Target="../media/image10.jpe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94.xml"/><Relationship Id="rId7" Type="http://schemas.openxmlformats.org/officeDocument/2006/relationships/image" Target="../media/image12.png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image" Target="../media/image11.jpeg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95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98.xml"/><Relationship Id="rId7" Type="http://schemas.openxmlformats.org/officeDocument/2006/relationships/image" Target="../media/image12.pn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9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7" Type="http://schemas.openxmlformats.org/officeDocument/2006/relationships/image" Target="../media/image6.jpeg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10.xml"/><Relationship Id="rId4" Type="http://schemas.openxmlformats.org/officeDocument/2006/relationships/tags" Target="../tags/tag30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15.xml"/><Relationship Id="rId4" Type="http://schemas.openxmlformats.org/officeDocument/2006/relationships/tags" Target="../tags/tag3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rtnership">
            <a:extLst>
              <a:ext uri="{FF2B5EF4-FFF2-40B4-BE49-F238E27FC236}">
                <a16:creationId xmlns:a16="http://schemas.microsoft.com/office/drawing/2014/main" id="{2DB70230-A6B5-4979-8308-8CA8DA9D951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3474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44" imgH="344" progId="TCLayout.ActiveDocument.1">
                  <p:embed/>
                </p:oleObj>
              </mc:Choice>
              <mc:Fallback>
                <p:oleObj name="think-cell Slide" r:id="rId11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ClientLogo">
            <a:extLst>
              <a:ext uri="{FF2B5EF4-FFF2-40B4-BE49-F238E27FC236}">
                <a16:creationId xmlns:a16="http://schemas.microsoft.com/office/drawing/2014/main" id="{0D1A260D-45D1-4D8D-ACC4-246C7DD9AFAD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3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4736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isclaimer-English (United States)">
            <a:extLst>
              <a:ext uri="{FF2B5EF4-FFF2-40B4-BE49-F238E27FC236}">
                <a16:creationId xmlns:a16="http://schemas.microsoft.com/office/drawing/2014/main" id="{FB7A54AC-E14F-4BA1-B48F-5284B039668B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551942" y="6190488"/>
            <a:ext cx="3995928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en-IN" sz="750">
                <a:solidFill>
                  <a:schemeClr val="tx1"/>
                </a:solidFill>
                <a:latin typeface="+mn-lt"/>
              </a:rPr>
              <a:t>CONFIDENTIAL AND PROPRIETARY | © 2024 McKinsey &amp; Company. </a:t>
            </a:r>
          </a:p>
          <a:p>
            <a:pPr defTabSz="804863" eaLnBrk="0" hangingPunct="0"/>
            <a:r>
              <a:rPr lang="en-IN" sz="750">
                <a:solidFill>
                  <a:schemeClr val="tx1"/>
                </a:solidFill>
                <a:latin typeface="+mn-lt"/>
              </a:rPr>
              <a:t>This material is intended solely for your internal use and any use of this material without specific permission of McKinsey &amp; Company is strictly prohibited. All rights reserved.</a:t>
            </a:r>
            <a:endParaRPr lang="en-US" sz="75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6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1244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8173370" y="78768"/>
            <a:ext cx="346694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9304491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44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535827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34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05712" y="3568156"/>
            <a:ext cx="9180576" cy="511294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505712" y="4284632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9322608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71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6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7" y="41599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2" descr="http://www.mahadiscom.in/images/img-logo-1.jpg">
            <a:extLst>
              <a:ext uri="{FF2B5EF4-FFF2-40B4-BE49-F238E27FC236}">
                <a16:creationId xmlns:a16="http://schemas.microsoft.com/office/drawing/2014/main" id="{CD284943-1C72-C587-016D-3235C8F57B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547" y="46387"/>
            <a:ext cx="182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3706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71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7" y="3659646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9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 descr="http://www.mahadiscom.in/images/img-logo-1.jpg">
            <a:extLst>
              <a:ext uri="{FF2B5EF4-FFF2-40B4-BE49-F238E27FC236}">
                <a16:creationId xmlns:a16="http://schemas.microsoft.com/office/drawing/2014/main" id="{04A278E1-917E-B0F6-2076-F38DCB844D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074" y="76204"/>
            <a:ext cx="182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6394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19252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 descr="http://www.mahadiscom.in/images/img-logo-1.jpg">
            <a:extLst>
              <a:ext uri="{FF2B5EF4-FFF2-40B4-BE49-F238E27FC236}">
                <a16:creationId xmlns:a16="http://schemas.microsoft.com/office/drawing/2014/main" id="{3E101423-BBDA-D42B-3458-B9ED6FB56B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074" y="76204"/>
            <a:ext cx="182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9043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19252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7" y="6501671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 descr="http://www.mahadiscom.in/images/img-logo-1.jpg">
            <a:extLst>
              <a:ext uri="{FF2B5EF4-FFF2-40B4-BE49-F238E27FC236}">
                <a16:creationId xmlns:a16="http://schemas.microsoft.com/office/drawing/2014/main" id="{6B0B3508-7BD5-6097-7354-E6BE1B6A05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074" y="76204"/>
            <a:ext cx="182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831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19252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 descr="http://www.mahadiscom.in/images/img-logo-1.jpg">
            <a:extLst>
              <a:ext uri="{FF2B5EF4-FFF2-40B4-BE49-F238E27FC236}">
                <a16:creationId xmlns:a16="http://schemas.microsoft.com/office/drawing/2014/main" id="{DDD98018-BAB7-B143-AED1-9BE329D43A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584" y="76204"/>
            <a:ext cx="182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9523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989512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807236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0023296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85C79-CB88-4F68-9D52-545B57DE2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D5B49-61D0-4078-BCE9-6E904E240CB9}"/>
              </a:ext>
            </a:extLst>
          </p:cNvPr>
          <p:cNvSpPr/>
          <p:nvPr userDrawn="1"/>
        </p:nvSpPr>
        <p:spPr>
          <a:xfrm>
            <a:off x="0" y="5254811"/>
            <a:ext cx="12192000" cy="124685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A78F6-C298-4DF1-A414-CE2E0E10F946}"/>
              </a:ext>
            </a:extLst>
          </p:cNvPr>
          <p:cNvSpPr/>
          <p:nvPr userDrawn="1"/>
        </p:nvSpPr>
        <p:spPr>
          <a:xfrm>
            <a:off x="0" y="5353909"/>
            <a:ext cx="12192000" cy="104866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1F8AF-DF19-4CAC-87BC-8DE7463430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7688" y="5469776"/>
            <a:ext cx="2672952" cy="81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F6826E-BEC0-467F-896E-84595ACD1B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86301" y="5544105"/>
            <a:ext cx="2998652" cy="6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5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2346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60876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738" y="2170801"/>
            <a:ext cx="2484655" cy="246221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6/24/2025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9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500" b="1" err="1">
              <a:solidFill>
                <a:srgbClr val="FFFFFF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rgbClr val="F0F0F0"/>
              </a:solidFill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black">
          <a:xfrm>
            <a:off x="10709937" y="6499383"/>
            <a:ext cx="65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>
              <a:defRPr/>
            </a:pPr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70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19252"/>
            <a:ext cx="5065776" cy="246221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0480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en-US" sz="2500" b="1" err="1">
              <a:solidFill>
                <a:srgbClr val="FFFFFF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800">
              <a:solidFill>
                <a:srgbClr val="F0F0F0"/>
              </a:solidFill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black">
          <a:xfrm>
            <a:off x="10709937" y="6499383"/>
            <a:ext cx="65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>
              <a:defRPr/>
            </a:pPr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1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19252"/>
            <a:ext cx="6967728" cy="246221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8173371" y="78770"/>
            <a:ext cx="346694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7413261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54736" y="919252"/>
            <a:ext cx="110825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50477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CONFIDENTIAL AND PROPRIETARY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4131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Layou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19252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 descr="http://www.mahadiscom.in/images/img-logo-1.jpg">
            <a:extLst>
              <a:ext uri="{FF2B5EF4-FFF2-40B4-BE49-F238E27FC236}">
                <a16:creationId xmlns:a16="http://schemas.microsoft.com/office/drawing/2014/main" id="{46DBA796-7041-470B-14DC-A76413FB7B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544" y="76204"/>
            <a:ext cx="182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0488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Layou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54736" y="919252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9"/>
            <a:ext cx="3843339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0300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Layou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19252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7" y="6501671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2" descr="http://www.mahadiscom.in/images/img-logo-1.jpg">
            <a:extLst>
              <a:ext uri="{FF2B5EF4-FFF2-40B4-BE49-F238E27FC236}">
                <a16:creationId xmlns:a16="http://schemas.microsoft.com/office/drawing/2014/main" id="{3D5C244D-F14F-4DF0-F927-0421CBE5D5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608" y="76204"/>
            <a:ext cx="182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9184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AD920D-B6AB-48B1-98FF-CD161701D914}"/>
              </a:ext>
            </a:extLst>
          </p:cNvPr>
          <p:cNvSpPr/>
          <p:nvPr userDrawn="1"/>
        </p:nvSpPr>
        <p:spPr>
          <a:xfrm>
            <a:off x="1030780" y="19294"/>
            <a:ext cx="9606397" cy="775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9390C-A90D-4DB3-801B-EDBD1B8C44D8}"/>
              </a:ext>
            </a:extLst>
          </p:cNvPr>
          <p:cNvSpPr/>
          <p:nvPr userDrawn="1"/>
        </p:nvSpPr>
        <p:spPr>
          <a:xfrm>
            <a:off x="0" y="6750685"/>
            <a:ext cx="12192000" cy="114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FC2CE64-C942-46BC-8080-E877EC9CB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7" y="-2541"/>
            <a:ext cx="1435976" cy="775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42BDA4-E71F-4CCE-BFD2-5F63F939E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525" y="0"/>
            <a:ext cx="902240" cy="8001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777F22-0822-429F-9176-32CAA78A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80" y="53663"/>
            <a:ext cx="9192907" cy="662782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Slide Number Placeholder 2"/>
          <p:cNvSpPr txBox="1">
            <a:spLocks noEditPoints="1"/>
          </p:cNvSpPr>
          <p:nvPr userDrawn="1"/>
        </p:nvSpPr>
        <p:spPr>
          <a:xfrm>
            <a:off x="11557001" y="6480191"/>
            <a:ext cx="622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D19A90-F775-4400-9069-521A428B717B}" type="slidenum">
              <a:rPr lang="en-IN" sz="1050" b="1" smtClean="0">
                <a:solidFill>
                  <a:srgbClr val="0070C0"/>
                </a:solidFill>
              </a:rPr>
              <a:pPr algn="r"/>
              <a:t>‹#›</a:t>
            </a:fld>
            <a:endParaRPr lang="en-IN" sz="105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529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7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31393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4" y="2103438"/>
            <a:ext cx="5317807" cy="252376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336667"/>
            <a:ext cx="6096000" cy="184666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57CCB0-E9DB-455A-8BFB-07E4F314A2F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>
                <a:solidFill>
                  <a:srgbClr val="000000"/>
                </a:solidFill>
              </a:rPr>
              <a:t>April 24,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652F5-0E70-4EC6-A485-D1546A93BE0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>
                <a:solidFill>
                  <a:srgbClr val="000000"/>
                </a:solidFill>
              </a:rPr>
              <a:t>MSKVY 2.0: Key features of the 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622CA-9E1A-42F0-B7F5-05EEB025D3B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B26234FA-3C3B-41F8-9E87-64ADC2C965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5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LogoText">
            <a:extLst>
              <a:ext uri="{FF2B5EF4-FFF2-40B4-BE49-F238E27FC236}">
                <a16:creationId xmlns:a16="http://schemas.microsoft.com/office/drawing/2014/main" id="{B789CE62-716F-47B1-B8FE-60436A1FA5A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A91FB312-B423-41B9-AEAA-2BE53183470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228545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49119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2E4BA7-205B-4431-879A-B60A0FD6D2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7888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8508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Layou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129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endParaRPr lang="en-US" sz="1600" noProof="0" dirty="0">
              <a:solidFill>
                <a:schemeClr val="bg1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697295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4632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6954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5FEF-BABC-B967-1EBE-30F600E0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BBACD-A0C6-5D45-0D43-D54531EA3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93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24489-97EC-1D48-A1FA-019C122861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23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2103120"/>
            <a:ext cx="11306175" cy="4073842"/>
          </a:xfrm>
        </p:spPr>
        <p:txBody>
          <a:bodyPr/>
          <a:lstStyle>
            <a:lvl1pPr marL="730250" indent="-7302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>
                <a:solidFill>
                  <a:schemeClr val="tx1"/>
                </a:solidFill>
              </a:defRPr>
            </a:lvl1pPr>
            <a:lvl2pPr marL="730250" indent="0"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/>
            </a:lvl2pPr>
            <a:lvl3pPr marL="914400" indent="-182563">
              <a:lnSpc>
                <a:spcPct val="100000"/>
              </a:lnSpc>
              <a:tabLst>
                <a:tab pos="10623550" algn="r"/>
              </a:tabLst>
              <a:defRPr/>
            </a:lvl3pPr>
            <a:lvl4pPr marL="1096963" indent="-182563">
              <a:lnSpc>
                <a:spcPct val="100000"/>
              </a:lnSpc>
              <a:tabLst>
                <a:tab pos="10623550" algn="r"/>
              </a:tabLst>
              <a:defRPr/>
            </a:lvl4pPr>
            <a:lvl5pPr marL="1279525" indent="-182563">
              <a:lnSpc>
                <a:spcPct val="100000"/>
              </a:lnSpc>
              <a:tabLst>
                <a:tab pos="10623550" algn="r"/>
              </a:tabLst>
              <a:defRPr/>
            </a:lvl5pPr>
            <a:lvl6pPr marL="1462088" indent="-182563">
              <a:lnSpc>
                <a:spcPct val="100000"/>
              </a:lnSpc>
              <a:tabLst>
                <a:tab pos="10623550" algn="r"/>
              </a:tabLst>
              <a:defRPr/>
            </a:lvl6pPr>
            <a:lvl7pPr marL="1644650" indent="-182563">
              <a:lnSpc>
                <a:spcPct val="100000"/>
              </a:lnSpc>
              <a:tabLst>
                <a:tab pos="10623550" algn="r"/>
              </a:tabLst>
              <a:defRPr/>
            </a:lvl7pPr>
            <a:lvl8pPr marL="1828800" indent="-182563">
              <a:lnSpc>
                <a:spcPct val="100000"/>
              </a:lnSpc>
              <a:tabLst>
                <a:tab pos="10623550" algn="r"/>
              </a:tabLst>
              <a:defRPr/>
            </a:lvl8pPr>
            <a:lvl9pPr marL="2011363" indent="-182563">
              <a:lnSpc>
                <a:spcPct val="100000"/>
              </a:lnSpc>
              <a:tabLst>
                <a:tab pos="1062355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99155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7428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92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120"/>
            <a:ext cx="11306175" cy="4073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2DD03-ADFF-4926-9C96-56F18DA5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123A2-418B-4EA0-91D9-F09E0D00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56CD7-C667-40BD-BE69-68858672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3B01300A-EA17-4761-9695-D80F599F2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6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E5C4D-9C82-4A71-A1EC-602676B67AF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6CF49-4806-4A8E-A2C5-F9A0944EA23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0E1F2672-8E4A-4017-B41E-26A3598A9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54D35-407D-4098-885E-77842D0FB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F4DE3-59A0-4D0A-907D-EF6D3623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2D983-459E-4915-94D8-398C5F13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A33D0ACA-D72F-44A6-AB57-4C96BA818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93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B4207-B9E7-411B-A2E3-E4134C3EAA0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2DEB6-E84C-42AF-8FBB-BA5EAC1657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9707E68E-8A12-466F-A2B4-65F5A99C3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06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01681-EA6D-466F-8993-3C4877E8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71F18-63C5-4884-B50A-CDE6A935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201C5F92-0102-4EFB-B557-383294EBD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50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8"/>
            <a:ext cx="54737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C4E8A-7F62-4CF7-A42A-4939C3C4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E66FD-99B9-47A7-AD98-AB5F462C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1AFF3-3AC8-4453-AC69-C81B8EDC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B868E92B-2613-45EB-B83F-545E64DDB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00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B7C25-4465-46ED-BB64-3E77F52C6DA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B6645-276C-4197-9E21-C1165D1F40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283A-2C10-4D4B-894F-2CA4516D3B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71EE0098-C6CA-4B01-9116-165F553BD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50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5317807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ED7AA0-17C2-48FB-ABC4-C692036AA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E2408-436D-4730-9EE2-40AFBAB0D49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2BE43-25B8-40FD-BE0E-B720FE40E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91787-2E04-4F38-8946-114B7625EF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F73604F6-BD2D-4A2E-B718-CBE3467A8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20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57CCB0-E9DB-455A-8BFB-07E4F314A2F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652F5-0E70-4EC6-A485-D1546A93BE0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622CA-9E1A-42F0-B7F5-05EEB025D3B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B26234FA-3C3B-41F8-9E87-64ADC2C96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79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39957-8028-407F-9B06-C007C48CBBA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F92B8-D9E4-4A64-9419-30D7BED6FB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6B947-E76C-476C-9436-797C5C70A8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6D94F187-E586-48BA-80BB-902F5BED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8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0E0830A-45D6-BFAD-00BF-3CDFD13508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9388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04" imgH="405" progId="TCLayout.ActiveDocument.1">
                  <p:embed/>
                </p:oleObj>
              </mc:Choice>
              <mc:Fallback>
                <p:oleObj name="think-cell Slide" r:id="rId7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0E0830A-45D6-BFAD-00BF-3CDFD13508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02971" y="811413"/>
            <a:ext cx="3813048" cy="6949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2382874E-5BAC-44EB-9C53-2930F0FC66D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35054-E201-F522-9FCD-122A53C1929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45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82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CE784-2BAE-4EA9-8BC1-811F19C5548A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EA3A2-38BD-43AE-B012-5490AA3A92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91102-8919-43CE-A17F-52CC35A33E9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BA5CDFB4-7C24-4C15-B1AB-7568989AB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45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4A22F-F315-410A-A20B-B563701B880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15848-CF1F-478C-97E8-E896B655FD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464203-2C7D-4FE6-9FF0-C3FDD9D5D8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BC5D5C3D-ABC1-4441-8D76-FE202F3BC4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2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A8731C-AE38-4AEC-86F5-B086F035F06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8F834-4F5F-4A85-93E0-E1785CD64DA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3732EF-717E-4855-80F0-3A62BE9FDB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BDFCCAD5-AF25-4DEA-81BE-D116AF492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90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310AC7-24F9-4C0A-B89C-D7B87868284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71A66-89E3-4099-8AB7-076D36B755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AF5454-0FE0-4A6A-95EB-6B9D5749E4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1ACB24E6-9D86-44CE-B63C-7ABFFC400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23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4586E-17D8-42D2-A499-B8FC21CC75B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27BEF-25A5-4314-AFEA-4B7A9AEABF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FC5C26-4FF4-4431-B084-61FE2898F6E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8175CB6B-0F8A-4C42-B086-3001A89D0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36C29E-E542-4CF8-8350-7B2993AB9F1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E49564D-E876-4F96-AA36-94443DF6A6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1C35B22-67CB-4342-8F23-814ABE95E9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3C658-EBCE-4699-85F9-F9FFB3E62419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91C9E-3DC1-4161-83FB-004E8EB3C3D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E746E-8CC8-4BC3-A371-C01B0A0A82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1B37FC46-F326-442A-9768-D2E0B5D81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2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F41A2FF-FB3D-4971-8B6D-3BD731DE50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662A741-222C-4F6F-9366-53AED64CAC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2C7502DD-886C-4B7F-ACDF-7765ADE3972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28A8C-B4B3-4D94-A738-F30F8D2B7A58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EE066-B2B2-42FE-B23F-E0BF84A818D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942A4-BCE2-4B4F-8393-3F03EDBEC31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5ED62BFA-6111-42C0-AA3A-A1994F2E1E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5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47D158-444C-4C82-ACB0-9AB0A3521F0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9E9185D-B5E2-42D8-B0BB-64A24064250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4EDDB54A-2316-4869-8165-5986C600341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C944BFAA-989E-4744-AC4B-DF3B93FF7EF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50529-ED93-426D-91C4-771C16677127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30B0C-995A-45CF-A238-41AE51E240A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F3C09-FE56-4162-A5F9-7CD5C698AE8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02603886-1CD9-4C31-847C-CC854E4A9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4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4F44128-4414-43CF-8270-05DD5E55901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550B7EC-9A89-4137-AC2C-8E055967FFC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CAE92F97-7ADC-46A9-8EB2-EF00E7B8C3B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F0AE013A-6661-47CF-A7AF-4541D1BE18D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ADD84-4547-4223-A4C7-AFF9961442B9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FE38E-61EF-41E8-B7DE-4F1FF6F82B7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E7841-FB27-422D-9F25-760C1728FDF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C2291DC3-E651-4434-A842-4F4C0765E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8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BDE18C-B6F5-4F07-92F2-88EB0F06DA8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EAB83E31-ADC6-4472-8BCC-A5123751071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2C9889D5-4B26-4E63-BD3D-E58AF8BFA96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D4154D0B-36B2-465C-8CF8-5F641F04607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BFF74-4944-4823-B93C-0B190AB28563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ED647A-586D-4F88-B1B9-E97BEBE7D3B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DDF1B-015D-4845-A0DC-A90FE2D9B8B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1CC17671-3FB9-4434-BE57-A70F0461B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6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2A77292F-0F7C-43B4-9782-AB706C93BD6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544377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36A12B2-03B5-4BC2-942B-CDF222899B3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19698F39-9E08-4628-9EAA-9DFB91AB41F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19DD7D57-3E24-4739-9180-648AACAD80C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C238DBFC-D359-4AE7-953F-513D1249339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75EAC27-A3D9-42D2-B8B6-307439DE0C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8B897F92-3121-4E86-B159-DB3A78790D2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91ECA7E9-EB6F-4C5F-9E75-057DD0429E4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364D15F8-8EEC-45CD-98E7-4DEE5949D11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12928-DB5A-4657-A699-10E1976694D1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BAB08-D44C-4153-B2EF-4E3E84FE5CE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0F3F6-8CA3-45FE-9029-05B70835AC4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A0146357-8F17-4F66-8B26-7417445C8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99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A76F5-104E-45A7-B014-67FA062253B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D8C0E-C211-415C-A9CA-B15A8E426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1412D-37B0-4300-8F0F-E3CCF64A60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36E7AA5A-B1CD-4818-905B-55A398022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30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93A96-E882-4487-98D4-BF03578F070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93697-5928-40AF-96CA-607630B69FB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97041-9F7B-4064-9F28-13F339CBE25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67118B35-5BD1-49DC-8C0B-FD8C333F7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56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CDA0B5-DD2F-4809-A33F-BD43D8690A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0A673-F415-4305-B4AE-679106CE7C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6ACA8-7515-4C4D-89C4-FD70962621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6CE2632-6E75-4A1E-B126-FBE6F57DA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46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9504E-BED7-4F10-B8D0-97A92880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E7F530CD-00BA-4F25-BE96-F199F24F6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9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BA09E-48BA-47C2-982D-011CF804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AD40F13D-BA5A-460E-B26B-126ABD8AF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43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777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8" name="Rectangle 7"/>
          <p:cNvSpPr/>
          <p:nvPr/>
        </p:nvSpPr>
        <p:spPr bwMode="hidden">
          <a:xfrm>
            <a:off x="0" y="2103438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0" y="2377440"/>
            <a:ext cx="3611880" cy="173736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36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3931920"/>
            <a:ext cx="3328986" cy="20617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91440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09728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28016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46304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327525" y="2095500"/>
            <a:ext cx="7421563" cy="4076699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DC9B8-DDE5-4C7E-A128-200D2DC0D7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5117EF46-E4EF-4571-9764-E6FFD4057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369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7524" y="2095500"/>
            <a:ext cx="3533775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22571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27525" y="3599542"/>
            <a:ext cx="3533775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222571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965A9-DE6F-4AE8-9204-40B833E9C0B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B1355-D033-492E-A13D-73BE758A577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D5137-CE27-43DB-848D-D475778FEBE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17ECF151-3ADF-42F1-8E05-9AA9E775C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57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442913" y="2103438"/>
            <a:ext cx="11306175" cy="4068762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4D8F7-D32B-443E-8E0F-6EF5F6D7A4A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50A8B-44C0-42C4-865B-85BD364D70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D5A84-63A3-4B81-8C8B-8E64CEDD1A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2ED0AAA7-5BD7-456E-94A8-A9FEA3651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68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608D4BB-56F5-4BF1-8C9C-8799BAA8CE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3700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608D4BB-56F5-4BF1-8C9C-8799BAA8C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88743A-B5B4-4D5C-9D2C-F17D5A50E4B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07CA98DC-1A07-45D0-A835-AD1606EE7BA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356557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B5A1-1961-2549-9AC7-6FB51905A5F2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dirty="0">
                <a:solidFill>
                  <a:schemeClr val="tx1"/>
                </a:solidFill>
              </a:rPr>
              <a:t>pwc.com</a:t>
            </a:r>
          </a:p>
        </p:txBody>
      </p:sp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80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7852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479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D911B5-C441-B44D-9980-56426B1A19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9590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941B13-F925-1C4F-8990-F4149ED1B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241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029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9726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34562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265469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4572000"/>
          </a:xfr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442913" y="1623703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EC616-11D4-4063-ABB5-2C7793BFCF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360B0-01D9-431C-9A99-09E9856FE1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ABD9A-B671-4970-94DC-95C2BEB43B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A2494227-E1B7-4A48-BA90-5310CDDF68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51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CD01A5A-D383-4F62-8841-DD01725307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7211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CD01A5A-D383-4F62-8841-DD0172530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AC2F000-47EB-4070-866B-EF082C9E102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469A753E-961A-4AC3-B6E0-4407B9A4AF3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941447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0F071F-6C69-49E4-8103-4C728AA55AF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449F4-D278-4017-A088-7CC25EACF4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70C56F-EDA3-4766-83CF-241402E608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B8A35D1-A824-48BD-926D-FC672F767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5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DDD7C-97DD-43D4-BCC8-79D3C0E486E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47726-234A-49A8-B7FC-7F7C4A8464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DCFCE4-1645-4FED-A38A-D54423439A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ECDB52AB-997E-4FF7-A374-61C82D39B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33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5F284-E25E-499B-A1E3-F98404BA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3D414-5019-4223-99EE-4779714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3F714-C911-4588-BB5C-C37DD8DC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CD7D45A2-CD31-4484-B719-156F195E0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14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EEDB1-12CA-41B7-B945-E97F08DF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5B70E-5CA6-4DAF-83B8-CB977CEF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61F6E-11F0-41C0-B9A2-A6178489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39583F80-077E-4419-8BFF-44BEBCC91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1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6D9B8-85CA-4013-B4C4-42EFD5AD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7B978F-3014-4B1E-BD12-402CF572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890B9D-F6A3-42BE-A2B0-634B37F7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54682B1B-841C-43AC-AAAB-EC18729AD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72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CC3CD-0D69-41C9-8851-D3E7453C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DB1FEE-EA60-4AE0-8B9A-3EC1A31C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EFDDF9-0051-41C0-9878-59FA1F27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6E0A5061-370D-4720-B1DC-B149DDC00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5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BCBB2-9537-4A8D-90D7-410E301476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C342A8-B7C8-4962-8023-3AC7EEE2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/>
              <a:t>MSKVY 2.0: Key features of the scheme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201911-37ED-4EA6-8C46-78DC1253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678742B7-2EE1-45B1-92D6-079C8110F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63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ogo Shap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147A814-53FE-0143-93DA-630210643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9" y="0"/>
            <a:ext cx="7088841" cy="6858000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02960CE-3ED9-3D49-BEB3-63CD70439705}"/>
              </a:ext>
            </a:extLst>
          </p:cNvPr>
          <p:cNvSpPr/>
          <p:nvPr userDrawn="1"/>
        </p:nvSpPr>
        <p:spPr bwMode="white">
          <a:xfrm>
            <a:off x="0" y="0"/>
            <a:ext cx="8914102" cy="6858001"/>
          </a:xfrm>
          <a:custGeom>
            <a:avLst/>
            <a:gdLst>
              <a:gd name="connsiteX0" fmla="*/ 1260764 w 8914102"/>
              <a:gd name="connsiteY0" fmla="*/ 0 h 6858001"/>
              <a:gd name="connsiteX1" fmla="*/ 5169189 w 8914102"/>
              <a:gd name="connsiteY1" fmla="*/ 0 h 6858001"/>
              <a:gd name="connsiteX2" fmla="*/ 5169189 w 8914102"/>
              <a:gd name="connsiteY2" fmla="*/ 765175 h 6858001"/>
              <a:gd name="connsiteX3" fmla="*/ 5937540 w 8914102"/>
              <a:gd name="connsiteY3" fmla="*/ 765175 h 6858001"/>
              <a:gd name="connsiteX4" fmla="*/ 5937540 w 8914102"/>
              <a:gd name="connsiteY4" fmla="*/ 1957388 h 6858001"/>
              <a:gd name="connsiteX5" fmla="*/ 7920327 w 8914102"/>
              <a:gd name="connsiteY5" fmla="*/ 1957388 h 6858001"/>
              <a:gd name="connsiteX6" fmla="*/ 7920327 w 8914102"/>
              <a:gd name="connsiteY6" fmla="*/ 4899025 h 6858001"/>
              <a:gd name="connsiteX7" fmla="*/ 8914102 w 8914102"/>
              <a:gd name="connsiteY7" fmla="*/ 4899025 h 6858001"/>
              <a:gd name="connsiteX8" fmla="*/ 8914102 w 8914102"/>
              <a:gd name="connsiteY8" fmla="*/ 6858000 h 6858001"/>
              <a:gd name="connsiteX9" fmla="*/ 7920327 w 8914102"/>
              <a:gd name="connsiteY9" fmla="*/ 6858000 h 6858001"/>
              <a:gd name="connsiteX10" fmla="*/ 5937540 w 8914102"/>
              <a:gd name="connsiteY10" fmla="*/ 6858000 h 6858001"/>
              <a:gd name="connsiteX11" fmla="*/ 5169189 w 8914102"/>
              <a:gd name="connsiteY11" fmla="*/ 6858000 h 6858001"/>
              <a:gd name="connsiteX12" fmla="*/ 3705515 w 8914102"/>
              <a:gd name="connsiteY12" fmla="*/ 6858000 h 6858001"/>
              <a:gd name="connsiteX13" fmla="*/ 1260764 w 8914102"/>
              <a:gd name="connsiteY13" fmla="*/ 6858000 h 6858001"/>
              <a:gd name="connsiteX14" fmla="*/ 1260764 w 8914102"/>
              <a:gd name="connsiteY14" fmla="*/ 6858001 h 6858001"/>
              <a:gd name="connsiteX15" fmla="*/ 0 w 8914102"/>
              <a:gd name="connsiteY15" fmla="*/ 6858001 h 6858001"/>
              <a:gd name="connsiteX16" fmla="*/ 0 w 8914102"/>
              <a:gd name="connsiteY16" fmla="*/ 1 h 6858001"/>
              <a:gd name="connsiteX17" fmla="*/ 1260764 w 8914102"/>
              <a:gd name="connsiteY1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14102" h="6858001">
                <a:moveTo>
                  <a:pt x="1260764" y="0"/>
                </a:moveTo>
                <a:lnTo>
                  <a:pt x="5169189" y="0"/>
                </a:lnTo>
                <a:lnTo>
                  <a:pt x="5169189" y="765175"/>
                </a:lnTo>
                <a:lnTo>
                  <a:pt x="5937540" y="765175"/>
                </a:lnTo>
                <a:lnTo>
                  <a:pt x="5937540" y="1957388"/>
                </a:lnTo>
                <a:lnTo>
                  <a:pt x="7920327" y="1957388"/>
                </a:lnTo>
                <a:lnTo>
                  <a:pt x="7920327" y="4899025"/>
                </a:lnTo>
                <a:lnTo>
                  <a:pt x="8914102" y="4899025"/>
                </a:lnTo>
                <a:lnTo>
                  <a:pt x="8914102" y="6858000"/>
                </a:lnTo>
                <a:lnTo>
                  <a:pt x="7920327" y="6858000"/>
                </a:lnTo>
                <a:lnTo>
                  <a:pt x="5937540" y="6858000"/>
                </a:lnTo>
                <a:lnTo>
                  <a:pt x="5169189" y="6858000"/>
                </a:lnTo>
                <a:lnTo>
                  <a:pt x="3705515" y="6858000"/>
                </a:lnTo>
                <a:lnTo>
                  <a:pt x="1260764" y="6858000"/>
                </a:lnTo>
                <a:lnTo>
                  <a:pt x="1260764" y="6858001"/>
                </a:lnTo>
                <a:lnTo>
                  <a:pt x="0" y="6858001"/>
                </a:lnTo>
                <a:lnTo>
                  <a:pt x="0" y="1"/>
                </a:lnTo>
                <a:lnTo>
                  <a:pt x="1260764" y="1"/>
                </a:lnTo>
                <a:close/>
              </a:path>
            </a:pathLst>
          </a:cu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9185"/>
            <a:ext cx="5258640" cy="241981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0171028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30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7799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9241342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6094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C3A6C5-5764-47A4-97C2-4C37453A84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560894-38C6-4E33-BD76-D160A3B37437}"/>
              </a:ext>
            </a:extLst>
          </p:cNvPr>
          <p:cNvSpPr/>
          <p:nvPr userDrawn="1"/>
        </p:nvSpPr>
        <p:spPr>
          <a:xfrm>
            <a:off x="0" y="158750"/>
            <a:ext cx="12192000" cy="124685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44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1AE5F1-9911-4F36-8FDB-67B55412CB34}"/>
              </a:ext>
            </a:extLst>
          </p:cNvPr>
          <p:cNvSpPr/>
          <p:nvPr userDrawn="1"/>
        </p:nvSpPr>
        <p:spPr>
          <a:xfrm>
            <a:off x="0" y="257848"/>
            <a:ext cx="12192000" cy="104866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78E772-FC6C-468F-8E50-3AF6323AB1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7688" y="373715"/>
            <a:ext cx="2672952" cy="816928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50800" y="3956921"/>
            <a:ext cx="858189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941" y="3133743"/>
            <a:ext cx="858189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1941" y="1706563"/>
            <a:ext cx="858189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2" descr="http://www.mahadiscom.in/images/img-logo-1.jpg">
            <a:extLst>
              <a:ext uri="{FF2B5EF4-FFF2-40B4-BE49-F238E27FC236}">
                <a16:creationId xmlns:a16="http://schemas.microsoft.com/office/drawing/2014/main" id="{19174DEC-2FBC-F18A-3332-0056935F1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218" y="76204"/>
            <a:ext cx="182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366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E1AF24-5040-4D00-86B4-B5CA2AE219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1356360"/>
            <a:ext cx="12192000" cy="550164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44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50800" y="5450089"/>
            <a:ext cx="527735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941" y="4386103"/>
            <a:ext cx="527735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1941" y="2910840"/>
            <a:ext cx="527735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837BB6-1D49-4DC9-A961-577C1000D4BE}"/>
              </a:ext>
            </a:extLst>
          </p:cNvPr>
          <p:cNvSpPr/>
          <p:nvPr userDrawn="1"/>
        </p:nvSpPr>
        <p:spPr>
          <a:xfrm>
            <a:off x="0" y="55985"/>
            <a:ext cx="12192000" cy="124685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7C376A-46EC-47B6-BD25-A2F4DD8210A6}"/>
              </a:ext>
            </a:extLst>
          </p:cNvPr>
          <p:cNvSpPr/>
          <p:nvPr userDrawn="1"/>
        </p:nvSpPr>
        <p:spPr>
          <a:xfrm>
            <a:off x="0" y="155083"/>
            <a:ext cx="12192000" cy="104866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rgbClr val="FFFFFF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0C3735-9435-4A57-915B-D1B7F453148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7688" y="270950"/>
            <a:ext cx="2672952" cy="816928"/>
          </a:xfrm>
          <a:prstGeom prst="rect">
            <a:avLst/>
          </a:prstGeom>
        </p:spPr>
      </p:pic>
      <p:pic>
        <p:nvPicPr>
          <p:cNvPr id="3" name="Picture 2" descr="http://www.mahadiscom.in/images/img-logo-1.jpg">
            <a:extLst>
              <a:ext uri="{FF2B5EF4-FFF2-40B4-BE49-F238E27FC236}">
                <a16:creationId xmlns:a16="http://schemas.microsoft.com/office/drawing/2014/main" id="{96048723-28F1-AD61-142B-F2C74D851E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198" y="128754"/>
            <a:ext cx="182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8014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44648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60976" y="220663"/>
            <a:ext cx="6877050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76097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0D34A3-93E0-4DD0-837E-51ED8DC7155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76" y="0"/>
            <a:ext cx="45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268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5567150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44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5148459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34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868659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E0F3F9A-2733-0622-BCA0-78EB248DAB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7" y="18479"/>
            <a:ext cx="1435976" cy="7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456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BF17E4-FE0D-ADF9-C89D-78815A638C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7" y="-2541"/>
            <a:ext cx="1435976" cy="7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1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5518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2D4C39DE-34D3-430B-A68C-3662DBF9F427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ADFA379-EDDB-4C62-A3BB-AC227312C6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315310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A10D432-C58E-1AA2-7160-04FD6EE4A9F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7" y="-2541"/>
            <a:ext cx="1435976" cy="7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749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5233887-39E8-269D-B1DC-7C998C9BAED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7" y="-2541"/>
            <a:ext cx="1435976" cy="7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189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00FBB12-15E4-C0EA-145E-40442721038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7" y="-2541"/>
            <a:ext cx="1435976" cy="7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81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989512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0467824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6026446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85C79-CB88-4F68-9D52-545B57DE2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D5B49-61D0-4078-BCE9-6E904E240CB9}"/>
              </a:ext>
            </a:extLst>
          </p:cNvPr>
          <p:cNvSpPr/>
          <p:nvPr userDrawn="1"/>
        </p:nvSpPr>
        <p:spPr>
          <a:xfrm>
            <a:off x="0" y="5254811"/>
            <a:ext cx="12192000" cy="124685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A78F6-C298-4DF1-A414-CE2E0E10F946}"/>
              </a:ext>
            </a:extLst>
          </p:cNvPr>
          <p:cNvSpPr/>
          <p:nvPr userDrawn="1"/>
        </p:nvSpPr>
        <p:spPr>
          <a:xfrm>
            <a:off x="0" y="5353909"/>
            <a:ext cx="12192000" cy="104866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1F8AF-DF19-4CAC-87BC-8DE7463430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7688" y="5469776"/>
            <a:ext cx="2672952" cy="81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F6826E-BEC0-467F-896E-84595ACD1B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86300" y="5544105"/>
            <a:ext cx="2998652" cy="6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78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6/24/2025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552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500" b="1" err="1">
              <a:solidFill>
                <a:srgbClr val="FFFFFF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>
              <a:defRPr/>
            </a:pPr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4597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en-US" sz="2500" b="1" err="1">
              <a:solidFill>
                <a:srgbClr val="FFFFFF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srgbClr val="F0F0F0"/>
              </a:solidFill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>
              <a:defRPr/>
            </a:pPr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8173370" y="78768"/>
            <a:ext cx="346694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2141139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50475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CONFIDENTIAL AND PROPRIETARY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25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784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3527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Layou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 descr="http://www.mahadiscom.in/images/img-logo-1.jpg">
            <a:extLst>
              <a:ext uri="{FF2B5EF4-FFF2-40B4-BE49-F238E27FC236}">
                <a16:creationId xmlns:a16="http://schemas.microsoft.com/office/drawing/2014/main" id="{C43EEEEF-ACC8-8845-0DA3-FAA5A420E9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114" y="76204"/>
            <a:ext cx="182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2956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Layou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0748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Layou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 descr="http://www.mahadiscom.in/images/img-logo-1.jpg">
            <a:extLst>
              <a:ext uri="{FF2B5EF4-FFF2-40B4-BE49-F238E27FC236}">
                <a16:creationId xmlns:a16="http://schemas.microsoft.com/office/drawing/2014/main" id="{69B553C2-180C-61C4-42FB-6122540F14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607" y="76204"/>
            <a:ext cx="182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6165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AD920D-B6AB-48B1-98FF-CD161701D914}"/>
              </a:ext>
            </a:extLst>
          </p:cNvPr>
          <p:cNvSpPr/>
          <p:nvPr userDrawn="1"/>
        </p:nvSpPr>
        <p:spPr>
          <a:xfrm>
            <a:off x="1030779" y="19294"/>
            <a:ext cx="9606397" cy="775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9390C-A90D-4DB3-801B-EDBD1B8C44D8}"/>
              </a:ext>
            </a:extLst>
          </p:cNvPr>
          <p:cNvSpPr/>
          <p:nvPr userDrawn="1"/>
        </p:nvSpPr>
        <p:spPr>
          <a:xfrm>
            <a:off x="0" y="6750683"/>
            <a:ext cx="12192000" cy="114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FC2CE64-C942-46BC-8080-E877EC9CB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6" y="-2541"/>
            <a:ext cx="1435976" cy="775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42BDA4-E71F-4CCE-BFD2-5F63F939E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525" y="0"/>
            <a:ext cx="902240" cy="8001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777F22-0822-429F-9176-32CAA78A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79" y="53663"/>
            <a:ext cx="9192907" cy="662782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Slide Number Placeholder 2"/>
          <p:cNvSpPr txBox="1">
            <a:spLocks noEditPoints="1"/>
          </p:cNvSpPr>
          <p:nvPr userDrawn="1"/>
        </p:nvSpPr>
        <p:spPr>
          <a:xfrm>
            <a:off x="11557000" y="6480189"/>
            <a:ext cx="622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D19A90-F775-4400-9069-521A428B717B}" type="slidenum">
              <a:rPr lang="en-IN" sz="1050" b="1" smtClean="0">
                <a:solidFill>
                  <a:srgbClr val="0070C0"/>
                </a:solidFill>
              </a:rPr>
              <a:pPr algn="r"/>
              <a:t>‹#›</a:t>
            </a:fld>
            <a:endParaRPr lang="en-IN" sz="105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852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57CCB0-E9DB-455A-8BFB-07E4F314A2F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>
                <a:solidFill>
                  <a:srgbClr val="000000"/>
                </a:solidFill>
              </a:rPr>
              <a:t>April 24,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652F5-0E70-4EC6-A485-D1546A93BE0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>
                <a:solidFill>
                  <a:srgbClr val="000000"/>
                </a:solidFill>
              </a:rPr>
              <a:t>MSKVY 2.0: Key features of the 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622CA-9E1A-42F0-B7F5-05EEB025D3B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B26234FA-3C3B-41F8-9E87-64ADC2C965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775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C3A6C5-5764-47A4-97C2-4C37453A84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560894-38C6-4E33-BD76-D160A3B37437}"/>
              </a:ext>
            </a:extLst>
          </p:cNvPr>
          <p:cNvSpPr/>
          <p:nvPr userDrawn="1"/>
        </p:nvSpPr>
        <p:spPr>
          <a:xfrm>
            <a:off x="0" y="158750"/>
            <a:ext cx="12192000" cy="124685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44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1AE5F1-9911-4F36-8FDB-67B55412CB34}"/>
              </a:ext>
            </a:extLst>
          </p:cNvPr>
          <p:cNvSpPr/>
          <p:nvPr userDrawn="1"/>
        </p:nvSpPr>
        <p:spPr>
          <a:xfrm>
            <a:off x="0" y="257848"/>
            <a:ext cx="12192000" cy="104866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78E772-FC6C-468F-8E50-3AF6323AB1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7688" y="373715"/>
            <a:ext cx="2672952" cy="81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1854FE-B35F-4447-9236-0D046C6F64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686301" y="448044"/>
            <a:ext cx="2998652" cy="668270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50801" y="3956921"/>
            <a:ext cx="858189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941" y="3133745"/>
            <a:ext cx="858189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1941" y="1706565"/>
            <a:ext cx="858189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52655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E1AF24-5040-4D00-86B4-B5CA2AE219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1356360"/>
            <a:ext cx="12192000" cy="550164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44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50802" y="5450089"/>
            <a:ext cx="527735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942" y="4386105"/>
            <a:ext cx="527735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1942" y="2910841"/>
            <a:ext cx="527735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837BB6-1D49-4DC9-A961-577C1000D4BE}"/>
              </a:ext>
            </a:extLst>
          </p:cNvPr>
          <p:cNvSpPr/>
          <p:nvPr userDrawn="1"/>
        </p:nvSpPr>
        <p:spPr>
          <a:xfrm>
            <a:off x="0" y="55985"/>
            <a:ext cx="12192000" cy="124685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7C376A-46EC-47B6-BD25-A2F4DD8210A6}"/>
              </a:ext>
            </a:extLst>
          </p:cNvPr>
          <p:cNvSpPr/>
          <p:nvPr userDrawn="1"/>
        </p:nvSpPr>
        <p:spPr>
          <a:xfrm>
            <a:off x="0" y="155083"/>
            <a:ext cx="12192000" cy="104866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rgbClr val="FFFFFF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0C3735-9435-4A57-915B-D1B7F453148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7688" y="270950"/>
            <a:ext cx="2672952" cy="8169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094C60-9337-45CC-B5A3-624FF089E9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686301" y="345279"/>
            <a:ext cx="2998652" cy="6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153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54736" y="919252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9"/>
            <a:ext cx="3843339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0080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60976" y="220665"/>
            <a:ext cx="6877051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760975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0D34A3-93E0-4DD0-837E-51ED8DC7155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76" y="0"/>
            <a:ext cx="45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961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3044282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01993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tags" Target="../tags/tag9.xml"/><Relationship Id="rId39" Type="http://schemas.openxmlformats.org/officeDocument/2006/relationships/oleObject" Target="../embeddings/oleObject1.bin"/><Relationship Id="rId21" Type="http://schemas.openxmlformats.org/officeDocument/2006/relationships/tags" Target="../tags/tag4.xml"/><Relationship Id="rId34" Type="http://schemas.openxmlformats.org/officeDocument/2006/relationships/tags" Target="../tags/tag1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8.xml"/><Relationship Id="rId33" Type="http://schemas.openxmlformats.org/officeDocument/2006/relationships/tags" Target="../tags/tag16.xml"/><Relationship Id="rId38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29" Type="http://schemas.openxmlformats.org/officeDocument/2006/relationships/tags" Target="../tags/tag1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32" Type="http://schemas.openxmlformats.org/officeDocument/2006/relationships/tags" Target="../tags/tag15.xml"/><Relationship Id="rId37" Type="http://schemas.openxmlformats.org/officeDocument/2006/relationships/tags" Target="../tags/tag20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28" Type="http://schemas.openxmlformats.org/officeDocument/2006/relationships/tags" Target="../tags/tag11.xml"/><Relationship Id="rId36" Type="http://schemas.openxmlformats.org/officeDocument/2006/relationships/tags" Target="../tags/tag1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31" Type="http://schemas.openxmlformats.org/officeDocument/2006/relationships/tags" Target="../tags/tag1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Relationship Id="rId27" Type="http://schemas.openxmlformats.org/officeDocument/2006/relationships/tags" Target="../tags/tag10.xml"/><Relationship Id="rId30" Type="http://schemas.openxmlformats.org/officeDocument/2006/relationships/tags" Target="../tags/tag13.xml"/><Relationship Id="rId35" Type="http://schemas.openxmlformats.org/officeDocument/2006/relationships/tags" Target="../tags/tag1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tags" Target="../tags/tag133.xml"/><Relationship Id="rId39" Type="http://schemas.openxmlformats.org/officeDocument/2006/relationships/tags" Target="../tags/tag146.xml"/><Relationship Id="rId21" Type="http://schemas.openxmlformats.org/officeDocument/2006/relationships/slideLayout" Target="../slideLayouts/slideLayout91.xml"/><Relationship Id="rId34" Type="http://schemas.openxmlformats.org/officeDocument/2006/relationships/tags" Target="../tags/tag141.xml"/><Relationship Id="rId42" Type="http://schemas.openxmlformats.org/officeDocument/2006/relationships/tags" Target="../tags/tag149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9" Type="http://schemas.openxmlformats.org/officeDocument/2006/relationships/tags" Target="../tags/tag13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tags" Target="../tags/tag139.xml"/><Relationship Id="rId37" Type="http://schemas.openxmlformats.org/officeDocument/2006/relationships/tags" Target="../tags/tag144.xml"/><Relationship Id="rId40" Type="http://schemas.openxmlformats.org/officeDocument/2006/relationships/tags" Target="../tags/tag147.xml"/><Relationship Id="rId45" Type="http://schemas.openxmlformats.org/officeDocument/2006/relationships/image" Target="../media/image10.jpeg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tags" Target="../tags/tag135.xml"/><Relationship Id="rId36" Type="http://schemas.openxmlformats.org/officeDocument/2006/relationships/tags" Target="../tags/tag143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tags" Target="../tags/tag138.xml"/><Relationship Id="rId44" Type="http://schemas.openxmlformats.org/officeDocument/2006/relationships/tags" Target="../tags/tag151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tags" Target="../tags/tag134.xml"/><Relationship Id="rId30" Type="http://schemas.openxmlformats.org/officeDocument/2006/relationships/tags" Target="../tags/tag137.xml"/><Relationship Id="rId35" Type="http://schemas.openxmlformats.org/officeDocument/2006/relationships/tags" Target="../tags/tag142.xml"/><Relationship Id="rId43" Type="http://schemas.openxmlformats.org/officeDocument/2006/relationships/tags" Target="../tags/tag150.xml"/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theme" Target="../theme/theme3.xml"/><Relationship Id="rId33" Type="http://schemas.openxmlformats.org/officeDocument/2006/relationships/tags" Target="../tags/tag140.xml"/><Relationship Id="rId38" Type="http://schemas.openxmlformats.org/officeDocument/2006/relationships/tags" Target="../tags/tag145.xml"/><Relationship Id="rId20" Type="http://schemas.openxmlformats.org/officeDocument/2006/relationships/slideLayout" Target="../slideLayouts/slideLayout90.xml"/><Relationship Id="rId41" Type="http://schemas.openxmlformats.org/officeDocument/2006/relationships/tags" Target="../tags/tag14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273.xml"/><Relationship Id="rId39" Type="http://schemas.openxmlformats.org/officeDocument/2006/relationships/tags" Target="../tags/tag286.xml"/><Relationship Id="rId21" Type="http://schemas.openxmlformats.org/officeDocument/2006/relationships/slideLayout" Target="../slideLayouts/slideLayout115.xml"/><Relationship Id="rId34" Type="http://schemas.openxmlformats.org/officeDocument/2006/relationships/tags" Target="../tags/tag281.xml"/><Relationship Id="rId42" Type="http://schemas.openxmlformats.org/officeDocument/2006/relationships/tags" Target="../tags/tag289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9" Type="http://schemas.openxmlformats.org/officeDocument/2006/relationships/tags" Target="../tags/tag27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tags" Target="../tags/tag279.xml"/><Relationship Id="rId37" Type="http://schemas.openxmlformats.org/officeDocument/2006/relationships/tags" Target="../tags/tag284.xml"/><Relationship Id="rId40" Type="http://schemas.openxmlformats.org/officeDocument/2006/relationships/tags" Target="../tags/tag287.xml"/><Relationship Id="rId45" Type="http://schemas.openxmlformats.org/officeDocument/2006/relationships/image" Target="../media/image10.jpeg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tags" Target="../tags/tag275.xml"/><Relationship Id="rId36" Type="http://schemas.openxmlformats.org/officeDocument/2006/relationships/tags" Target="../tags/tag283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tags" Target="../tags/tag278.xml"/><Relationship Id="rId44" Type="http://schemas.openxmlformats.org/officeDocument/2006/relationships/tags" Target="../tags/tag291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tags" Target="../tags/tag274.xml"/><Relationship Id="rId30" Type="http://schemas.openxmlformats.org/officeDocument/2006/relationships/tags" Target="../tags/tag277.xml"/><Relationship Id="rId35" Type="http://schemas.openxmlformats.org/officeDocument/2006/relationships/tags" Target="../tags/tag282.xml"/><Relationship Id="rId43" Type="http://schemas.openxmlformats.org/officeDocument/2006/relationships/tags" Target="../tags/tag290.xml"/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heme" Target="../theme/theme4.xml"/><Relationship Id="rId33" Type="http://schemas.openxmlformats.org/officeDocument/2006/relationships/tags" Target="../tags/tag280.xml"/><Relationship Id="rId38" Type="http://schemas.openxmlformats.org/officeDocument/2006/relationships/tags" Target="../tags/tag285.xml"/><Relationship Id="rId20" Type="http://schemas.openxmlformats.org/officeDocument/2006/relationships/slideLayout" Target="../slideLayouts/slideLayout114.xml"/><Relationship Id="rId41" Type="http://schemas.openxmlformats.org/officeDocument/2006/relationships/tags" Target="../tags/tag2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584283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413" imgH="416" progId="TCLayout.ActiveDocument.1">
                  <p:embed/>
                </p:oleObj>
              </mc:Choice>
              <mc:Fallback>
                <p:oleObj name="think-cell Slide" r:id="rId3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23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728000" y="4323600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4" name="LegendMoons" hidden="1">
            <a:extLst>
              <a:ext uri="{FF2B5EF4-FFF2-40B4-BE49-F238E27FC236}">
                <a16:creationId xmlns:a16="http://schemas.microsoft.com/office/drawing/2014/main" id="{A74D0957-B8E1-0203-5942-B3CDCECEFC07}"/>
              </a:ext>
            </a:extLst>
          </p:cNvPr>
          <p:cNvGrpSpPr/>
          <p:nvPr userDrawn="1"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5" name="Legend1">
              <a:extLst>
                <a:ext uri="{FF2B5EF4-FFF2-40B4-BE49-F238E27FC236}">
                  <a16:creationId xmlns:a16="http://schemas.microsoft.com/office/drawing/2014/main" id="{A579D789-E781-7373-9902-2ED2044F84A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6" name="Legend2">
              <a:extLst>
                <a:ext uri="{FF2B5EF4-FFF2-40B4-BE49-F238E27FC236}">
                  <a16:creationId xmlns:a16="http://schemas.microsoft.com/office/drawing/2014/main" id="{AE219666-526F-9C6F-0799-DEDE1ED7C6B4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7" name="Legend3">
              <a:extLst>
                <a:ext uri="{FF2B5EF4-FFF2-40B4-BE49-F238E27FC236}">
                  <a16:creationId xmlns:a16="http://schemas.microsoft.com/office/drawing/2014/main" id="{22CE313E-44F3-0F57-9118-789F5A7E4BE2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8" name="Legend4">
              <a:extLst>
                <a:ext uri="{FF2B5EF4-FFF2-40B4-BE49-F238E27FC236}">
                  <a16:creationId xmlns:a16="http://schemas.microsoft.com/office/drawing/2014/main" id="{D0B5E1D7-1CD7-D84F-3620-B4FA0EF324DB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9" name="Legend5">
              <a:extLst>
                <a:ext uri="{FF2B5EF4-FFF2-40B4-BE49-F238E27FC236}">
                  <a16:creationId xmlns:a16="http://schemas.microsoft.com/office/drawing/2014/main" id="{F40C396B-7721-8A80-0BC4-C8F93B6E54CA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0" name="MoonLegend1">
              <a:extLst>
                <a:ext uri="{FF2B5EF4-FFF2-40B4-BE49-F238E27FC236}">
                  <a16:creationId xmlns:a16="http://schemas.microsoft.com/office/drawing/2014/main" id="{D19BD4EA-9682-50D3-B979-152445E49E10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A0B6C31-1F56-F41C-44CD-9D5FBF4D0344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Arc 24" hidden="1">
                <a:extLst>
                  <a:ext uri="{FF2B5EF4-FFF2-40B4-BE49-F238E27FC236}">
                    <a16:creationId xmlns:a16="http://schemas.microsoft.com/office/drawing/2014/main" id="{B50CF1FE-8D31-700D-F0C2-ACB607372AE4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MoonLegend2">
              <a:extLst>
                <a:ext uri="{FF2B5EF4-FFF2-40B4-BE49-F238E27FC236}">
                  <a16:creationId xmlns:a16="http://schemas.microsoft.com/office/drawing/2014/main" id="{E34FB525-F2A2-061A-A353-799809BF5FC7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C6EA1B-42E3-0F8A-87FD-05CAF1FDA5F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349961EB-4044-DDFA-0CF7-F5D66FDD64FA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MoonLegend3">
              <a:extLst>
                <a:ext uri="{FF2B5EF4-FFF2-40B4-BE49-F238E27FC236}">
                  <a16:creationId xmlns:a16="http://schemas.microsoft.com/office/drawing/2014/main" id="{81D58525-2DB4-58E3-4841-2B88C4F9BBE1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D052903-9CD8-AB5E-E69F-03405F848828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BB370F7E-886E-6962-667A-24DD8C636B1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MoonLegend4">
              <a:extLst>
                <a:ext uri="{FF2B5EF4-FFF2-40B4-BE49-F238E27FC236}">
                  <a16:creationId xmlns:a16="http://schemas.microsoft.com/office/drawing/2014/main" id="{12DC2918-BD74-B2EB-0BB2-D46E7084496E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8309338-2E0C-8EAB-278B-36BB84E8955A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28AA2C47-9903-4C18-8098-1106BE8B197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MoonLegend5">
              <a:extLst>
                <a:ext uri="{FF2B5EF4-FFF2-40B4-BE49-F238E27FC236}">
                  <a16:creationId xmlns:a16="http://schemas.microsoft.com/office/drawing/2014/main" id="{85016F10-0401-6973-A0D0-23D227FF8FED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8041A10-C91C-7EF2-F7EA-D1D0412188C6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B1A7ADC8-55DF-963B-3C8A-AAB44F2EF67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98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CAC161DD-0A25-2B4E-956E-04296B59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750" smtClean="0"/>
            </a:lvl1pPr>
          </a:lstStyle>
          <a:p>
            <a:r>
              <a:rPr lang="en-US"/>
              <a:t>April 24, 2023</a:t>
            </a:r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z="750" smtClean="0"/>
            </a:lvl1pPr>
          </a:lstStyle>
          <a:p>
            <a:fld id="{E09519E1-BCA2-48CB-8AC6-C90012CC2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2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  <p:sldLayoutId id="2147483724" r:id="rId40"/>
    <p:sldLayoutId id="2147483725" r:id="rId41"/>
    <p:sldLayoutId id="2147483726" r:id="rId42"/>
    <p:sldLayoutId id="2147483727" r:id="rId43"/>
    <p:sldLayoutId id="2147483728" r:id="rId44"/>
    <p:sldLayoutId id="2147483729" r:id="rId45"/>
    <p:sldLayoutId id="2147483730" r:id="rId46"/>
    <p:sldLayoutId id="2147483731" r:id="rId47"/>
    <p:sldLayoutId id="2147483732" r:id="rId48"/>
    <p:sldLayoutId id="2147483733" r:id="rId49"/>
    <p:sldLayoutId id="2147483734" r:id="rId50"/>
    <p:sldLayoutId id="2147483735" r:id="rId51"/>
    <p:sldLayoutId id="2147483737" r:id="rId52"/>
    <p:sldLayoutId id="2147483788" r:id="rId5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46">
          <p15:clr>
            <a:srgbClr val="F26B43"/>
          </p15:clr>
        </p15:guide>
        <p15:guide id="13" orient="horz" pos="2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7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r>
              <a:rPr lang="en-US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Above Chart Exhibit Title</a:t>
            </a:r>
          </a:p>
          <a:p>
            <a:r>
              <a:rPr lang="en-US" b="0">
                <a:solidFill>
                  <a:srgbClr val="000000"/>
                </a:solidFill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77AC6A4-0739-45A0-A101-8FC57FAE047C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8DF680F9-9FB5-4F2A-831F-D4056D138F3E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FBA5020B-BCBB-4CD0-AB51-DF59BBB9B83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F8CB87F9-8E08-421F-9433-3E6F865ECE78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4D7970A4-7B33-407C-9F6C-94BC1CFF596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CAAD932A-31F9-4398-BC75-A1FB8E7A9BB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4576E1DB-1C1C-4560-9407-E1C878155BE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C8C821DE-03AD-4CAF-AB13-C9516D19A130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E58FEB02-4DCD-4457-A904-237F53BD61ED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21A4EFA-3147-43D4-835E-865AB4A2B13A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7A967EA8-6CA1-4FF8-9603-DBD5212EF34E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8B54D7D8-7AF0-407B-ABF8-89705E4BD74A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C16A4956-2866-4C81-B4A8-01643948985E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E5E9682C-8FE7-4C4C-BE17-BEB42A58CE4C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82A43339-2054-4AA9-878E-45ECA6C177BD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5893748-5B80-4F06-8A4B-581C3DE39BE3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B6BB9A17-E9FA-4E03-BC8F-5198CD899B6A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E40AFD94-1765-49C4-9126-4ED7F5A2D554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94A6D8CC-D2C5-4841-9934-2BA791EB18BA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2048A7A1-AC85-4EF9-8848-D3EA29BCA011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5BDE4A27-F20B-4863-98D3-67895F72F92F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89103020-EDE2-4C7F-A07E-E6482D3435C5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BBCA8BD2-F196-4003-BDD1-D2EC5CEDDE09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A8EDE029-928E-4C10-97AD-03CF946450AF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6D916DB8-87E8-41A0-94C2-F2ABE2EA6CA5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6D8D56F2-7A2C-4228-BB4E-E7170377B638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09A08DB0-C3AB-40E8-99F2-6A4B9DCACC9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E21F4540-43AD-4DF4-86A7-414F09B3058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0C6013B8-CDEC-4A06-9B65-534FDF7E5949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AD79F295-830D-4081-AC8D-7F1A853E0EFD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CD310630-FD22-4CDD-B8BE-B03156B07087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89B6F988-17EA-4ED5-9BB1-AA1AA45C38F5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ADC7AD11-FF31-4FB7-BDA9-BBAAEDE5050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FD0A6E07-D8D0-400E-BDB5-CF6261B75D2A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66EA5B86-3038-476F-89D8-D98D4C3DE5C4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3BB73389-7524-45C6-BAAF-8423B7978F60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B320C488-C05E-4130-A2EF-7C2BC064F1EC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F42E90DE-E6F1-428A-9745-8A491F023EBB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589D9F06-E2F9-4F37-BA5B-6BB094416FB2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</p:grpSp>
      <p:pic>
        <p:nvPicPr>
          <p:cNvPr id="3" name="Picture 2" descr="http://www.mahadiscom.in/images/img-logo-1.jpg">
            <a:extLst>
              <a:ext uri="{FF2B5EF4-FFF2-40B4-BE49-F238E27FC236}">
                <a16:creationId xmlns:a16="http://schemas.microsoft.com/office/drawing/2014/main" id="{14D1E3F9-9449-70E1-E1CB-150FC579D4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78" y="76204"/>
            <a:ext cx="182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8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7"/>
            </p:custDataLst>
          </p:nvPr>
        </p:nvSpPr>
        <p:spPr>
          <a:xfrm>
            <a:off x="553972" y="6278402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r>
              <a:rPr lang="en-US" sz="800">
                <a:solidFill>
                  <a:srgbClr val="000000"/>
                </a:solidFill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1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r>
              <a:rPr lang="en-US" sz="80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5987739" y="2170801"/>
            <a:ext cx="3049253" cy="569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Above Chart Exhibit Title</a:t>
            </a:r>
          </a:p>
          <a:p>
            <a:r>
              <a:rPr lang="en-US" sz="1600" b="0">
                <a:solidFill>
                  <a:srgbClr val="000000"/>
                </a:solidFill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8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77AC6A4-0739-45A0-A101-8FC57FAE047C}"/>
              </a:ext>
            </a:extLst>
          </p:cNvPr>
          <p:cNvGrpSpPr/>
          <p:nvPr userDrawn="1"/>
        </p:nvGrpSpPr>
        <p:grpSpPr>
          <a:xfrm>
            <a:off x="10317305" y="3150223"/>
            <a:ext cx="1319960" cy="958286"/>
            <a:chOff x="10162879" y="3243772"/>
            <a:chExt cx="13199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8DF680F9-9FB5-4F2A-831F-D4056D138F3E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FBA5020B-BCBB-4CD0-AB51-DF59BBB9B83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F8CB87F9-8E08-421F-9433-3E6F865ECE78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4D7970A4-7B33-407C-9F6C-94BC1CFF596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CAAD932A-31F9-4398-BC75-A1FB8E7A9BB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4576E1DB-1C1C-4560-9407-E1C878155BE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C8C821DE-03AD-4CAF-AB13-C9516D19A130}"/>
              </a:ext>
            </a:extLst>
          </p:cNvPr>
          <p:cNvGrpSpPr/>
          <p:nvPr userDrawn="1"/>
        </p:nvGrpSpPr>
        <p:grpSpPr>
          <a:xfrm>
            <a:off x="10688317" y="1145373"/>
            <a:ext cx="948949" cy="1731859"/>
            <a:chOff x="7723680" y="1702457"/>
            <a:chExt cx="9489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E58FEB02-4DCD-4457-A904-237F53BD61ED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21A4EFA-3147-43D4-835E-865AB4A2B13A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7A967EA8-6CA1-4FF8-9603-DBD5212EF34E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8B54D7D8-7AF0-407B-ABF8-89705E4BD74A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C16A4956-2866-4C81-B4A8-01643948985E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E5E9682C-8FE7-4C4C-BE17-BEB42A58CE4C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82A43339-2054-4AA9-878E-45ECA6C177BD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5893748-5B80-4F06-8A4B-581C3DE39BE3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B6BB9A17-E9FA-4E03-BC8F-5198CD899B6A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E40AFD94-1765-49C4-9126-4ED7F5A2D554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94A6D8CC-D2C5-4841-9934-2BA791EB18BA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2048A7A1-AC85-4EF9-8848-D3EA29BCA011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5BDE4A27-F20B-4863-98D3-67895F72F92F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89103020-EDE2-4C7F-A07E-E6482D3435C5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BBCA8BD2-F196-4003-BDD1-D2EC5CEDDE09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A8EDE029-928E-4C10-97AD-03CF946450AF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6D916DB8-87E8-41A0-94C2-F2ABE2EA6CA5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6D8D56F2-7A2C-4228-BB4E-E7170377B638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09A08DB0-C3AB-40E8-99F2-6A4B9DCACC9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E21F4540-43AD-4DF4-86A7-414F09B3058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0C6013B8-CDEC-4A06-9B65-534FDF7E5949}"/>
              </a:ext>
            </a:extLst>
          </p:cNvPr>
          <p:cNvGrpSpPr/>
          <p:nvPr userDrawn="1"/>
        </p:nvGrpSpPr>
        <p:grpSpPr>
          <a:xfrm>
            <a:off x="10714803" y="4381500"/>
            <a:ext cx="922462" cy="1717282"/>
            <a:chOff x="10652400" y="4322824"/>
            <a:chExt cx="922462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AD79F295-830D-4081-AC8D-7F1A853E0EFD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CD310630-FD22-4CDD-B8BE-B03156B07087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89B6F988-17EA-4ED5-9BB1-AA1AA45C38F5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ADC7AD11-FF31-4FB7-BDA9-BBAAEDE5050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FD0A6E07-D8D0-400E-BDB5-CF6261B75D2A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66EA5B86-3038-476F-89D8-D98D4C3DE5C4}"/>
                </a:ext>
              </a:extLst>
            </p:cNvPr>
            <p:cNvSpPr txBox="1"/>
            <p:nvPr/>
          </p:nvSpPr>
          <p:spPr>
            <a:xfrm>
              <a:off x="10978545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3BB73389-7524-45C6-BAAF-8423B7978F60}"/>
                </a:ext>
              </a:extLst>
            </p:cNvPr>
            <p:cNvSpPr txBox="1"/>
            <p:nvPr/>
          </p:nvSpPr>
          <p:spPr>
            <a:xfrm>
              <a:off x="10978545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B320C488-C05E-4130-A2EF-7C2BC064F1EC}"/>
                </a:ext>
              </a:extLst>
            </p:cNvPr>
            <p:cNvSpPr txBox="1"/>
            <p:nvPr/>
          </p:nvSpPr>
          <p:spPr>
            <a:xfrm>
              <a:off x="10978545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F42E90DE-E6F1-428A-9745-8A491F023EBB}"/>
                </a:ext>
              </a:extLst>
            </p:cNvPr>
            <p:cNvSpPr txBox="1"/>
            <p:nvPr/>
          </p:nvSpPr>
          <p:spPr>
            <a:xfrm>
              <a:off x="10978545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589D9F06-E2F9-4F37-BA5B-6BB094416FB2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</a:p>
          </p:txBody>
        </p:sp>
      </p:grpSp>
      <p:pic>
        <p:nvPicPr>
          <p:cNvPr id="3" name="Picture 2" descr="http://www.mahadiscom.in/images/img-logo-1.jpg">
            <a:extLst>
              <a:ext uri="{FF2B5EF4-FFF2-40B4-BE49-F238E27FC236}">
                <a16:creationId xmlns:a16="http://schemas.microsoft.com/office/drawing/2014/main" id="{9128B74E-B1C4-FC62-476B-DD2FD93AD9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444" y="76204"/>
            <a:ext cx="182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45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415.xml"/><Relationship Id="rId7" Type="http://schemas.openxmlformats.org/officeDocument/2006/relationships/image" Target="../media/image5.emf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oleObject" Target="../embeddings/oleObject14.bin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416.xml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tags" Target="../tags/tag450.xml"/><Relationship Id="rId7" Type="http://schemas.openxmlformats.org/officeDocument/2006/relationships/image" Target="../media/image18.jpeg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5" Type="http://schemas.openxmlformats.org/officeDocument/2006/relationships/chart" Target="../charts/chart7.xml"/><Relationship Id="rId4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5" Type="http://schemas.openxmlformats.org/officeDocument/2006/relationships/chart" Target="../charts/chart8.xml"/><Relationship Id="rId4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tags" Target="../tags/tag419.xml"/><Relationship Id="rId21" Type="http://schemas.openxmlformats.org/officeDocument/2006/relationships/image" Target="../media/image29.jpg"/><Relationship Id="rId7" Type="http://schemas.openxmlformats.org/officeDocument/2006/relationships/tags" Target="../tags/tag423.xml"/><Relationship Id="rId12" Type="http://schemas.openxmlformats.org/officeDocument/2006/relationships/image" Target="../media/image20.emf"/><Relationship Id="rId17" Type="http://schemas.openxmlformats.org/officeDocument/2006/relationships/image" Target="../media/image25.png"/><Relationship Id="rId2" Type="http://schemas.openxmlformats.org/officeDocument/2006/relationships/tags" Target="../tags/tag418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oleObject" Target="../embeddings/oleObject14.bin"/><Relationship Id="rId5" Type="http://schemas.openxmlformats.org/officeDocument/2006/relationships/tags" Target="../tags/tag421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7.png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4.png"/><Relationship Id="rId11" Type="http://schemas.microsoft.com/office/2007/relationships/hdphoto" Target="../media/hdphoto3.wdp"/><Relationship Id="rId5" Type="http://schemas.openxmlformats.org/officeDocument/2006/relationships/image" Target="../media/image33.sv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6.xml"/><Relationship Id="rId4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429.xml"/><Relationship Id="rId7" Type="http://schemas.openxmlformats.org/officeDocument/2006/relationships/image" Target="../media/image39.emf"/><Relationship Id="rId12" Type="http://schemas.openxmlformats.org/officeDocument/2006/relationships/image" Target="../media/image18.jpeg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1.xml"/><Relationship Id="rId4" Type="http://schemas.openxmlformats.org/officeDocument/2006/relationships/tags" Target="../tags/tag430.xml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tags" Target="../tags/tag443.xml"/><Relationship Id="rId18" Type="http://schemas.openxmlformats.org/officeDocument/2006/relationships/oleObject" Target="../embeddings/oleObject17.bin"/><Relationship Id="rId3" Type="http://schemas.openxmlformats.org/officeDocument/2006/relationships/tags" Target="../tags/tag433.xml"/><Relationship Id="rId21" Type="http://schemas.openxmlformats.org/officeDocument/2006/relationships/chart" Target="../charts/chart3.xml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chart" Target="../charts/chart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chart" Target="../charts/chart5.xml"/><Relationship Id="rId10" Type="http://schemas.openxmlformats.org/officeDocument/2006/relationships/tags" Target="../tags/tag440.xml"/><Relationship Id="rId19" Type="http://schemas.openxmlformats.org/officeDocument/2006/relationships/image" Target="../media/image39.emf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8.xml"/><Relationship Id="rId1" Type="http://schemas.openxmlformats.org/officeDocument/2006/relationships/tags" Target="../tags/tag44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2" hidden="1">
            <a:extLst>
              <a:ext uri="{FF2B5EF4-FFF2-40B4-BE49-F238E27FC236}">
                <a16:creationId xmlns:a16="http://schemas.microsoft.com/office/drawing/2014/main" id="{5833ADD4-4022-93EB-E30C-BD392C15E8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04" imgH="405" progId="TCLayout.ActiveDocument.1">
                  <p:embed/>
                </p:oleObj>
              </mc:Choice>
              <mc:Fallback>
                <p:oleObj name="think-cell Slide" r:id="rId6" imgW="404" imgH="405" progId="TCLayout.ActiveDocument.1">
                  <p:embed/>
                  <p:pic>
                    <p:nvPicPr>
                      <p:cNvPr id="14" name="Object 2" hidden="1">
                        <a:extLst>
                          <a:ext uri="{FF2B5EF4-FFF2-40B4-BE49-F238E27FC236}">
                            <a16:creationId xmlns:a16="http://schemas.microsoft.com/office/drawing/2014/main" id="{5833ADD4-4022-93EB-E30C-BD392C15E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585AD316-8B88-40D7-84B2-F60987530566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Draft document</a:t>
            </a:r>
          </a:p>
          <a:p>
            <a:pPr>
              <a:buClr>
                <a:schemeClr val="tx1"/>
              </a:buClr>
            </a:pPr>
            <a:r>
              <a:rPr lang="en-US" dirty="0"/>
              <a:t>May 11, 2024</a:t>
            </a:r>
          </a:p>
        </p:txBody>
      </p:sp>
      <p:pic>
        <p:nvPicPr>
          <p:cNvPr id="12" name="Picture Placeholder 16" descr="Solar panels in field">
            <a:extLst>
              <a:ext uri="{FF2B5EF4-FFF2-40B4-BE49-F238E27FC236}">
                <a16:creationId xmlns:a16="http://schemas.microsoft.com/office/drawing/2014/main" id="{4F49013F-DD25-64F1-CD92-D291624BD8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4" r="16442"/>
          <a:stretch/>
        </p:blipFill>
        <p:spPr>
          <a:xfrm>
            <a:off x="7833946" y="-2"/>
            <a:ext cx="4358055" cy="6858000"/>
          </a:xfrm>
          <a:prstGeom prst="rect">
            <a:avLst/>
          </a:prstGeom>
        </p:spPr>
      </p:pic>
      <p:sp>
        <p:nvSpPr>
          <p:cNvPr id="20" name="Subtitle">
            <a:extLst>
              <a:ext uri="{FF2B5EF4-FFF2-40B4-BE49-F238E27FC236}">
                <a16:creationId xmlns:a16="http://schemas.microsoft.com/office/drawing/2014/main" id="{9E6E6354-04C9-89C6-151D-5719BEC84CC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9586" y="3948751"/>
            <a:ext cx="7282003" cy="69249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IN" sz="2000" i="0" u="none" strike="noStrike" kern="1200" cap="none" spc="0" normalizeH="0" baseline="0" noProof="0" dirty="0">
                <a:ln>
                  <a:noFill/>
                </a:ln>
                <a:solidFill>
                  <a:srgbClr val="061F79"/>
                </a:solidFill>
                <a:effectLst/>
                <a:uLnTx/>
                <a:uFillTx/>
                <a:latin typeface="+mj-lt"/>
              </a:rPr>
              <a:t>Under PM</a:t>
            </a:r>
            <a:r>
              <a:rPr lang="en-IN" sz="2000" dirty="0">
                <a:solidFill>
                  <a:srgbClr val="061F79"/>
                </a:solidFill>
                <a:latin typeface="+mj-lt"/>
              </a:rPr>
              <a:t>-</a:t>
            </a:r>
            <a:r>
              <a:rPr kumimoji="0" lang="en-IN" sz="2000" i="0" u="none" strike="noStrike" kern="1200" cap="none" spc="0" normalizeH="0" baseline="0" noProof="0" dirty="0">
                <a:ln>
                  <a:noFill/>
                </a:ln>
                <a:solidFill>
                  <a:srgbClr val="061F79"/>
                </a:solidFill>
                <a:effectLst/>
                <a:uLnTx/>
                <a:uFillTx/>
                <a:latin typeface="+mj-lt"/>
              </a:rPr>
              <a:t>KUSUM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IN" sz="2000" i="0" u="none" strike="noStrike" kern="1200" cap="none" spc="0" normalizeH="0" baseline="0" noProof="0" dirty="0">
                <a:ln>
                  <a:noFill/>
                </a:ln>
                <a:solidFill>
                  <a:srgbClr val="061F79"/>
                </a:solidFill>
                <a:effectLst/>
                <a:uLnTx/>
                <a:uFillTx/>
                <a:latin typeface="+mj-lt"/>
              </a:rPr>
              <a:t>(</a:t>
            </a:r>
            <a:r>
              <a:rPr kumimoji="0" lang="en-IN" sz="2000" i="0" u="none" strike="noStrike" kern="1200" cap="none" spc="0" normalizeH="0" baseline="0" noProof="0" dirty="0" err="1">
                <a:ln>
                  <a:noFill/>
                </a:ln>
                <a:solidFill>
                  <a:srgbClr val="061F79"/>
                </a:solidFill>
                <a:effectLst/>
                <a:uLnTx/>
                <a:uFillTx/>
                <a:latin typeface="+mj-lt"/>
              </a:rPr>
              <a:t>Mukhyamantri</a:t>
            </a:r>
            <a:r>
              <a:rPr kumimoji="0" lang="en-IN" sz="2000" i="0" u="none" strike="noStrike" kern="1200" cap="none" spc="0" normalizeH="0" baseline="0" noProof="0" dirty="0">
                <a:ln>
                  <a:noFill/>
                </a:ln>
                <a:solidFill>
                  <a:srgbClr val="061F79"/>
                </a:solidFill>
                <a:effectLst/>
                <a:uLnTx/>
                <a:uFillTx/>
                <a:latin typeface="+mj-lt"/>
              </a:rPr>
              <a:t> Saur </a:t>
            </a:r>
            <a:r>
              <a:rPr kumimoji="0" lang="en-IN" sz="2000" i="0" u="none" strike="noStrike" kern="1200" cap="none" spc="0" normalizeH="0" baseline="0" noProof="0" dirty="0" err="1">
                <a:ln>
                  <a:noFill/>
                </a:ln>
                <a:solidFill>
                  <a:srgbClr val="061F79"/>
                </a:solidFill>
                <a:effectLst/>
                <a:uLnTx/>
                <a:uFillTx/>
                <a:latin typeface="+mj-lt"/>
              </a:rPr>
              <a:t>Krushi</a:t>
            </a:r>
            <a:r>
              <a:rPr kumimoji="0" lang="en-IN" sz="2000" i="0" u="none" strike="noStrike" kern="1200" cap="none" spc="0" normalizeH="0" baseline="0" noProof="0" dirty="0">
                <a:ln>
                  <a:noFill/>
                </a:ln>
                <a:solidFill>
                  <a:srgbClr val="061F79"/>
                </a:solidFill>
                <a:effectLst/>
                <a:uLnTx/>
                <a:uFillTx/>
                <a:latin typeface="+mj-lt"/>
              </a:rPr>
              <a:t> Vahini Yojana – 2.0)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EFE5A328-3033-38DA-1661-F04A6B267C2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29585" y="2971052"/>
            <a:ext cx="7282004" cy="915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2500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FF6600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The Largest Distributed Solar Deployment Program (16GW)</a:t>
            </a:r>
            <a:endParaRPr kumimoji="0" lang="en-US" sz="3200" b="1" i="0" u="none" strike="noStrike" kern="1200" cap="none" spc="0" normalizeH="0" baseline="0" noProof="0" dirty="0">
              <a:ln w="6350" cap="flat">
                <a:noFill/>
                <a:miter lim="800000"/>
              </a:ln>
              <a:solidFill>
                <a:srgbClr val="FF6600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pic>
        <p:nvPicPr>
          <p:cNvPr id="3" name="Picture 2" descr="Government OF Maharashtra icon with lamp. Sanskrit lettering means The  glory of this Mudra of Shahajiâ€™s son Shivaji will grow like the first day  of the moon.:: tasmeemME.com">
            <a:extLst>
              <a:ext uri="{FF2B5EF4-FFF2-40B4-BE49-F238E27FC236}">
                <a16:creationId xmlns:a16="http://schemas.microsoft.com/office/drawing/2014/main" id="{AA4715AB-2427-606C-6C40-884C47503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398" y="78768"/>
            <a:ext cx="1130080" cy="11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2FF497-8CB2-8B7C-E7F5-07E9BF247BC9}"/>
              </a:ext>
            </a:extLst>
          </p:cNvPr>
          <p:cNvSpPr txBox="1"/>
          <p:nvPr/>
        </p:nvSpPr>
        <p:spPr>
          <a:xfrm>
            <a:off x="291132" y="546494"/>
            <a:ext cx="7455876" cy="1644537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200" b="1" dirty="0">
                <a:ln w="6350" cap="flat">
                  <a:noFill/>
                  <a:miter lim="800000"/>
                </a:ln>
                <a:solidFill>
                  <a:srgbClr val="FF6600"/>
                </a:solidFill>
                <a:latin typeface="Georgia"/>
                <a:ea typeface="+mj-ea"/>
                <a:cs typeface="+mj-cs"/>
              </a:rPr>
              <a:t>The vision of Hon. Prime Minister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Net zero by 2070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50% Energy through Renewable sources by 2030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D3836-DAE7-772D-4F66-CDEE4970CD2F}"/>
              </a:ext>
            </a:extLst>
          </p:cNvPr>
          <p:cNvSpPr txBox="1"/>
          <p:nvPr/>
        </p:nvSpPr>
        <p:spPr>
          <a:xfrm>
            <a:off x="291132" y="5644664"/>
            <a:ext cx="7455876" cy="692497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>
                <a:ln w="6350" cap="flat">
                  <a:noFill/>
                  <a:miter lim="800000"/>
                </a:ln>
                <a:latin typeface="Georgia"/>
                <a:ea typeface="+mj-ea"/>
                <a:cs typeface="+mj-cs"/>
              </a:rPr>
              <a:t>Presentation by - 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>
                <a:ln w="6350" cap="flat">
                  <a:noFill/>
                  <a:miter lim="800000"/>
                </a:ln>
                <a:latin typeface="Georgia"/>
                <a:ea typeface="+mj-ea"/>
                <a:cs typeface="+mj-cs"/>
              </a:rPr>
              <a:t>Lokesh Chandra (IAS)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>
                <a:ln w="6350" cap="flat">
                  <a:noFill/>
                  <a:miter lim="800000"/>
                </a:ln>
                <a:latin typeface="Georgia"/>
                <a:ea typeface="+mj-ea"/>
                <a:cs typeface="+mj-cs"/>
              </a:rPr>
              <a:t>Chairman &amp; Managing Director, MSEDCL</a:t>
            </a:r>
          </a:p>
        </p:txBody>
      </p:sp>
    </p:spTree>
    <p:extLst>
      <p:ext uri="{BB962C8B-B14F-4D97-AF65-F5344CB8AC3E}">
        <p14:creationId xmlns:p14="http://schemas.microsoft.com/office/powerpoint/2010/main" val="3435717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dmin\Downloads\WhatsApp Image 2025-01-07 at 10.02.36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8CE2D3-23E1-4D3D-D3E3-A93DDCEC85C6}"/>
              </a:ext>
            </a:extLst>
          </p:cNvPr>
          <p:cNvSpPr txBox="1"/>
          <p:nvPr/>
        </p:nvSpPr>
        <p:spPr>
          <a:xfrm>
            <a:off x="65079" y="67586"/>
            <a:ext cx="4224820" cy="84630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IN" sz="2000" b="1" dirty="0"/>
              <a:t>Several Projects commissioned in record time</a:t>
            </a:r>
          </a:p>
        </p:txBody>
      </p:sp>
      <p:sp>
        <p:nvSpPr>
          <p:cNvPr id="6" name="Arrow: Left 5">
            <a:hlinkClick r:id="rId3" action="ppaction://hlinksldjump"/>
            <a:extLst>
              <a:ext uri="{FF2B5EF4-FFF2-40B4-BE49-F238E27FC236}">
                <a16:creationId xmlns:a16="http://schemas.microsoft.com/office/drawing/2014/main" id="{9EFEE6E8-AEE9-854A-F8F9-F5F52A953271}"/>
              </a:ext>
            </a:extLst>
          </p:cNvPr>
          <p:cNvSpPr/>
          <p:nvPr/>
        </p:nvSpPr>
        <p:spPr>
          <a:xfrm>
            <a:off x="11293813" y="6284068"/>
            <a:ext cx="739301" cy="495164"/>
          </a:xfrm>
          <a:prstGeom prst="leftArrow">
            <a:avLst/>
          </a:prstGeom>
          <a:solidFill>
            <a:srgbClr val="FF660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IN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7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dmin\Downloads\WhatsApp Image 2025-01-07 at 10.02.35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60CDCC-4F01-2787-5B51-A34C43A40461}"/>
              </a:ext>
            </a:extLst>
          </p:cNvPr>
          <p:cNvSpPr txBox="1"/>
          <p:nvPr/>
        </p:nvSpPr>
        <p:spPr>
          <a:xfrm>
            <a:off x="65079" y="67586"/>
            <a:ext cx="4224820" cy="84630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IN" sz="2000" b="1" dirty="0"/>
              <a:t>Several Projects commissioned in record time</a:t>
            </a:r>
          </a:p>
        </p:txBody>
      </p:sp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29F54A49-9373-2A8F-6FF8-425D7EEC8687}"/>
              </a:ext>
            </a:extLst>
          </p:cNvPr>
          <p:cNvSpPr/>
          <p:nvPr/>
        </p:nvSpPr>
        <p:spPr>
          <a:xfrm>
            <a:off x="11293813" y="6284068"/>
            <a:ext cx="739301" cy="495164"/>
          </a:xfrm>
          <a:prstGeom prst="leftArrow">
            <a:avLst/>
          </a:prstGeom>
          <a:solidFill>
            <a:srgbClr val="FF660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IN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9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2" hidden="1">
            <a:extLst>
              <a:ext uri="{FF2B5EF4-FFF2-40B4-BE49-F238E27FC236}">
                <a16:creationId xmlns:a16="http://schemas.microsoft.com/office/drawing/2014/main" id="{5833ADD4-4022-93EB-E30C-BD392C15E8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14" name="Object 2" hidden="1">
                        <a:extLst>
                          <a:ext uri="{FF2B5EF4-FFF2-40B4-BE49-F238E27FC236}">
                            <a16:creationId xmlns:a16="http://schemas.microsoft.com/office/drawing/2014/main" id="{5833ADD4-4022-93EB-E30C-BD392C15E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585AD316-8B88-40D7-84B2-F60987530566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Draft document</a:t>
            </a:r>
          </a:p>
          <a:p>
            <a:pPr>
              <a:buClr>
                <a:schemeClr val="tx1"/>
              </a:buClr>
            </a:pPr>
            <a:r>
              <a:rPr lang="en-US" dirty="0"/>
              <a:t>May 11, 2024</a:t>
            </a:r>
          </a:p>
        </p:txBody>
      </p:sp>
      <p:pic>
        <p:nvPicPr>
          <p:cNvPr id="12" name="Picture Placeholder 16" descr="Solar panels in field">
            <a:extLst>
              <a:ext uri="{FF2B5EF4-FFF2-40B4-BE49-F238E27FC236}">
                <a16:creationId xmlns:a16="http://schemas.microsoft.com/office/drawing/2014/main" id="{4F49013F-DD25-64F1-CD92-D291624BD8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4" r="16442"/>
          <a:stretch/>
        </p:blipFill>
        <p:spPr>
          <a:xfrm>
            <a:off x="6420678" y="-2"/>
            <a:ext cx="5771323" cy="6858000"/>
          </a:xfrm>
          <a:prstGeom prst="rect">
            <a:avLst/>
          </a:prstGeom>
        </p:spPr>
      </p:pic>
      <p:sp>
        <p:nvSpPr>
          <p:cNvPr id="21" name="Title">
            <a:extLst>
              <a:ext uri="{FF2B5EF4-FFF2-40B4-BE49-F238E27FC236}">
                <a16:creationId xmlns:a16="http://schemas.microsoft.com/office/drawing/2014/main" id="{EFE5A328-3033-38DA-1661-F04A6B267C2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22658" y="4261104"/>
            <a:ext cx="4154809" cy="13739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2500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defRPr/>
            </a:pP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Thank You</a:t>
            </a:r>
          </a:p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6350" cap="flat">
                <a:noFill/>
                <a:miter lim="800000"/>
              </a:ln>
              <a:solidFill>
                <a:srgbClr val="000000"/>
              </a:solidFill>
              <a:effectLst/>
              <a:uLnTx/>
              <a:uFillTx/>
              <a:latin typeface="Georgia"/>
            </a:endParaRPr>
          </a:p>
        </p:txBody>
      </p:sp>
      <p:pic>
        <p:nvPicPr>
          <p:cNvPr id="3" name="Picture 2" descr="Maharashtra government: State to law commission: OK giving death">
            <a:extLst>
              <a:ext uri="{FF2B5EF4-FFF2-40B4-BE49-F238E27FC236}">
                <a16:creationId xmlns:a16="http://schemas.microsoft.com/office/drawing/2014/main" id="{1FF5E156-F187-D3FA-8878-D79A3690B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36"/>
          <a:stretch/>
        </p:blipFill>
        <p:spPr bwMode="auto">
          <a:xfrm>
            <a:off x="1896381" y="877956"/>
            <a:ext cx="2607365" cy="29332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9553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0D95-1BAA-9F8B-4559-2ABE6ED8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2984"/>
            <a:ext cx="11306175" cy="1387275"/>
          </a:xfrm>
        </p:spPr>
        <p:txBody>
          <a:bodyPr/>
          <a:lstStyle/>
          <a:p>
            <a:pPr algn="ctr"/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View on Map – Govt &amp; Private Lands</a:t>
            </a:r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3E3E76-AAB4-9064-BDBC-763E3E676193}"/>
              </a:ext>
            </a:extLst>
          </p:cNvPr>
          <p:cNvGrpSpPr/>
          <p:nvPr/>
        </p:nvGrpSpPr>
        <p:grpSpPr>
          <a:xfrm>
            <a:off x="294217" y="844033"/>
            <a:ext cx="11749000" cy="5930983"/>
            <a:chOff x="206294" y="844033"/>
            <a:chExt cx="11749000" cy="59309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FD20EF-ACD4-FE4D-F4A8-86B865DEA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5520" y="844033"/>
              <a:ext cx="7146163" cy="5930983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8A73A05-EF42-D613-E2B1-6A95224BA7BD}"/>
                </a:ext>
              </a:extLst>
            </p:cNvPr>
            <p:cNvGrpSpPr/>
            <p:nvPr/>
          </p:nvGrpSpPr>
          <p:grpSpPr>
            <a:xfrm>
              <a:off x="206294" y="904075"/>
              <a:ext cx="11749000" cy="5750726"/>
              <a:chOff x="206294" y="904075"/>
              <a:chExt cx="11749000" cy="5750726"/>
            </a:xfrm>
          </p:grpSpPr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1640E615-091F-5353-15D6-DEBC77D4B531}"/>
                  </a:ext>
                </a:extLst>
              </p:cNvPr>
              <p:cNvSpPr/>
              <p:nvPr/>
            </p:nvSpPr>
            <p:spPr>
              <a:xfrm>
                <a:off x="9806134" y="904075"/>
                <a:ext cx="2149160" cy="1148461"/>
              </a:xfrm>
              <a:prstGeom prst="wedgeEllipseCallout">
                <a:avLst>
                  <a:gd name="adj1" fmla="val -120149"/>
                  <a:gd name="adj2" fmla="val 133204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Govt. lands within 10 km radius from substation</a:t>
                </a:r>
              </a:p>
            </p:txBody>
          </p:sp>
          <p:sp>
            <p:nvSpPr>
              <p:cNvPr id="6" name="Speech Bubble: Oval 3">
                <a:extLst>
                  <a:ext uri="{FF2B5EF4-FFF2-40B4-BE49-F238E27FC236}">
                    <a16:creationId xmlns:a16="http://schemas.microsoft.com/office/drawing/2014/main" id="{AF0C47BF-D155-490D-BAD1-68784DA5B4AA}"/>
                  </a:ext>
                </a:extLst>
              </p:cNvPr>
              <p:cNvSpPr/>
              <p:nvPr/>
            </p:nvSpPr>
            <p:spPr>
              <a:xfrm>
                <a:off x="9437891" y="5207001"/>
                <a:ext cx="2149160" cy="1447800"/>
              </a:xfrm>
              <a:prstGeom prst="wedgeEllipseCallout">
                <a:avLst>
                  <a:gd name="adj1" fmla="val -185625"/>
                  <a:gd name="adj2" fmla="val -6395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Private &amp; Govt. lands within 5 km radius from substation</a:t>
                </a:r>
              </a:p>
            </p:txBody>
          </p:sp>
          <p:sp>
            <p:nvSpPr>
              <p:cNvPr id="7" name="Speech Bubble: Oval 3">
                <a:extLst>
                  <a:ext uri="{FF2B5EF4-FFF2-40B4-BE49-F238E27FC236}">
                    <a16:creationId xmlns:a16="http://schemas.microsoft.com/office/drawing/2014/main" id="{5FB987E9-7066-5FEE-EEDF-3512FF4E909D}"/>
                  </a:ext>
                </a:extLst>
              </p:cNvPr>
              <p:cNvSpPr/>
              <p:nvPr/>
            </p:nvSpPr>
            <p:spPr>
              <a:xfrm>
                <a:off x="206294" y="3809525"/>
                <a:ext cx="1698445" cy="824506"/>
              </a:xfrm>
              <a:prstGeom prst="wedgeEllipseCallout">
                <a:avLst>
                  <a:gd name="adj1" fmla="val 275679"/>
                  <a:gd name="adj2" fmla="val 6526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Private Land</a:t>
                </a:r>
              </a:p>
            </p:txBody>
          </p:sp>
          <p:sp>
            <p:nvSpPr>
              <p:cNvPr id="8" name="Speech Bubble: Oval 3">
                <a:extLst>
                  <a:ext uri="{FF2B5EF4-FFF2-40B4-BE49-F238E27FC236}">
                    <a16:creationId xmlns:a16="http://schemas.microsoft.com/office/drawing/2014/main" id="{142A4B8D-9212-AA0C-302D-77D3FDF319D8}"/>
                  </a:ext>
                </a:extLst>
              </p:cNvPr>
              <p:cNvSpPr/>
              <p:nvPr/>
            </p:nvSpPr>
            <p:spPr>
              <a:xfrm>
                <a:off x="206294" y="1836275"/>
                <a:ext cx="1698445" cy="824506"/>
              </a:xfrm>
              <a:prstGeom prst="wedgeEllipseCallout">
                <a:avLst>
                  <a:gd name="adj1" fmla="val 159860"/>
                  <a:gd name="adj2" fmla="val 83201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Government Land</a:t>
                </a:r>
              </a:p>
            </p:txBody>
          </p:sp>
        </p:grpSp>
      </p:grpSp>
      <p:sp>
        <p:nvSpPr>
          <p:cNvPr id="3" name="Arrow: Left 2">
            <a:hlinkClick r:id="rId3" action="ppaction://hlinksldjump"/>
            <a:extLst>
              <a:ext uri="{FF2B5EF4-FFF2-40B4-BE49-F238E27FC236}">
                <a16:creationId xmlns:a16="http://schemas.microsoft.com/office/drawing/2014/main" id="{368502A8-6201-8114-EA64-E3BCABC0C164}"/>
              </a:ext>
            </a:extLst>
          </p:cNvPr>
          <p:cNvSpPr/>
          <p:nvPr/>
        </p:nvSpPr>
        <p:spPr>
          <a:xfrm>
            <a:off x="11674974" y="6390861"/>
            <a:ext cx="368243" cy="384155"/>
          </a:xfrm>
          <a:prstGeom prst="lef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IN" sz="1600"/>
          </a:p>
        </p:txBody>
      </p:sp>
    </p:spTree>
    <p:extLst>
      <p:ext uri="{BB962C8B-B14F-4D97-AF65-F5344CB8AC3E}">
        <p14:creationId xmlns:p14="http://schemas.microsoft.com/office/powerpoint/2010/main" val="276614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0D95-1BAA-9F8B-4559-2ABE6ED8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2984"/>
            <a:ext cx="11306175" cy="1387275"/>
          </a:xfrm>
        </p:spPr>
        <p:txBody>
          <a:bodyPr/>
          <a:lstStyle/>
          <a:p>
            <a:pPr algn="ctr"/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View on Map – Govt &amp; Private Lands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07363-D32E-FA17-7604-6D095F56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195" y="889925"/>
            <a:ext cx="7010728" cy="5853775"/>
          </a:xfrm>
          <a:prstGeom prst="rect">
            <a:avLst/>
          </a:prstGeom>
        </p:spPr>
      </p:pic>
      <p:sp>
        <p:nvSpPr>
          <p:cNvPr id="10" name="Speech Bubble: Oval 3">
            <a:extLst>
              <a:ext uri="{FF2B5EF4-FFF2-40B4-BE49-F238E27FC236}">
                <a16:creationId xmlns:a16="http://schemas.microsoft.com/office/drawing/2014/main" id="{AC5CC0EC-CD6B-8AA2-1A0F-D2AF1A63918C}"/>
              </a:ext>
            </a:extLst>
          </p:cNvPr>
          <p:cNvSpPr/>
          <p:nvPr/>
        </p:nvSpPr>
        <p:spPr>
          <a:xfrm>
            <a:off x="118086" y="1418481"/>
            <a:ext cx="1698445" cy="824506"/>
          </a:xfrm>
          <a:prstGeom prst="wedgeEllipseCallout">
            <a:avLst>
              <a:gd name="adj1" fmla="val 105142"/>
              <a:gd name="adj2" fmla="val 26008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Govt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Land details</a:t>
            </a:r>
          </a:p>
        </p:txBody>
      </p:sp>
      <p:sp>
        <p:nvSpPr>
          <p:cNvPr id="11" name="Speech Bubble: Oval 3">
            <a:extLst>
              <a:ext uri="{FF2B5EF4-FFF2-40B4-BE49-F238E27FC236}">
                <a16:creationId xmlns:a16="http://schemas.microsoft.com/office/drawing/2014/main" id="{F0B57307-88D5-F47D-D186-B78084C9C6C2}"/>
              </a:ext>
            </a:extLst>
          </p:cNvPr>
          <p:cNvSpPr/>
          <p:nvPr/>
        </p:nvSpPr>
        <p:spPr>
          <a:xfrm>
            <a:off x="10553542" y="1434955"/>
            <a:ext cx="1698445" cy="824506"/>
          </a:xfrm>
          <a:prstGeom prst="wedgeEllipseCallout">
            <a:avLst>
              <a:gd name="adj1" fmla="val -201966"/>
              <a:gd name="adj2" fmla="val 94596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Private Land details</a:t>
            </a:r>
          </a:p>
        </p:txBody>
      </p:sp>
      <p:sp>
        <p:nvSpPr>
          <p:cNvPr id="4" name="Arrow: Left 3">
            <a:hlinkClick r:id="rId3" action="ppaction://hlinksldjump"/>
            <a:extLst>
              <a:ext uri="{FF2B5EF4-FFF2-40B4-BE49-F238E27FC236}">
                <a16:creationId xmlns:a16="http://schemas.microsoft.com/office/drawing/2014/main" id="{F5C077F1-E419-21FA-0FD6-B1CA191BC6F4}"/>
              </a:ext>
            </a:extLst>
          </p:cNvPr>
          <p:cNvSpPr/>
          <p:nvPr/>
        </p:nvSpPr>
        <p:spPr>
          <a:xfrm>
            <a:off x="11674974" y="6390861"/>
            <a:ext cx="368243" cy="384155"/>
          </a:xfrm>
          <a:prstGeom prst="lef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IN" sz="1600"/>
          </a:p>
        </p:txBody>
      </p:sp>
    </p:spTree>
    <p:extLst>
      <p:ext uri="{BB962C8B-B14F-4D97-AF65-F5344CB8AC3E}">
        <p14:creationId xmlns:p14="http://schemas.microsoft.com/office/powerpoint/2010/main" val="3287912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15590" y="271287"/>
            <a:ext cx="11295063" cy="731838"/>
          </a:xfrm>
        </p:spPr>
        <p:txBody>
          <a:bodyPr/>
          <a:lstStyle/>
          <a:p>
            <a:r>
              <a:rPr lang="en-US" sz="3200" dirty="0"/>
              <a:t>Capacity addition is planned meticulously considering </a:t>
            </a:r>
            <a:r>
              <a:rPr lang="en-US" sz="3200" dirty="0">
                <a:ln>
                  <a:noFill/>
                </a:ln>
                <a:solidFill>
                  <a:srgbClr val="FF6600"/>
                </a:solidFill>
                <a:latin typeface="+mn-lt"/>
                <a:ea typeface="+mn-ea"/>
                <a:cs typeface="Arial" panose="020B0604020202020204" pitchFamily="34" charset="0"/>
              </a:rPr>
              <a:t>Cost Optimization </a:t>
            </a:r>
            <a:r>
              <a:rPr lang="en-US" sz="3200" dirty="0"/>
              <a:t>(From 36 GW to 81 GW)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4AB53E-58A4-3A78-4031-18BC6F71145C}"/>
              </a:ext>
            </a:extLst>
          </p:cNvPr>
          <p:cNvGrpSpPr/>
          <p:nvPr/>
        </p:nvGrpSpPr>
        <p:grpSpPr>
          <a:xfrm>
            <a:off x="614518" y="1149941"/>
            <a:ext cx="10789105" cy="4703885"/>
            <a:chOff x="554735" y="1256454"/>
            <a:chExt cx="11287859" cy="52205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1A7CAF-4B96-4958-86B9-24CE218C6CD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/>
            <a:srcRect l="14209" r="14209"/>
            <a:stretch/>
          </p:blipFill>
          <p:spPr bwMode="auto">
            <a:xfrm>
              <a:off x="554735" y="4817375"/>
              <a:ext cx="1620000" cy="1584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8A9E56-66B5-8879-4361-362F0F4EC882}"/>
                </a:ext>
              </a:extLst>
            </p:cNvPr>
            <p:cNvSpPr/>
            <p:nvPr/>
          </p:nvSpPr>
          <p:spPr>
            <a:xfrm>
              <a:off x="2275182" y="5005470"/>
              <a:ext cx="3689990" cy="12015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4.3 GW of solar-wind hybrid at average tariff Rs. 3.6/kWh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AE3CE7E-ABCF-0A96-613C-C5B658CE68C5}"/>
                </a:ext>
              </a:extLst>
            </p:cNvPr>
            <p:cNvCxnSpPr/>
            <p:nvPr/>
          </p:nvCxnSpPr>
          <p:spPr>
            <a:xfrm>
              <a:off x="6150592" y="1256454"/>
              <a:ext cx="0" cy="522055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28760F-5F8A-D162-E842-294FB734D2C2}"/>
                </a:ext>
              </a:extLst>
            </p:cNvPr>
            <p:cNvSpPr/>
            <p:nvPr/>
          </p:nvSpPr>
          <p:spPr>
            <a:xfrm>
              <a:off x="2291436" y="3256142"/>
              <a:ext cx="3689997" cy="12015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11.45 GW of utility-scale solar at average tariff Rs. 2.7/kWh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Solar (5 GW) + Thermal (1.6 GW) at average tariff Rs. 4.08/kwh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3C1D40-C382-DC3E-AEF5-1228C6656A56}"/>
                </a:ext>
              </a:extLst>
            </p:cNvPr>
            <p:cNvSpPr/>
            <p:nvPr/>
          </p:nvSpPr>
          <p:spPr>
            <a:xfrm>
              <a:off x="8028464" y="1616755"/>
              <a:ext cx="3814130" cy="94687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 GWh of PSP storage at average tariff Rs. 3.2/kWh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4FC4D57-815F-005E-1F73-A3067D6DDEDD}"/>
                </a:ext>
              </a:extLst>
            </p:cNvPr>
            <p:cNvPicPr>
              <a:picLocks/>
            </p:cNvPicPr>
            <p:nvPr/>
          </p:nvPicPr>
          <p:blipFill>
            <a:blip r:embed="rId3"/>
            <a:srcRect/>
            <a:stretch/>
          </p:blipFill>
          <p:spPr>
            <a:xfrm>
              <a:off x="6319752" y="1298193"/>
              <a:ext cx="1620000" cy="158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311939-2EDC-5209-6B9F-1DC17246EED5}"/>
                </a:ext>
              </a:extLst>
            </p:cNvPr>
            <p:cNvPicPr>
              <a:picLocks/>
            </p:cNvPicPr>
            <p:nvPr/>
          </p:nvPicPr>
          <p:blipFill>
            <a:blip r:embed="rId4"/>
            <a:srcRect/>
            <a:stretch/>
          </p:blipFill>
          <p:spPr>
            <a:xfrm>
              <a:off x="6308010" y="3049228"/>
              <a:ext cx="1620000" cy="15840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A3C2DB-34A1-BF09-8F61-D1CB01D5AFEB}"/>
                </a:ext>
              </a:extLst>
            </p:cNvPr>
            <p:cNvSpPr/>
            <p:nvPr/>
          </p:nvSpPr>
          <p:spPr>
            <a:xfrm>
              <a:off x="8028463" y="3376587"/>
              <a:ext cx="3814130" cy="94687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1.5 GWh of battery storage at average tariff of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Rs. 2.19 Lakh/month/MW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2C2C53-BE91-B067-AAC2-52201D0D1681}"/>
                </a:ext>
              </a:extLst>
            </p:cNvPr>
            <p:cNvSpPr/>
            <p:nvPr/>
          </p:nvSpPr>
          <p:spPr>
            <a:xfrm>
              <a:off x="2351409" y="1641281"/>
              <a:ext cx="3690000" cy="98028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16.60 GW of distributed </a:t>
              </a:r>
              <a:r>
                <a:rPr kumimoji="0" lang="en-US" sz="16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Agri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-solar (MSKVY 2.0) at average tariff Rs. 3.07/kWh</a:t>
              </a: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456024DB-8DA1-336C-E90C-A703DFE7EA2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614705" y="1296422"/>
              <a:ext cx="1619997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244A26-201E-9BDD-FB24-978C5E5D36A0}"/>
                </a:ext>
              </a:extLst>
            </p:cNvPr>
            <p:cNvSpPr/>
            <p:nvPr/>
          </p:nvSpPr>
          <p:spPr>
            <a:xfrm>
              <a:off x="2193141" y="4083899"/>
              <a:ext cx="3480322" cy="473417"/>
            </a:xfrm>
            <a:prstGeom prst="rect">
              <a:avLst/>
            </a:prstGeom>
            <a:no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475861-9BE1-721A-CE43-3DBDDF6EC387}"/>
                </a:ext>
              </a:extLst>
            </p:cNvPr>
            <p:cNvPicPr>
              <a:picLocks/>
            </p:cNvPicPr>
            <p:nvPr/>
          </p:nvPicPr>
          <p:blipFill>
            <a:blip r:embed="rId7"/>
            <a:srcRect/>
            <a:stretch/>
          </p:blipFill>
          <p:spPr>
            <a:xfrm>
              <a:off x="6308010" y="4821260"/>
              <a:ext cx="1620000" cy="15840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642234-3DD8-4237-6FEB-8B58BFA2AFE0}"/>
                </a:ext>
              </a:extLst>
            </p:cNvPr>
            <p:cNvSpPr/>
            <p:nvPr/>
          </p:nvSpPr>
          <p:spPr>
            <a:xfrm>
              <a:off x="8009752" y="5119230"/>
              <a:ext cx="3814131" cy="9740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1.5 GW of round-the-clock FDRE at average tariff Rs. 4.6/kWh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2B5AC82-4C18-BFCA-5744-B00FD8B2BD83}"/>
                </a:ext>
              </a:extLst>
            </p:cNvPr>
            <p:cNvPicPr>
              <a:picLocks/>
            </p:cNvPicPr>
            <p:nvPr/>
          </p:nvPicPr>
          <p:blipFill>
            <a:blip r:embed="rId8"/>
            <a:srcRect/>
            <a:stretch/>
          </p:blipFill>
          <p:spPr>
            <a:xfrm>
              <a:off x="570989" y="3063144"/>
              <a:ext cx="1612394" cy="1584000"/>
            </a:xfrm>
            <a:prstGeom prst="rect">
              <a:avLst/>
            </a:prstGeom>
          </p:spPr>
        </p:pic>
      </p:grp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38EF23F1-7E22-9713-2763-B43A3FD056E3}"/>
              </a:ext>
            </a:extLst>
          </p:cNvPr>
          <p:cNvSpPr txBox="1">
            <a:spLocks/>
          </p:cNvSpPr>
          <p:nvPr/>
        </p:nvSpPr>
        <p:spPr>
          <a:xfrm>
            <a:off x="614518" y="6009941"/>
            <a:ext cx="10789104" cy="6898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Renewable Energy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procurement share in installed capacity (MW) increases from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29%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61%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in terms of energy (MUs) from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13%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49%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255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8B9C-20B4-0E51-2070-04D73379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275800"/>
            <a:ext cx="11082528" cy="11162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sz="2600" dirty="0">
                <a:latin typeface="+mn-lt"/>
              </a:rPr>
              <a:t>Maharashtra has pioneered the largest distributed solar deployment in India with huge success of </a:t>
            </a:r>
            <a:r>
              <a:rPr lang="en-US" sz="2600" b="0" dirty="0">
                <a:solidFill>
                  <a:srgbClr val="FF6600"/>
                </a:solidFill>
                <a:latin typeface="+mn-lt"/>
              </a:rPr>
              <a:t>PM KUSUM C </a:t>
            </a:r>
            <a:br>
              <a:rPr lang="en-US" sz="2600" dirty="0">
                <a:latin typeface="+mn-lt"/>
              </a:rPr>
            </a:br>
            <a:r>
              <a:rPr lang="en-US" sz="2600" dirty="0">
                <a:latin typeface="+mn-lt"/>
              </a:rPr>
              <a:t>(</a:t>
            </a:r>
            <a:r>
              <a:rPr lang="en-US" sz="2600" dirty="0" err="1">
                <a:latin typeface="+mn-lt"/>
              </a:rPr>
              <a:t>Mukhyamantri</a:t>
            </a:r>
            <a:r>
              <a:rPr lang="en-US" sz="2600" dirty="0">
                <a:latin typeface="+mn-lt"/>
              </a:rPr>
              <a:t> Saur </a:t>
            </a:r>
            <a:r>
              <a:rPr lang="en-US" sz="2600" dirty="0" err="1">
                <a:latin typeface="+mn-lt"/>
              </a:rPr>
              <a:t>Krushi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Vahini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Yojana</a:t>
            </a:r>
            <a:r>
              <a:rPr lang="en-US" sz="2600" dirty="0">
                <a:latin typeface="+mn-lt"/>
              </a:rPr>
              <a:t> 2.0)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F8E91A7-A56A-B498-898E-9F6A6A304B7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719138" y="5911850"/>
            <a:ext cx="8699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29EE3A4-12C4-2BFE-B3EA-D2AD5B6AD7D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492625" y="5911850"/>
            <a:ext cx="6826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EBE961B5-D425-29C9-3A18-A54BF01720D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710113" y="313055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AB8965-E3C8-7F94-1EE5-547EE414C17A}"/>
              </a:ext>
            </a:extLst>
          </p:cNvPr>
          <p:cNvSpPr txBox="1">
            <a:spLocks/>
          </p:cNvSpPr>
          <p:nvPr/>
        </p:nvSpPr>
        <p:spPr>
          <a:xfrm>
            <a:off x="719138" y="6325005"/>
            <a:ext cx="10712347" cy="307777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lang="en-US" sz="2000" b="1" dirty="0">
                <a:solidFill>
                  <a:srgbClr val="FF6600"/>
                </a:solidFill>
                <a:latin typeface="Arial"/>
              </a:rPr>
              <a:t>16,000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MW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agri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-solar capacity will cater to </a:t>
            </a:r>
            <a:r>
              <a:rPr lang="en-US" sz="2000" b="1" dirty="0">
                <a:solidFill>
                  <a:srgbClr val="FF6600"/>
                </a:solidFill>
                <a:latin typeface="Arial"/>
              </a:rPr>
              <a:t>100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%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of Maharashtra’s agriculture load</a:t>
            </a:r>
          </a:p>
        </p:txBody>
      </p:sp>
      <p:sp>
        <p:nvSpPr>
          <p:cNvPr id="8" name="Arrow: Pentagon 5">
            <a:extLst>
              <a:ext uri="{FF2B5EF4-FFF2-40B4-BE49-F238E27FC236}">
                <a16:creationId xmlns:a16="http://schemas.microsoft.com/office/drawing/2014/main" id="{3B4FC232-27F9-6362-6CDE-815971926638}"/>
              </a:ext>
            </a:extLst>
          </p:cNvPr>
          <p:cNvSpPr/>
          <p:nvPr/>
        </p:nvSpPr>
        <p:spPr>
          <a:xfrm>
            <a:off x="345696" y="1870794"/>
            <a:ext cx="1689933" cy="4041056"/>
          </a:xfrm>
          <a:prstGeom prst="homePlate">
            <a:avLst>
              <a:gd name="adj" fmla="val 45992"/>
            </a:avLst>
          </a:prstGeom>
          <a:solidFill>
            <a:schemeClr val="accent1">
              <a:lumMod val="60000"/>
              <a:lumOff val="4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IN" sz="2400" dirty="0">
                <a:solidFill>
                  <a:schemeClr val="bg1"/>
                </a:solidFill>
              </a:rPr>
              <a:t>District Wise </a:t>
            </a:r>
            <a:r>
              <a:rPr lang="en-IN" sz="2400" dirty="0" err="1">
                <a:solidFill>
                  <a:schemeClr val="bg1"/>
                </a:solidFill>
              </a:rPr>
              <a:t>LoA’s</a:t>
            </a:r>
            <a:r>
              <a:rPr lang="en-IN" sz="2400" dirty="0">
                <a:solidFill>
                  <a:schemeClr val="bg1"/>
                </a:solidFill>
              </a:rPr>
              <a:t> issued (MW)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A64E109-CC0E-81AB-AB97-A0EAC6015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196018"/>
              </p:ext>
            </p:extLst>
          </p:nvPr>
        </p:nvGraphicFramePr>
        <p:xfrm>
          <a:off x="2102216" y="1719942"/>
          <a:ext cx="9578155" cy="419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669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62A28-BF8B-CD97-A728-7C6A0124B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0E8F829-1900-EA6B-3543-F223FB8AEE9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719138" y="5911850"/>
            <a:ext cx="8699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CCEC08B-086C-4821-2197-897F0D64917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492625" y="5911850"/>
            <a:ext cx="6826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114126A5-2432-EF03-870E-C75818121F0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710113" y="313055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E7E9A-878B-B882-17A3-F00E2A89563E}"/>
              </a:ext>
            </a:extLst>
          </p:cNvPr>
          <p:cNvSpPr txBox="1">
            <a:spLocks/>
          </p:cNvSpPr>
          <p:nvPr/>
        </p:nvSpPr>
        <p:spPr>
          <a:xfrm>
            <a:off x="719138" y="6325005"/>
            <a:ext cx="10712347" cy="307777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lang="en-US" sz="2000" b="1" dirty="0">
                <a:solidFill>
                  <a:srgbClr val="FF6600"/>
                </a:solidFill>
                <a:latin typeface="Arial"/>
              </a:rPr>
              <a:t>1625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MW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agri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-solar capacity installed till date </a:t>
            </a:r>
          </a:p>
        </p:txBody>
      </p:sp>
      <p:sp>
        <p:nvSpPr>
          <p:cNvPr id="8" name="Arrow: Pentagon 5">
            <a:extLst>
              <a:ext uri="{FF2B5EF4-FFF2-40B4-BE49-F238E27FC236}">
                <a16:creationId xmlns:a16="http://schemas.microsoft.com/office/drawing/2014/main" id="{9FA8D817-6144-37A3-B7DC-44161E49235A}"/>
              </a:ext>
            </a:extLst>
          </p:cNvPr>
          <p:cNvSpPr/>
          <p:nvPr/>
        </p:nvSpPr>
        <p:spPr>
          <a:xfrm>
            <a:off x="236706" y="1870794"/>
            <a:ext cx="1869543" cy="4041056"/>
          </a:xfrm>
          <a:prstGeom prst="homePlate">
            <a:avLst>
              <a:gd name="adj" fmla="val 45992"/>
            </a:avLst>
          </a:prstGeom>
          <a:solidFill>
            <a:srgbClr val="00B05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IN" sz="2400" dirty="0">
                <a:solidFill>
                  <a:schemeClr val="bg1"/>
                </a:solidFill>
              </a:rPr>
              <a:t>District Wise Installed Capacity (MW)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83B6301-00DE-2B64-3826-B1278D501E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124931"/>
              </p:ext>
            </p:extLst>
          </p:nvPr>
        </p:nvGraphicFramePr>
        <p:xfrm>
          <a:off x="2106249" y="1758949"/>
          <a:ext cx="9849045" cy="427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AD1D7BA-33E1-0ACC-0670-143D95924C82}"/>
              </a:ext>
            </a:extLst>
          </p:cNvPr>
          <p:cNvSpPr txBox="1">
            <a:spLocks/>
          </p:cNvSpPr>
          <p:nvPr/>
        </p:nvSpPr>
        <p:spPr>
          <a:xfrm>
            <a:off x="719138" y="275800"/>
            <a:ext cx="11082528" cy="11162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>
                <a:latin typeface="+mn-lt"/>
              </a:rPr>
              <a:t>Maharashtra has pioneered the largest distributed solar deployment in India with huge success of </a:t>
            </a:r>
            <a:r>
              <a:rPr lang="en-US" sz="2600">
                <a:solidFill>
                  <a:srgbClr val="FF6600"/>
                </a:solidFill>
                <a:latin typeface="+mn-lt"/>
              </a:rPr>
              <a:t>PM KUSUM C </a:t>
            </a:r>
            <a:br>
              <a:rPr lang="en-US" sz="2600">
                <a:latin typeface="+mn-lt"/>
              </a:rPr>
            </a:br>
            <a:r>
              <a:rPr lang="en-US" sz="2600">
                <a:latin typeface="+mn-lt"/>
              </a:rPr>
              <a:t>(Mukhyamantri Saur Krushi Vahini Yojana 2.0)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88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 hidden="1">
            <a:extLst>
              <a:ext uri="{FF2B5EF4-FFF2-40B4-BE49-F238E27FC236}">
                <a16:creationId xmlns:a16="http://schemas.microsoft.com/office/drawing/2014/main" id="{C7D8B1E1-936C-A6D7-3F98-94B0D949F5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7772400" imgH="10058400" progId="TCLayout.ActiveDocument.1">
                  <p:embed/>
                </p:oleObj>
              </mc:Choice>
              <mc:Fallback>
                <p:oleObj name="think-cell Slide" r:id="rId11" imgW="7772400" imgH="10058400" progId="TCLayout.ActiveDocument.1">
                  <p:embed/>
                  <p:pic>
                    <p:nvPicPr>
                      <p:cNvPr id="7" name="Object 2" hidden="1">
                        <a:extLst>
                          <a:ext uri="{FF2B5EF4-FFF2-40B4-BE49-F238E27FC236}">
                            <a16:creationId xmlns:a16="http://schemas.microsoft.com/office/drawing/2014/main" id="{C7D8B1E1-936C-A6D7-3F98-94B0D949F5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C067C96-EFC9-0173-2AC4-6C87EA277960}"/>
              </a:ext>
            </a:extLst>
          </p:cNvPr>
          <p:cNvSpPr/>
          <p:nvPr/>
        </p:nvSpPr>
        <p:spPr>
          <a:xfrm>
            <a:off x="4958487" y="5541075"/>
            <a:ext cx="1347672" cy="71079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A41F6-688B-FBBA-77F4-799525B0B34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705180" y="2227414"/>
            <a:ext cx="3209597" cy="77713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Nova" panose="020B0504020202020204" pitchFamily="34" charset="0"/>
              </a:rPr>
              <a:t>45 Lakh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</a:rPr>
              <a:t>Agri. </a:t>
            </a:r>
            <a:r>
              <a:rPr lang="en-US" sz="2000" dirty="0">
                <a:solidFill>
                  <a:srgbClr val="000000"/>
                </a:solidFill>
                <a:latin typeface="Arial Nova" panose="020B0504020202020204" pitchFamily="34" charset="0"/>
              </a:rPr>
              <a:t>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</a:rPr>
              <a:t>lectricity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</a:rPr>
              <a:t> Connections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368EA-9342-6E2B-6728-A6DF6876B00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624148" y="2227414"/>
            <a:ext cx="1354665" cy="77713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lang="en-US" sz="2800" b="1" dirty="0">
                <a:solidFill>
                  <a:srgbClr val="FF6600"/>
                </a:solidFill>
                <a:latin typeface="Arial Nova" panose="020B0504020202020204" pitchFamily="34" charset="0"/>
              </a:rPr>
              <a:t>1 Crore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Nova" panose="020B05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 Nova" panose="020B0504020202020204" pitchFamily="34" charset="0"/>
              </a:rPr>
              <a:t>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</a:rPr>
              <a:t>armers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4CE443-603C-E2F0-5B5C-F29EB5C62B6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230627" y="4420983"/>
            <a:ext cx="2406637" cy="77713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Nova" panose="020B0504020202020204" pitchFamily="34" charset="0"/>
              </a:rPr>
              <a:t>16,000 MW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lang="en-US" sz="2000" dirty="0">
                <a:latin typeface="Arial Nova" panose="020B0504020202020204" pitchFamily="34" charset="0"/>
              </a:rPr>
              <a:t>Connected load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" panose="020B0504020202020204" pitchFamily="34" charset="0"/>
            </a:endParaRPr>
          </a:p>
        </p:txBody>
      </p:sp>
      <p:pic>
        <p:nvPicPr>
          <p:cNvPr id="30" name="CustomIcon">
            <a:extLst>
              <a:ext uri="{FF2B5EF4-FFF2-40B4-BE49-F238E27FC236}">
                <a16:creationId xmlns:a16="http://schemas.microsoft.com/office/drawing/2014/main" id="{C99B85BD-9783-5E20-CB0F-35C419C8E1B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44282" y="1273766"/>
            <a:ext cx="914400" cy="914400"/>
          </a:xfrm>
          <a:prstGeom prst="rect">
            <a:avLst/>
          </a:prstGeom>
        </p:spPr>
      </p:pic>
      <p:pic>
        <p:nvPicPr>
          <p:cNvPr id="35" name="CustomIcon">
            <a:extLst>
              <a:ext uri="{FF2B5EF4-FFF2-40B4-BE49-F238E27FC236}">
                <a16:creationId xmlns:a16="http://schemas.microsoft.com/office/drawing/2014/main" id="{14737A44-9BD4-247E-F435-F4DB45D2C78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852777" y="1273766"/>
            <a:ext cx="914400" cy="914400"/>
          </a:xfrm>
          <a:prstGeom prst="rect">
            <a:avLst/>
          </a:prstGeom>
        </p:spPr>
      </p:pic>
      <p:pic>
        <p:nvPicPr>
          <p:cNvPr id="42" name="CustomIcon">
            <a:extLst>
              <a:ext uri="{FF2B5EF4-FFF2-40B4-BE49-F238E27FC236}">
                <a16:creationId xmlns:a16="http://schemas.microsoft.com/office/drawing/2014/main" id="{536695ED-9AAC-547C-F183-A141A9EEF4B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52777" y="3467333"/>
            <a:ext cx="914400" cy="914400"/>
          </a:xfrm>
          <a:prstGeom prst="rect">
            <a:avLst/>
          </a:prstGeom>
        </p:spPr>
      </p:pic>
      <p:pic>
        <p:nvPicPr>
          <p:cNvPr id="48" name="CustomIcon">
            <a:extLst>
              <a:ext uri="{FF2B5EF4-FFF2-40B4-BE49-F238E27FC236}">
                <a16:creationId xmlns:a16="http://schemas.microsoft.com/office/drawing/2014/main" id="{CFAA44C4-2479-0A7F-779E-8086AB1340C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44282" y="3467333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DC0C9D-6B96-C3E3-FB32-23B11595B18C}"/>
              </a:ext>
            </a:extLst>
          </p:cNvPr>
          <p:cNvSpPr txBox="1"/>
          <p:nvPr/>
        </p:nvSpPr>
        <p:spPr>
          <a:xfrm>
            <a:off x="1160585" y="5622786"/>
            <a:ext cx="1011115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Nova" panose="020B0504020202020204" pitchFamily="34" charset="0"/>
                <a:ea typeface="Cambria" panose="02040503050406030204" pitchFamily="18" charset="0"/>
              </a:rPr>
              <a:t>Maharashtra has the </a:t>
            </a:r>
            <a:r>
              <a:rPr lang="en-US" sz="2000" b="1" dirty="0">
                <a:solidFill>
                  <a:srgbClr val="FF6600"/>
                </a:solidFill>
                <a:latin typeface="Arial Nova" panose="020B0504020202020204" pitchFamily="34" charset="0"/>
                <a:ea typeface="Cambria" panose="02040503050406030204" pitchFamily="18" charset="0"/>
              </a:rPr>
              <a:t>highest Agriculture demand </a:t>
            </a:r>
            <a:r>
              <a:rPr lang="en-US" sz="2000" b="1" dirty="0">
                <a:latin typeface="Arial Nova" panose="020B0504020202020204" pitchFamily="34" charset="0"/>
                <a:ea typeface="Cambria" panose="02040503050406030204" pitchFamily="18" charset="0"/>
              </a:rPr>
              <a:t>in India (39,000 Mus)</a:t>
            </a:r>
            <a:endParaRPr lang="en-IN" sz="2000" dirty="0">
              <a:latin typeface="Arial Nova" panose="020B05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0585" y="6104606"/>
            <a:ext cx="10111153" cy="707886"/>
          </a:xfrm>
          <a:prstGeom prst="rect">
            <a:avLst/>
          </a:prstGeom>
          <a:solidFill>
            <a:srgbClr val="E6D7BC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Nova" panose="020B0504020202020204" pitchFamily="34" charset="0"/>
                <a:ea typeface="Cambria" panose="02040503050406030204" pitchFamily="18" charset="0"/>
              </a:rPr>
              <a:t>Agriculture sector </a:t>
            </a:r>
            <a:r>
              <a:rPr lang="en-US" sz="2000" b="1" dirty="0">
                <a:solidFill>
                  <a:srgbClr val="FF6600"/>
                </a:solidFill>
                <a:latin typeface="Arial Nova" panose="020B0504020202020204" pitchFamily="34" charset="0"/>
                <a:ea typeface="Cambria" panose="02040503050406030204" pitchFamily="18" charset="0"/>
              </a:rPr>
              <a:t>highly subsidized</a:t>
            </a:r>
            <a:r>
              <a:rPr lang="en-US" sz="2000" b="1" dirty="0">
                <a:latin typeface="Arial Nova" panose="020B0504020202020204" pitchFamily="34" charset="0"/>
                <a:ea typeface="Cambria" panose="02040503050406030204" pitchFamily="18" charset="0"/>
              </a:rPr>
              <a:t> &amp; the Major cause of </a:t>
            </a:r>
            <a:r>
              <a:rPr lang="en-US" sz="2000" b="1" dirty="0">
                <a:solidFill>
                  <a:srgbClr val="FF6600"/>
                </a:solidFill>
                <a:latin typeface="Arial Nova" panose="020B0504020202020204" pitchFamily="34" charset="0"/>
                <a:ea typeface="Cambria" panose="02040503050406030204" pitchFamily="18" charset="0"/>
              </a:rPr>
              <a:t>Revenue losses </a:t>
            </a:r>
            <a:r>
              <a:rPr lang="en-US" sz="2000" b="1" dirty="0">
                <a:latin typeface="Arial Nova" panose="020B0504020202020204" pitchFamily="34" charset="0"/>
                <a:ea typeface="Cambria" panose="02040503050406030204" pitchFamily="18" charset="0"/>
              </a:rPr>
              <a:t>to Discom </a:t>
            </a:r>
          </a:p>
        </p:txBody>
      </p:sp>
      <p:sp>
        <p:nvSpPr>
          <p:cNvPr id="16" name="2. Slide Title">
            <a:extLst>
              <a:ext uri="{FF2B5EF4-FFF2-40B4-BE49-F238E27FC236}">
                <a16:creationId xmlns:a16="http://schemas.microsoft.com/office/drawing/2014/main" id="{B456EC5F-E9CB-A642-A57F-5028E39573C8}"/>
              </a:ext>
            </a:extLst>
          </p:cNvPr>
          <p:cNvSpPr>
            <a:spLocks noGrp="1"/>
          </p:cNvSpPr>
          <p:nvPr/>
        </p:nvSpPr>
        <p:spPr>
          <a:xfrm>
            <a:off x="458597" y="160293"/>
            <a:ext cx="11507733" cy="8015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2500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Maharashtra is home to more than </a:t>
            </a:r>
            <a:r>
              <a:rPr lang="en-US" sz="2800" dirty="0">
                <a:solidFill>
                  <a:srgbClr val="FF6600"/>
                </a:solidFill>
              </a:rPr>
              <a:t>1 Crore farmers,</a:t>
            </a:r>
            <a:br>
              <a:rPr lang="en-US" sz="2800" dirty="0">
                <a:solidFill>
                  <a:srgbClr val="FF6600"/>
                </a:solidFill>
              </a:rPr>
            </a:br>
            <a:r>
              <a:rPr lang="en-US" sz="2800" dirty="0"/>
              <a:t>who contribute to </a:t>
            </a:r>
            <a:r>
              <a:rPr lang="en-US" sz="2800" dirty="0">
                <a:solidFill>
                  <a:srgbClr val="FF6600"/>
                </a:solidFill>
              </a:rPr>
              <a:t>30% </a:t>
            </a:r>
            <a:r>
              <a:rPr lang="en-US" sz="2800" dirty="0"/>
              <a:t>of the state’s electricity consumption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B5C837-49A6-44BF-9AAE-3BD781B8B23C}"/>
              </a:ext>
            </a:extLst>
          </p:cNvPr>
          <p:cNvGrpSpPr/>
          <p:nvPr/>
        </p:nvGrpSpPr>
        <p:grpSpPr>
          <a:xfrm>
            <a:off x="253934" y="1143000"/>
            <a:ext cx="6164452" cy="4506162"/>
            <a:chOff x="346782" y="1062827"/>
            <a:chExt cx="6590349" cy="4556483"/>
          </a:xfrm>
        </p:grpSpPr>
        <p:pic>
          <p:nvPicPr>
            <p:cNvPr id="8" name="Picture 7" descr="A person with his arms out in a field">
              <a:extLst>
                <a:ext uri="{FF2B5EF4-FFF2-40B4-BE49-F238E27FC236}">
                  <a16:creationId xmlns:a16="http://schemas.microsoft.com/office/drawing/2014/main" id="{3E1E9C18-8EF8-F63F-98B7-CE293AA13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EFF1E6"/>
                </a:clrFrom>
                <a:clrTo>
                  <a:srgbClr val="EFF1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82" y="1062827"/>
              <a:ext cx="6590349" cy="455648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673199-DCCF-1C24-6416-C5934FFD5AA9}"/>
                </a:ext>
              </a:extLst>
            </p:cNvPr>
            <p:cNvSpPr/>
            <p:nvPr/>
          </p:nvSpPr>
          <p:spPr>
            <a:xfrm>
              <a:off x="5422962" y="5091751"/>
              <a:ext cx="1389185" cy="460328"/>
            </a:xfrm>
            <a:prstGeom prst="rect">
              <a:avLst/>
            </a:prstGeom>
            <a:solidFill>
              <a:schemeClr val="bg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IN" sz="16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A551E60-8958-95C6-C85E-86F053CFF1BE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6198616" y="4420983"/>
            <a:ext cx="2205732" cy="77713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Nova" panose="020B0504020202020204" pitchFamily="34" charset="0"/>
              </a:rPr>
              <a:t>12 %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 Nova" panose="020B050402020202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</a:rPr>
              <a:t>ontribution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</a:rPr>
              <a:t> GSDP</a:t>
            </a:r>
          </a:p>
        </p:txBody>
      </p:sp>
    </p:spTree>
    <p:extLst>
      <p:ext uri="{BB962C8B-B14F-4D97-AF65-F5344CB8AC3E}">
        <p14:creationId xmlns:p14="http://schemas.microsoft.com/office/powerpoint/2010/main" val="328945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758A-DA5D-6454-0140-3EEAB869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10" y="228600"/>
            <a:ext cx="11490580" cy="815493"/>
          </a:xfrm>
          <a:noFill/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660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M</a:t>
            </a:r>
            <a:r>
              <a:rPr lang="en-IN" sz="2800" b="1" dirty="0" err="1">
                <a:solidFill>
                  <a:srgbClr val="FF660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ission</a:t>
            </a:r>
            <a:r>
              <a:rPr lang="en-IN" sz="2800" b="1" dirty="0">
                <a:solidFill>
                  <a:srgbClr val="FF660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 2026 </a:t>
            </a:r>
            <a:r>
              <a:rPr lang="en-IN" sz="2800" b="1" dirty="0">
                <a:latin typeface="Georgia" panose="02040502050405020303" pitchFamily="18" charset="0"/>
                <a:ea typeface="Cambria" panose="02040503050406030204" pitchFamily="18" charset="0"/>
              </a:rPr>
              <a:t>for Solarisation of 30% Ag. Feeders and commissioning of </a:t>
            </a:r>
            <a:r>
              <a:rPr lang="en-IN" sz="2800" b="1" dirty="0">
                <a:solidFill>
                  <a:srgbClr val="FF660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16,000 MW </a:t>
            </a:r>
            <a:r>
              <a:rPr lang="en-IN" sz="2800" b="1" dirty="0">
                <a:latin typeface="Georgia" panose="02040502050405020303" pitchFamily="18" charset="0"/>
                <a:ea typeface="Cambria" panose="02040503050406030204" pitchFamily="18" charset="0"/>
              </a:rPr>
              <a:t>Solar Capacity</a:t>
            </a:r>
            <a:endParaRPr lang="en-IN" sz="2800" b="1" dirty="0">
              <a:solidFill>
                <a:srgbClr val="FF6600"/>
              </a:solidFill>
              <a:latin typeface="Georgia" panose="02040502050405020303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4D19FB-FBB4-3802-3B0B-B233FD85FA09}"/>
              </a:ext>
            </a:extLst>
          </p:cNvPr>
          <p:cNvSpPr/>
          <p:nvPr/>
        </p:nvSpPr>
        <p:spPr>
          <a:xfrm>
            <a:off x="4724400" y="5181600"/>
            <a:ext cx="1447800" cy="6858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1B4D8B26-EE51-15C8-A19A-AA32FC602A52}"/>
              </a:ext>
            </a:extLst>
          </p:cNvPr>
          <p:cNvSpPr txBox="1">
            <a:spLocks/>
          </p:cNvSpPr>
          <p:nvPr/>
        </p:nvSpPr>
        <p:spPr>
          <a:xfrm>
            <a:off x="10210800" y="6644640"/>
            <a:ext cx="1764792" cy="1371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5CB6B-0F8A-4C42-B086-3001A89D00A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E9124CC-693A-A7EC-7A1F-A6B7DBFC0F3D}"/>
              </a:ext>
            </a:extLst>
          </p:cNvPr>
          <p:cNvGrpSpPr/>
          <p:nvPr/>
        </p:nvGrpSpPr>
        <p:grpSpPr>
          <a:xfrm>
            <a:off x="509257" y="1389185"/>
            <a:ext cx="11173486" cy="4325816"/>
            <a:chOff x="509257" y="1268154"/>
            <a:chExt cx="11173486" cy="378203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C1AE8BC-479C-F92E-6D29-7D57C3D84070}"/>
                </a:ext>
              </a:extLst>
            </p:cNvPr>
            <p:cNvGrpSpPr/>
            <p:nvPr/>
          </p:nvGrpSpPr>
          <p:grpSpPr>
            <a:xfrm>
              <a:off x="509257" y="1268154"/>
              <a:ext cx="11173486" cy="3782032"/>
              <a:chOff x="693910" y="2961168"/>
              <a:chExt cx="11173486" cy="378203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0F7F65C-D9ED-8021-6E20-25F00747EFD6}"/>
                  </a:ext>
                </a:extLst>
              </p:cNvPr>
              <p:cNvGrpSpPr/>
              <p:nvPr/>
            </p:nvGrpSpPr>
            <p:grpSpPr>
              <a:xfrm>
                <a:off x="693910" y="2961168"/>
                <a:ext cx="11173486" cy="3782032"/>
                <a:chOff x="-1316359" y="4492256"/>
                <a:chExt cx="11173486" cy="378203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8B6B067-8B98-5FF6-C6A6-7ABB19BCC6A2}"/>
                    </a:ext>
                  </a:extLst>
                </p:cNvPr>
                <p:cNvGrpSpPr/>
                <p:nvPr/>
              </p:nvGrpSpPr>
              <p:grpSpPr>
                <a:xfrm>
                  <a:off x="-1316359" y="4492256"/>
                  <a:ext cx="11173486" cy="3782032"/>
                  <a:chOff x="608134" y="1095153"/>
                  <a:chExt cx="11173486" cy="3419810"/>
                </a:xfrm>
              </p:grpSpPr>
              <p:sp>
                <p:nvSpPr>
                  <p:cNvPr id="44" name="Rectangle: Rounded Corners 43">
                    <a:extLst>
                      <a:ext uri="{FF2B5EF4-FFF2-40B4-BE49-F238E27FC236}">
                        <a16:creationId xmlns:a16="http://schemas.microsoft.com/office/drawing/2014/main" id="{FFDF2871-A7C5-0634-24F1-1AB74CD0029E}"/>
                      </a:ext>
                    </a:extLst>
                  </p:cNvPr>
                  <p:cNvSpPr/>
                  <p:nvPr/>
                </p:nvSpPr>
                <p:spPr>
                  <a:xfrm>
                    <a:off x="7554040" y="1095153"/>
                    <a:ext cx="1920240" cy="3413052"/>
                  </a:xfrm>
                  <a:prstGeom prst="roundRect">
                    <a:avLst/>
                  </a:prstGeom>
                  <a:solidFill>
                    <a:srgbClr val="FFDCA9"/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  <a:latin typeface="Arial Nova" panose="020B0504020202020204" pitchFamily="34" charset="0"/>
                    </a:endParaRPr>
                  </a:p>
                  <a:p>
                    <a:pPr algn="ctr"/>
                    <a:r>
                      <a:rPr lang="en-US" sz="20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rPr>
                      <a:t>Over 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rPr>
                      <a:t>70,000 </a:t>
                    </a:r>
                    <a:r>
                      <a:rPr lang="en-US" sz="20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rPr>
                      <a:t>rural jobs and development of solar ecosystem and skills  </a:t>
                    </a:r>
                  </a:p>
                </p:txBody>
              </p:sp>
              <p:sp>
                <p:nvSpPr>
                  <p:cNvPr id="45" name="Rectangle: Rounded Corners 44">
                    <a:extLst>
                      <a:ext uri="{FF2B5EF4-FFF2-40B4-BE49-F238E27FC236}">
                        <a16:creationId xmlns:a16="http://schemas.microsoft.com/office/drawing/2014/main" id="{6DFF05CE-B861-62C5-4982-0BBF8A8F29F2}"/>
                      </a:ext>
                    </a:extLst>
                  </p:cNvPr>
                  <p:cNvSpPr/>
                  <p:nvPr/>
                </p:nvSpPr>
                <p:spPr>
                  <a:xfrm>
                    <a:off x="9861380" y="1095153"/>
                    <a:ext cx="1920240" cy="3413052"/>
                  </a:xfrm>
                  <a:prstGeom prst="roundRect">
                    <a:avLst/>
                  </a:prstGeom>
                  <a:solidFill>
                    <a:srgbClr val="FFECBD"/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20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rPr>
                      <a:t>Contribution to national and state solar targets, 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rPr>
                      <a:t>CO2 emission </a:t>
                    </a:r>
                    <a:r>
                      <a:rPr lang="en-US" sz="20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rPr>
                      <a:t>saving </a:t>
                    </a:r>
                  </a:p>
                </p:txBody>
              </p:sp>
              <p:sp>
                <p:nvSpPr>
                  <p:cNvPr id="43" name="Rectangle: Rounded Corners 42">
                    <a:extLst>
                      <a:ext uri="{FF2B5EF4-FFF2-40B4-BE49-F238E27FC236}">
                        <a16:creationId xmlns:a16="http://schemas.microsoft.com/office/drawing/2014/main" id="{A5B7F4E5-240A-74A8-A0AE-A9F5B9F6C406}"/>
                      </a:ext>
                    </a:extLst>
                  </p:cNvPr>
                  <p:cNvSpPr/>
                  <p:nvPr/>
                </p:nvSpPr>
                <p:spPr>
                  <a:xfrm>
                    <a:off x="5212436" y="1101911"/>
                    <a:ext cx="1920240" cy="3413052"/>
                  </a:xfrm>
                  <a:prstGeom prst="roundRect">
                    <a:avLst/>
                  </a:prstGeom>
                  <a:solidFill>
                    <a:srgbClr val="FFECBD"/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  <a:latin typeface="Arial Nova" panose="020B0504020202020204" pitchFamily="34" charset="0"/>
                    </a:endParaRPr>
                  </a:p>
                  <a:p>
                    <a:pPr algn="ctr"/>
                    <a:r>
                      <a:rPr lang="en-US" sz="20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rPr>
                      <a:t>Daytime</a:t>
                    </a:r>
                    <a:r>
                      <a:rPr lang="en-US" sz="20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rPr>
                      <a:t> Electricity supply to farmers and agriculture</a:t>
                    </a:r>
                  </a:p>
                </p:txBody>
              </p:sp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366DE25C-DA63-8EEA-8878-2171157730A2}"/>
                      </a:ext>
                    </a:extLst>
                  </p:cNvPr>
                  <p:cNvSpPr/>
                  <p:nvPr/>
                </p:nvSpPr>
                <p:spPr>
                  <a:xfrm>
                    <a:off x="608134" y="1095153"/>
                    <a:ext cx="1920240" cy="3413052"/>
                  </a:xfrm>
                  <a:prstGeom prst="roundRect">
                    <a:avLst/>
                  </a:prstGeom>
                  <a:solidFill>
                    <a:srgbClr val="FFECBD"/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  <a:latin typeface="Arial Nova" panose="020B0504020202020204" pitchFamily="34" charset="0"/>
                    </a:endParaRPr>
                  </a:p>
                  <a:p>
                    <a:pPr algn="ctr"/>
                    <a:r>
                      <a:rPr lang="en-US" sz="20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rPr>
                      <a:t>Reduction in cost of supply to agricultural and 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rPr>
                      <a:t>cross-subsidy burden</a:t>
                    </a:r>
                    <a:r>
                      <a:rPr lang="en-US" sz="20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rPr>
                      <a:t> on Industries</a:t>
                    </a:r>
                  </a:p>
                </p:txBody>
              </p:sp>
              <p:sp>
                <p:nvSpPr>
                  <p:cNvPr id="42" name="Rectangle: Rounded Corners 41">
                    <a:extLst>
                      <a:ext uri="{FF2B5EF4-FFF2-40B4-BE49-F238E27FC236}">
                        <a16:creationId xmlns:a16="http://schemas.microsoft.com/office/drawing/2014/main" id="{F6E6BA70-6F42-BA75-48FB-67BEB0CEC6EF}"/>
                      </a:ext>
                    </a:extLst>
                  </p:cNvPr>
                  <p:cNvSpPr/>
                  <p:nvPr/>
                </p:nvSpPr>
                <p:spPr>
                  <a:xfrm>
                    <a:off x="2910285" y="1095153"/>
                    <a:ext cx="1920240" cy="3413052"/>
                  </a:xfrm>
                  <a:prstGeom prst="roundRect">
                    <a:avLst/>
                  </a:prstGeom>
                  <a:solidFill>
                    <a:srgbClr val="FFDCA9"/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20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rPr>
                      <a:t>Investment of </a:t>
                    </a:r>
                    <a:r>
                      <a:rPr lang="en-US" sz="20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rPr>
                      <a:t>~ Rs. 65,000 </a:t>
                    </a:r>
                    <a:r>
                      <a:rPr lang="en-US" sz="20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rPr>
                      <a:t>Crore across various districts in Maharashtra</a:t>
                    </a: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7D8DB20-95AC-5416-E4B9-189DD99542D8}"/>
                    </a:ext>
                  </a:extLst>
                </p:cNvPr>
                <p:cNvGrpSpPr/>
                <p:nvPr/>
              </p:nvGrpSpPr>
              <p:grpSpPr>
                <a:xfrm>
                  <a:off x="-914405" y="4776381"/>
                  <a:ext cx="1012324" cy="1156543"/>
                  <a:chOff x="2541174" y="1001823"/>
                  <a:chExt cx="1012324" cy="1156543"/>
                </a:xfrm>
              </p:grpSpPr>
              <p:sp>
                <p:nvSpPr>
                  <p:cNvPr id="38" name="Arrow: Down 37">
                    <a:extLst>
                      <a:ext uri="{FF2B5EF4-FFF2-40B4-BE49-F238E27FC236}">
                        <a16:creationId xmlns:a16="http://schemas.microsoft.com/office/drawing/2014/main" id="{EA66B02A-BAE2-E48D-82DE-2D178ED12CA4}"/>
                      </a:ext>
                    </a:extLst>
                  </p:cNvPr>
                  <p:cNvSpPr/>
                  <p:nvPr/>
                </p:nvSpPr>
                <p:spPr>
                  <a:xfrm>
                    <a:off x="2726047" y="1243966"/>
                    <a:ext cx="827451" cy="914400"/>
                  </a:xfrm>
                  <a:prstGeom prst="downArrow">
                    <a:avLst/>
                  </a:prstGeom>
                  <a:solidFill>
                    <a:schemeClr val="tx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98AB58C8-F915-8199-C81B-4F19B9797749}"/>
                      </a:ext>
                    </a:extLst>
                  </p:cNvPr>
                  <p:cNvSpPr/>
                  <p:nvPr/>
                </p:nvSpPr>
                <p:spPr>
                  <a:xfrm>
                    <a:off x="2541174" y="1001823"/>
                    <a:ext cx="602867" cy="64858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40" name="Graphic 39" descr="Rupee with solid fill">
                    <a:extLst>
                      <a:ext uri="{FF2B5EF4-FFF2-40B4-BE49-F238E27FC236}">
                        <a16:creationId xmlns:a16="http://schemas.microsoft.com/office/drawing/2014/main" id="{C5E49674-E9B3-1C35-2B65-CCAAFA2719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46643" y="1098279"/>
                    <a:ext cx="378869" cy="455674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34" name="Graphic 33" descr="Bar graph with upward trend outline">
                <a:extLst>
                  <a:ext uri="{FF2B5EF4-FFF2-40B4-BE49-F238E27FC236}">
                    <a16:creationId xmlns:a16="http://schemas.microsoft.com/office/drawing/2014/main" id="{148DF4B8-6850-72E5-71D2-9B6EF0805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89316" y="3275333"/>
                <a:ext cx="1121151" cy="1121151"/>
              </a:xfrm>
              <a:prstGeom prst="rect">
                <a:avLst/>
              </a:prstGeom>
            </p:spPr>
          </p:pic>
          <p:pic>
            <p:nvPicPr>
              <p:cNvPr id="35" name="Graphic 34" descr="Solar Panels with solid fill">
                <a:extLst>
                  <a:ext uri="{FF2B5EF4-FFF2-40B4-BE49-F238E27FC236}">
                    <a16:creationId xmlns:a16="http://schemas.microsoft.com/office/drawing/2014/main" id="{6FEF3B3D-E37B-C4E0-E67F-EAB38C4B9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009471" y="3243339"/>
                <a:ext cx="1108167" cy="1108167"/>
              </a:xfrm>
              <a:prstGeom prst="rect">
                <a:avLst/>
              </a:prstGeom>
            </p:spPr>
          </p:pic>
        </p:grpSp>
        <p:pic>
          <p:nvPicPr>
            <p:cNvPr id="30" name="Picture 6" descr="Indian Farmer Logo Photos and Images ...">
              <a:extLst>
                <a:ext uri="{FF2B5EF4-FFF2-40B4-BE49-F238E27FC236}">
                  <a16:creationId xmlns:a16="http://schemas.microsoft.com/office/drawing/2014/main" id="{D3860346-60DF-2A5F-29D1-8E50EF53A8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alphaModFix amt="70000"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721" b="7848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95"/>
            <a:stretch/>
          </p:blipFill>
          <p:spPr bwMode="auto">
            <a:xfrm>
              <a:off x="5405086" y="1423798"/>
              <a:ext cx="1381827" cy="1299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2" name="Picture 6" descr="CO2 prohibition sign. Carbon dioxide reduction. Vector. 27739213 ...">
              <a:extLst>
                <a:ext uri="{FF2B5EF4-FFF2-40B4-BE49-F238E27FC236}">
                  <a16:creationId xmlns:a16="http://schemas.microsoft.com/office/drawing/2014/main" id="{42374F4F-B473-EAC8-D3CA-8D86EFD9C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8061" y1="44694" x2="28061" y2="44694"/>
                          <a14:foregroundMark x1="49184" y1="43980" x2="49184" y2="43980"/>
                          <a14:foregroundMark x1="73061" y1="52653" x2="73061" y2="526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0462" y="1499080"/>
              <a:ext cx="1210658" cy="1210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85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7E91-0C7D-A9E3-3684-F23720CD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"/>
            <a:ext cx="12191999" cy="764810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IN" sz="2800" b="1" dirty="0"/>
              <a:t>5 Major Challenges addressed through </a:t>
            </a:r>
            <a:r>
              <a:rPr lang="en-IN" sz="2800" b="1" dirty="0">
                <a:ln w="6350" cap="flat">
                  <a:noFill/>
                  <a:miter lim="800000"/>
                </a:ln>
                <a:solidFill>
                  <a:srgbClr val="FF6600"/>
                </a:solidFill>
              </a:rPr>
              <a:t>Design Reengineering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E12CE-CA3C-643E-84C3-9AB414456E29}"/>
              </a:ext>
            </a:extLst>
          </p:cNvPr>
          <p:cNvSpPr/>
          <p:nvPr/>
        </p:nvSpPr>
        <p:spPr>
          <a:xfrm>
            <a:off x="2498761" y="1788601"/>
            <a:ext cx="2048953" cy="41459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000" dirty="0">
                <a:latin typeface="Arial Nova" panose="020B0504020202020204" pitchFamily="34" charset="0"/>
              </a:rPr>
              <a:t>Identification of Govt. land within 5-10 km radius from  of 33/11 KV Sub-Station.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200" dirty="0">
              <a:latin typeface="Arial Nova" panose="020B05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IN" sz="2000" b="1" dirty="0">
                <a:solidFill>
                  <a:srgbClr val="FF6600"/>
                </a:solidFill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40,000 Acres </a:t>
            </a:r>
            <a:r>
              <a:rPr lang="en-IN" sz="2000" b="1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Govt. Land identified in 3 months.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2000" b="1" dirty="0">
              <a:latin typeface="Arial Nova" panose="020B05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>
              <a:latin typeface="Arial Nova" panose="020B05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D10B65-E5A6-F1A3-8854-4173A2BC757D}"/>
              </a:ext>
            </a:extLst>
          </p:cNvPr>
          <p:cNvSpPr/>
          <p:nvPr/>
        </p:nvSpPr>
        <p:spPr>
          <a:xfrm>
            <a:off x="2498761" y="897471"/>
            <a:ext cx="2078202" cy="898950"/>
          </a:xfrm>
          <a:prstGeom prst="rect">
            <a:avLst/>
          </a:prstGeom>
          <a:solidFill>
            <a:srgbClr val="FFDC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Nova" panose="020B0504020202020204" pitchFamily="34" charset="0"/>
                <a:ea typeface="Cambria" panose="02040503050406030204" pitchFamily="18" charset="0"/>
              </a:rPr>
              <a:t>Land Availability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F761D-7305-CB4C-F0E6-48F26D09CE84}"/>
              </a:ext>
            </a:extLst>
          </p:cNvPr>
          <p:cNvSpPr/>
          <p:nvPr/>
        </p:nvSpPr>
        <p:spPr>
          <a:xfrm>
            <a:off x="4802225" y="1827099"/>
            <a:ext cx="2118820" cy="410743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Advance Clearance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Advance Grid Connectivity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>
              <a:latin typeface="Arial Nova" panose="020B05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>
              <a:latin typeface="Arial Nova" panose="020B05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000" b="1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More than </a:t>
            </a:r>
            <a:r>
              <a:rPr lang="en-US" sz="2000" b="1" dirty="0">
                <a:solidFill>
                  <a:srgbClr val="FF6600"/>
                </a:solidFill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6,000 </a:t>
            </a:r>
            <a:r>
              <a:rPr lang="en-US" sz="2000" b="1" dirty="0" err="1">
                <a:solidFill>
                  <a:srgbClr val="FF6600"/>
                </a:solidFill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NoCs</a:t>
            </a:r>
            <a:r>
              <a:rPr lang="en-US" sz="2000" b="1" dirty="0">
                <a:solidFill>
                  <a:srgbClr val="FF6600"/>
                </a:solidFill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and Grid Connectivity </a:t>
            </a:r>
            <a:r>
              <a:rPr lang="en-US" sz="2000" b="1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Permissions issued.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34F8C-AD80-C0ED-7CEF-023EC03E1B03}"/>
              </a:ext>
            </a:extLst>
          </p:cNvPr>
          <p:cNvSpPr/>
          <p:nvPr/>
        </p:nvSpPr>
        <p:spPr>
          <a:xfrm>
            <a:off x="4802225" y="879622"/>
            <a:ext cx="2118820" cy="916799"/>
          </a:xfrm>
          <a:prstGeom prst="rect">
            <a:avLst/>
          </a:prstGeom>
          <a:solidFill>
            <a:srgbClr val="FFDC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Nova" panose="020B0504020202020204" pitchFamily="34" charset="0"/>
                <a:ea typeface="Cambria" panose="02040503050406030204" pitchFamily="18" charset="0"/>
              </a:rPr>
              <a:t>Delay in Permissions / </a:t>
            </a:r>
            <a:r>
              <a:rPr lang="en-US" sz="2000" b="1" dirty="0" err="1">
                <a:solidFill>
                  <a:schemeClr val="tx1"/>
                </a:solidFill>
                <a:latin typeface="Arial Nova" panose="020B0504020202020204" pitchFamily="34" charset="0"/>
                <a:ea typeface="Cambria" panose="02040503050406030204" pitchFamily="18" charset="0"/>
              </a:rPr>
              <a:t>NoCs</a:t>
            </a:r>
            <a:endParaRPr lang="en-US" sz="2000" b="1" dirty="0">
              <a:solidFill>
                <a:schemeClr val="tx1"/>
              </a:solidFill>
              <a:latin typeface="Arial Nova" panose="020B05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967A30-A829-DD68-06A7-0F5AFB8C5074}"/>
              </a:ext>
            </a:extLst>
          </p:cNvPr>
          <p:cNvSpPr/>
          <p:nvPr/>
        </p:nvSpPr>
        <p:spPr>
          <a:xfrm>
            <a:off x="251414" y="1819033"/>
            <a:ext cx="2048953" cy="41459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000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Cluster based approach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000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(200-250 MW - 50 MW)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000" dirty="0">
              <a:latin typeface="Arial Nova" panose="020B05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000" dirty="0">
              <a:latin typeface="Arial Nova" panose="020B05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6600"/>
                </a:solidFill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Economics of Scale </a:t>
            </a:r>
            <a:r>
              <a:rPr lang="en-US" sz="2000" b="1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 Solar Power Developer</a:t>
            </a:r>
            <a:endParaRPr lang="en-US" sz="2000" dirty="0">
              <a:latin typeface="Arial Nova" panose="020B05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000" dirty="0">
              <a:latin typeface="Arial Nova" panose="020B05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000" dirty="0">
              <a:latin typeface="Arial Nova" panose="020B05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000" dirty="0">
              <a:latin typeface="Arial Nova" panose="020B05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000" dirty="0">
              <a:latin typeface="Arial Nova" panose="020B05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047450-1802-8344-5280-BFBDCAD61049}"/>
              </a:ext>
            </a:extLst>
          </p:cNvPr>
          <p:cNvSpPr/>
          <p:nvPr/>
        </p:nvSpPr>
        <p:spPr>
          <a:xfrm>
            <a:off x="251414" y="890928"/>
            <a:ext cx="2078202" cy="916799"/>
          </a:xfrm>
          <a:prstGeom prst="rect">
            <a:avLst/>
          </a:prstGeom>
          <a:solidFill>
            <a:srgbClr val="FFDC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Nova" panose="020B0504020202020204" pitchFamily="34" charset="0"/>
                <a:ea typeface="Cambria" panose="02040503050406030204" pitchFamily="18" charset="0"/>
              </a:rPr>
              <a:t>Small Project Size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6F6C61-6875-E70E-8C3A-663F29D512FB}"/>
              </a:ext>
            </a:extLst>
          </p:cNvPr>
          <p:cNvSpPr/>
          <p:nvPr/>
        </p:nvSpPr>
        <p:spPr>
          <a:xfrm>
            <a:off x="7093356" y="1816423"/>
            <a:ext cx="2088999" cy="41459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000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Data Room With GIS Layered details of each land parcel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000" dirty="0">
              <a:latin typeface="Arial Nova" panose="020B05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400" dirty="0">
              <a:latin typeface="Arial Nova" panose="020B05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000" b="1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Geo Tagged </a:t>
            </a:r>
            <a:r>
              <a:rPr lang="en-US" sz="2000" b="1" dirty="0">
                <a:solidFill>
                  <a:srgbClr val="FF6600"/>
                </a:solidFill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Substations &amp; land parcel </a:t>
            </a:r>
            <a:r>
              <a:rPr lang="en-US" sz="2000" b="1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details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D885E9-7550-F312-8B9E-4B126026E14F}"/>
              </a:ext>
            </a:extLst>
          </p:cNvPr>
          <p:cNvSpPr/>
          <p:nvPr/>
        </p:nvSpPr>
        <p:spPr>
          <a:xfrm>
            <a:off x="7093356" y="888319"/>
            <a:ext cx="2118820" cy="916799"/>
          </a:xfrm>
          <a:prstGeom prst="rect">
            <a:avLst/>
          </a:prstGeom>
          <a:solidFill>
            <a:srgbClr val="FFDC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  <a:latin typeface="Arial Nova" panose="020B0504020202020204" pitchFamily="34" charset="0"/>
                <a:ea typeface="Cambria" panose="02040503050406030204" pitchFamily="18" charset="0"/>
              </a:rPr>
              <a:t>No Data Availability to Developers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19C7A2-8B5B-F57C-7DF3-433C2C08FAA5}"/>
              </a:ext>
            </a:extLst>
          </p:cNvPr>
          <p:cNvSpPr/>
          <p:nvPr/>
        </p:nvSpPr>
        <p:spPr>
          <a:xfrm>
            <a:off x="9262819" y="1788601"/>
            <a:ext cx="2494999" cy="39650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Creation of revolving fund mechanism</a:t>
            </a:r>
          </a:p>
          <a:p>
            <a:pPr marL="176213" indent="-1762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Provision for Deemed Generation</a:t>
            </a:r>
          </a:p>
          <a:p>
            <a:pPr marL="176213" indent="-1762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Nodal Agency to extend payment security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000" b="1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Provision of </a:t>
            </a:r>
            <a:r>
              <a:rPr lang="en-US" sz="2000" b="1" dirty="0">
                <a:solidFill>
                  <a:srgbClr val="FF6600"/>
                </a:solidFill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Rs.100 Cr / 1000MW </a:t>
            </a:r>
            <a:r>
              <a:rPr lang="en-US" sz="2000" b="1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from Green </a:t>
            </a:r>
            <a:r>
              <a:rPr lang="en-US" sz="2000" b="1" dirty="0" err="1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Cess</a:t>
            </a:r>
            <a:r>
              <a:rPr lang="en-US" sz="2000" b="1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Fund</a:t>
            </a:r>
          </a:p>
          <a:p>
            <a:pPr marL="360363" indent="-1841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 Nova" panose="020B05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32149-6AB4-9516-8CC4-2153237A3025}"/>
              </a:ext>
            </a:extLst>
          </p:cNvPr>
          <p:cNvSpPr/>
          <p:nvPr/>
        </p:nvSpPr>
        <p:spPr>
          <a:xfrm>
            <a:off x="9292640" y="889651"/>
            <a:ext cx="2456448" cy="898950"/>
          </a:xfrm>
          <a:prstGeom prst="rect">
            <a:avLst/>
          </a:prstGeom>
          <a:solidFill>
            <a:srgbClr val="FFDC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  <a:latin typeface="Arial Nova" panose="020B0504020202020204" pitchFamily="34" charset="0"/>
                <a:ea typeface="Cambria" panose="02040503050406030204" pitchFamily="18" charset="0"/>
              </a:rPr>
              <a:t>Delay in Payments to SPDs </a:t>
            </a:r>
          </a:p>
        </p:txBody>
      </p:sp>
      <p:sp>
        <p:nvSpPr>
          <p:cNvPr id="21" name="Rectangle 20">
            <a:hlinkClick r:id="rId2" action="ppaction://hlinksldjump"/>
            <a:extLst>
              <a:ext uri="{FF2B5EF4-FFF2-40B4-BE49-F238E27FC236}">
                <a16:creationId xmlns:a16="http://schemas.microsoft.com/office/drawing/2014/main" id="{4D8F9C65-F97E-2CB9-8D6B-4FEC7035F72F}"/>
              </a:ext>
            </a:extLst>
          </p:cNvPr>
          <p:cNvSpPr/>
          <p:nvPr/>
        </p:nvSpPr>
        <p:spPr>
          <a:xfrm>
            <a:off x="2410260" y="5635870"/>
            <a:ext cx="2225953" cy="1222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IN" sz="2000" b="1" dirty="0">
                <a:solidFill>
                  <a:schemeClr val="tx1"/>
                </a:solidFill>
              </a:rPr>
              <a:t>Extensive use of </a:t>
            </a:r>
          </a:p>
          <a:p>
            <a:pPr algn="ctr">
              <a:lnSpc>
                <a:spcPct val="100000"/>
              </a:lnSpc>
            </a:pPr>
            <a:r>
              <a:rPr lang="en-IN" sz="2000" b="1" dirty="0">
                <a:solidFill>
                  <a:srgbClr val="FF6600"/>
                </a:solidFill>
                <a:hlinkClick r:id="rId2" action="ppaction://hlinksldjump"/>
              </a:rPr>
              <a:t>PM GATI SHAKTI </a:t>
            </a:r>
            <a:r>
              <a:rPr lang="en-IN" sz="2000" b="1" dirty="0">
                <a:solidFill>
                  <a:schemeClr val="tx1"/>
                </a:solidFill>
              </a:rPr>
              <a:t>&amp; other IT Portals.</a:t>
            </a:r>
          </a:p>
        </p:txBody>
      </p:sp>
    </p:spTree>
    <p:extLst>
      <p:ext uri="{BB962C8B-B14F-4D97-AF65-F5344CB8AC3E}">
        <p14:creationId xmlns:p14="http://schemas.microsoft.com/office/powerpoint/2010/main" val="35207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1D877DC-33BE-2AC9-71BF-3F77CC37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257345"/>
            <a:ext cx="11306175" cy="580738"/>
          </a:xfrm>
        </p:spPr>
        <p:txBody>
          <a:bodyPr>
            <a:normAutofit/>
          </a:bodyPr>
          <a:lstStyle/>
          <a:p>
            <a:r>
              <a:rPr lang="en-IN" sz="2800" b="1" dirty="0"/>
              <a:t>Reengineering of Processes in </a:t>
            </a:r>
            <a:r>
              <a:rPr lang="en-IN" sz="2800" b="1" dirty="0">
                <a:ln w="6350" cap="flat">
                  <a:noFill/>
                  <a:miter lim="800000"/>
                </a:ln>
                <a:solidFill>
                  <a:srgbClr val="FF6600"/>
                </a:solidFill>
              </a:rPr>
              <a:t>4 Major Steps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E9A5CB-B985-50DC-9A68-09FFFE3D5405}"/>
              </a:ext>
            </a:extLst>
          </p:cNvPr>
          <p:cNvGrpSpPr/>
          <p:nvPr/>
        </p:nvGrpSpPr>
        <p:grpSpPr>
          <a:xfrm>
            <a:off x="518968" y="965744"/>
            <a:ext cx="11209460" cy="3827120"/>
            <a:chOff x="651165" y="949466"/>
            <a:chExt cx="10902017" cy="38271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F3474B-D832-2D1D-FE06-F9ACDE44F9E5}"/>
                </a:ext>
              </a:extLst>
            </p:cNvPr>
            <p:cNvSpPr/>
            <p:nvPr/>
          </p:nvSpPr>
          <p:spPr>
            <a:xfrm>
              <a:off x="4292388" y="1530204"/>
              <a:ext cx="3366909" cy="322986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342900" indent="-342900">
                <a:lnSpc>
                  <a:spcPct val="107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 Nova" panose="020B05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Exclusive single window portal &amp; access to data room to SPDs</a:t>
              </a:r>
            </a:p>
            <a:p>
              <a:pPr marL="342900" indent="-342900">
                <a:lnSpc>
                  <a:spcPct val="107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 Nova" panose="020B05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From award of work to real time monitoring of Generation  through SCADA will be from single window portal.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endParaRPr lang="en-US" sz="2000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endParaRPr lang="en-US" sz="2000" dirty="0">
                <a:latin typeface="Arial Nova" panose="020B05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3C940E-80E7-90F2-4D38-4AAD8DA1469E}"/>
                </a:ext>
              </a:extLst>
            </p:cNvPr>
            <p:cNvSpPr/>
            <p:nvPr/>
          </p:nvSpPr>
          <p:spPr>
            <a:xfrm>
              <a:off x="4340451" y="949466"/>
              <a:ext cx="3414972" cy="569432"/>
            </a:xfrm>
            <a:prstGeom prst="rect">
              <a:avLst/>
            </a:prstGeom>
            <a:solidFill>
              <a:srgbClr val="FFDCA9"/>
            </a:solidFill>
            <a:ln>
              <a:solidFill>
                <a:schemeClr val="accent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 Nova" panose="020B0504020202020204" pitchFamily="34" charset="0"/>
                  <a:ea typeface="Cambria" panose="02040503050406030204" pitchFamily="18" charset="0"/>
                </a:rPr>
                <a:t>Ease of Doing Business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57CFF9-8776-7CF0-611A-46FBE39478C2}"/>
                </a:ext>
              </a:extLst>
            </p:cNvPr>
            <p:cNvSpPr/>
            <p:nvPr/>
          </p:nvSpPr>
          <p:spPr>
            <a:xfrm>
              <a:off x="651165" y="1541510"/>
              <a:ext cx="3366909" cy="323507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342900" indent="-342900">
                <a:lnSpc>
                  <a:spcPct val="107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 Nova" panose="020B05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Formation of Maha </a:t>
              </a:r>
              <a:r>
                <a:rPr lang="en-US" sz="2000" dirty="0" err="1">
                  <a:latin typeface="Arial Nova" panose="020B05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Agro</a:t>
              </a:r>
              <a:r>
                <a:rPr lang="en-US" sz="2000" dirty="0">
                  <a:latin typeface="Arial Nova" panose="020B05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Solar Company</a:t>
              </a:r>
            </a:p>
            <a:p>
              <a:pPr marL="342900" indent="-342900">
                <a:lnSpc>
                  <a:spcPct val="107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 Nova" panose="020B05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22 SPVs Created 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F77158-C5D1-B3EA-8B84-A705FCA004F7}"/>
                </a:ext>
              </a:extLst>
            </p:cNvPr>
            <p:cNvSpPr/>
            <p:nvPr/>
          </p:nvSpPr>
          <p:spPr>
            <a:xfrm>
              <a:off x="651165" y="949466"/>
              <a:ext cx="3414972" cy="580738"/>
            </a:xfrm>
            <a:prstGeom prst="rect">
              <a:avLst/>
            </a:prstGeom>
            <a:solidFill>
              <a:srgbClr val="FFDCA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 Nova" panose="020B0504020202020204" pitchFamily="34" charset="0"/>
                  <a:ea typeface="Cambria" panose="02040503050406030204" pitchFamily="18" charset="0"/>
                </a:rPr>
                <a:t>New Transactional Structure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54C7D7-F94D-BB00-A339-BB355E15B23C}"/>
                </a:ext>
              </a:extLst>
            </p:cNvPr>
            <p:cNvSpPr/>
            <p:nvPr/>
          </p:nvSpPr>
          <p:spPr>
            <a:xfrm>
              <a:off x="8071465" y="1518898"/>
              <a:ext cx="3481717" cy="325768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342900" indent="-342900">
                <a:lnSpc>
                  <a:spcPct val="107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 Nova" panose="020B05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In order to avail 30% CFA (Central Finance Assistance)</a:t>
              </a:r>
            </a:p>
            <a:p>
              <a:pPr marL="342900" indent="-342900">
                <a:lnSpc>
                  <a:spcPct val="107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 Nova" panose="020B05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Rs. 3500 Cr CFA approved, Rs. 3800 Cr in Process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25F414-E0D3-4E0B-AF1C-11966625F85C}"/>
                </a:ext>
              </a:extLst>
            </p:cNvPr>
            <p:cNvSpPr/>
            <p:nvPr/>
          </p:nvSpPr>
          <p:spPr>
            <a:xfrm>
              <a:off x="8071465" y="949468"/>
              <a:ext cx="3481717" cy="580738"/>
            </a:xfrm>
            <a:prstGeom prst="rect">
              <a:avLst/>
            </a:prstGeom>
            <a:solidFill>
              <a:srgbClr val="FFDCA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 Nova" panose="020B0504020202020204" pitchFamily="34" charset="0"/>
                  <a:ea typeface="Cambria" panose="02040503050406030204" pitchFamily="18" charset="0"/>
                </a:rPr>
                <a:t>Tagging of Projects with PM – KUSUM C 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E3330AB-93E7-7E4A-1DC1-E99055B54CF3}"/>
              </a:ext>
            </a:extLst>
          </p:cNvPr>
          <p:cNvSpPr/>
          <p:nvPr/>
        </p:nvSpPr>
        <p:spPr>
          <a:xfrm>
            <a:off x="2082254" y="4388420"/>
            <a:ext cx="9861893" cy="2338753"/>
          </a:xfrm>
          <a:prstGeom prst="roundRect">
            <a:avLst/>
          </a:prstGeom>
          <a:noFill/>
          <a:ln w="19050">
            <a:solidFill>
              <a:srgbClr val="FFDC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25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 Lease rent fixed </a:t>
            </a:r>
            <a:r>
              <a:rPr lang="en-US" sz="2000" dirty="0">
                <a:solidFill>
                  <a:srgbClr val="FF6600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 Rs. 125000/ Hectare </a:t>
            </a:r>
            <a:r>
              <a:rPr lang="en-US" sz="20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3% increase per year (For Private Land)</a:t>
            </a:r>
          </a:p>
          <a:p>
            <a:pPr marL="342900" indent="-342900" algn="just">
              <a:lnSpc>
                <a:spcPct val="125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Development Grant to Gram Panchayat </a:t>
            </a:r>
            <a:r>
              <a:rPr lang="en-US" sz="2000" dirty="0">
                <a:solidFill>
                  <a:srgbClr val="FF6600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@Rs.5Lakh per year for 3 years</a:t>
            </a:r>
            <a:endParaRPr lang="en-US" sz="2000" dirty="0"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5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 Strengthening Grant </a:t>
            </a:r>
            <a:r>
              <a:rPr lang="en-US" sz="2000" dirty="0">
                <a:solidFill>
                  <a:srgbClr val="FF6600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 Rs. 25 Lakhs per Substation </a:t>
            </a:r>
            <a:r>
              <a:rPr lang="en-US" sz="20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(One Time)</a:t>
            </a:r>
          </a:p>
          <a:p>
            <a:pPr marL="342900" indent="-342900" algn="just">
              <a:lnSpc>
                <a:spcPct val="125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 Incentive for early commissioning </a:t>
            </a:r>
            <a:r>
              <a:rPr lang="en-US" sz="2000" dirty="0">
                <a:solidFill>
                  <a:srgbClr val="FF6600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 25 Paisa/ Unit at 11 KV  and @ 15 paisa per unit</a:t>
            </a:r>
            <a:r>
              <a:rPr lang="en-US" sz="20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33 KV (for 3 years )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D3EDA4-7642-CFCC-654A-0840B99612D2}"/>
              </a:ext>
            </a:extLst>
          </p:cNvPr>
          <p:cNvSpPr/>
          <p:nvPr/>
        </p:nvSpPr>
        <p:spPr>
          <a:xfrm>
            <a:off x="587600" y="4399726"/>
            <a:ext cx="1494654" cy="2316142"/>
          </a:xfrm>
          <a:prstGeom prst="rect">
            <a:avLst/>
          </a:prstGeom>
          <a:solidFill>
            <a:srgbClr val="FFDCA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IN" sz="2000" b="1" dirty="0">
                <a:solidFill>
                  <a:schemeClr val="tx1"/>
                </a:solidFill>
                <a:latin typeface="Arial Nova" panose="020B0504020202020204" pitchFamily="34" charset="0"/>
              </a:rPr>
              <a:t>State Incentives</a:t>
            </a:r>
          </a:p>
        </p:txBody>
      </p:sp>
    </p:spTree>
    <p:extLst>
      <p:ext uri="{BB962C8B-B14F-4D97-AF65-F5344CB8AC3E}">
        <p14:creationId xmlns:p14="http://schemas.microsoft.com/office/powerpoint/2010/main" val="49614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458C248-DD2A-012C-4642-ED4B26CDB79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90572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58C248-DD2A-012C-4642-ED4B26CDB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6AB64DE-14C1-471C-9CDF-46CFF723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96" y="239098"/>
            <a:ext cx="11001984" cy="731520"/>
          </a:xfrm>
        </p:spPr>
        <p:txBody>
          <a:bodyPr vert="horz"/>
          <a:lstStyle/>
          <a:p>
            <a:r>
              <a:rPr lang="en-US" sz="2800" dirty="0">
                <a:solidFill>
                  <a:srgbClr val="FF6600"/>
                </a:solidFill>
              </a:rPr>
              <a:t>16,000 MW Solar Capacity </a:t>
            </a:r>
            <a:r>
              <a:rPr lang="en-US" sz="2800" dirty="0"/>
              <a:t>awarded in </a:t>
            </a:r>
            <a:r>
              <a:rPr lang="en-US" sz="2800" dirty="0">
                <a:solidFill>
                  <a:srgbClr val="FF6600"/>
                </a:solidFill>
              </a:rPr>
              <a:t>10 months </a:t>
            </a:r>
            <a:r>
              <a:rPr lang="en-US" sz="2800" dirty="0"/>
              <a:t>and work started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192C6BF-E154-3AA1-1A79-3B10D03BEB68}"/>
              </a:ext>
            </a:extLst>
          </p:cNvPr>
          <p:cNvSpPr/>
          <p:nvPr/>
        </p:nvSpPr>
        <p:spPr>
          <a:xfrm>
            <a:off x="6963421" y="4913541"/>
            <a:ext cx="4870793" cy="512048"/>
          </a:xfrm>
          <a:prstGeom prst="rect">
            <a:avLst/>
          </a:prstGeom>
          <a:noFill/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DC0C9D-6B96-C3E3-FB32-23B11595B18C}"/>
              </a:ext>
            </a:extLst>
          </p:cNvPr>
          <p:cNvSpPr txBox="1"/>
          <p:nvPr/>
        </p:nvSpPr>
        <p:spPr>
          <a:xfrm>
            <a:off x="482758" y="5992860"/>
            <a:ext cx="1148803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 Nova" panose="020B0504020202020204" pitchFamily="34" charset="0"/>
                <a:ea typeface="Cambria" panose="02040503050406030204" pitchFamily="18" charset="0"/>
              </a:rPr>
              <a:t>Solar energy capacity of Maharashtra will be </a:t>
            </a:r>
            <a:r>
              <a:rPr lang="en-US" b="1" dirty="0">
                <a:solidFill>
                  <a:srgbClr val="FF6600"/>
                </a:solidFill>
                <a:latin typeface="Arial Nova" panose="020B0504020202020204" pitchFamily="34" charset="0"/>
                <a:ea typeface="Cambria" panose="02040503050406030204" pitchFamily="18" charset="0"/>
              </a:rPr>
              <a:t>&gt;8 times </a:t>
            </a:r>
            <a:r>
              <a:rPr lang="en-US" b="1" dirty="0">
                <a:latin typeface="Arial Nova" panose="020B0504020202020204" pitchFamily="34" charset="0"/>
                <a:ea typeface="Cambria" panose="02040503050406030204" pitchFamily="18" charset="0"/>
              </a:rPr>
              <a:t>of the present solar capacity in next 15 months</a:t>
            </a:r>
            <a:endParaRPr lang="en-IN" b="1" dirty="0"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16758A-CB18-9987-087E-2D7BAC716B88}"/>
              </a:ext>
            </a:extLst>
          </p:cNvPr>
          <p:cNvGrpSpPr/>
          <p:nvPr/>
        </p:nvGrpSpPr>
        <p:grpSpPr>
          <a:xfrm>
            <a:off x="530848" y="1841223"/>
            <a:ext cx="6390516" cy="3945665"/>
            <a:chOff x="2048405" y="1615728"/>
            <a:chExt cx="7650808" cy="45554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69A71E-E615-9A20-50C9-8675B61205E3}"/>
                </a:ext>
              </a:extLst>
            </p:cNvPr>
            <p:cNvGrpSpPr/>
            <p:nvPr/>
          </p:nvGrpSpPr>
          <p:grpSpPr>
            <a:xfrm>
              <a:off x="2048405" y="1615728"/>
              <a:ext cx="7650808" cy="4555426"/>
              <a:chOff x="1872591" y="691678"/>
              <a:chExt cx="8566809" cy="5409091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6F8507D-0FFB-9920-E755-C6244108EA0E}"/>
                  </a:ext>
                </a:extLst>
              </p:cNvPr>
              <p:cNvCxnSpPr/>
              <p:nvPr/>
            </p:nvCxnSpPr>
            <p:spPr>
              <a:xfrm>
                <a:off x="2514600" y="5589000"/>
                <a:ext cx="7924800" cy="0"/>
              </a:xfrm>
              <a:prstGeom prst="straightConnector1">
                <a:avLst/>
              </a:prstGeom>
              <a:ln w="57150" cap="sq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1E7E057-E979-2A00-7334-1D28A3886625}"/>
                  </a:ext>
                </a:extLst>
              </p:cNvPr>
              <p:cNvGrpSpPr/>
              <p:nvPr/>
            </p:nvGrpSpPr>
            <p:grpSpPr>
              <a:xfrm>
                <a:off x="5789903" y="691678"/>
                <a:ext cx="4522785" cy="4870922"/>
                <a:chOff x="3061844" y="540285"/>
                <a:chExt cx="4522785" cy="4870922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CBAAF53-2756-F0AF-95E4-C66A7EBFFB76}"/>
                    </a:ext>
                  </a:extLst>
                </p:cNvPr>
                <p:cNvSpPr/>
                <p:nvPr/>
              </p:nvSpPr>
              <p:spPr>
                <a:xfrm>
                  <a:off x="3061844" y="540285"/>
                  <a:ext cx="4522785" cy="487092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3</a:t>
                  </a: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118578C-C7D8-DD4C-23E4-8ACFCBFFA1B7}"/>
                    </a:ext>
                  </a:extLst>
                </p:cNvPr>
                <p:cNvSpPr/>
                <p:nvPr/>
              </p:nvSpPr>
              <p:spPr>
                <a:xfrm>
                  <a:off x="3548554" y="1795838"/>
                  <a:ext cx="3600000" cy="3600000"/>
                </a:xfrm>
                <a:prstGeom prst="ellipse">
                  <a:avLst/>
                </a:prstGeom>
                <a:solidFill>
                  <a:srgbClr val="E6D7BC"/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Agri. </a:t>
                  </a:r>
                  <a:r>
                    <a:rPr kumimoji="0" lang="en-IN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Solarization</a:t>
                  </a:r>
                  <a:r>
                    <a:rPr kumimoji="0" lang="en-I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16,000 MW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AE4BF88-BD20-2CB7-6B4E-623A162E06D8}"/>
                    </a:ext>
                  </a:extLst>
                </p:cNvPr>
                <p:cNvSpPr/>
                <p:nvPr/>
              </p:nvSpPr>
              <p:spPr>
                <a:xfrm>
                  <a:off x="4472255" y="947586"/>
                  <a:ext cx="1752600" cy="7598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IN" sz="1600" b="1" dirty="0">
                      <a:solidFill>
                        <a:srgbClr val="FFFF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31,233</a:t>
                  </a:r>
                  <a:r>
                    <a:rPr kumimoji="0" lang="en-I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MW</a:t>
                  </a:r>
                </a:p>
              </p:txBody>
            </p:sp>
          </p:grp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D3F5B53-41A6-4FF7-4B68-BA75C5F07954}"/>
                  </a:ext>
                </a:extLst>
              </p:cNvPr>
              <p:cNvSpPr/>
              <p:nvPr/>
            </p:nvSpPr>
            <p:spPr>
              <a:xfrm>
                <a:off x="3099605" y="4132273"/>
                <a:ext cx="1497953" cy="142252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3,600 MW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082B66F-F836-B7E0-A7CC-234C990D59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14600" y="1125638"/>
                <a:ext cx="0" cy="4463362"/>
              </a:xfrm>
              <a:prstGeom prst="straightConnector1">
                <a:avLst/>
              </a:prstGeom>
              <a:ln w="57150" cap="sq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7821E9-C962-CB72-2483-103EC34F4ACF}"/>
                  </a:ext>
                </a:extLst>
              </p:cNvPr>
              <p:cNvSpPr txBox="1"/>
              <p:nvPr/>
            </p:nvSpPr>
            <p:spPr>
              <a:xfrm>
                <a:off x="2974771" y="5685896"/>
                <a:ext cx="1968120" cy="414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Prior to 2023-24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157F30-7EC0-A15F-ECD1-FC0CC56900CD}"/>
                  </a:ext>
                </a:extLst>
              </p:cNvPr>
              <p:cNvSpPr txBox="1"/>
              <p:nvPr/>
            </p:nvSpPr>
            <p:spPr>
              <a:xfrm>
                <a:off x="7689198" y="5673699"/>
                <a:ext cx="1130210" cy="414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2025-26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C7501C-0DF5-9DF9-DE8C-85E8AB569B1E}"/>
                  </a:ext>
                </a:extLst>
              </p:cNvPr>
              <p:cNvSpPr txBox="1"/>
              <p:nvPr/>
            </p:nvSpPr>
            <p:spPr>
              <a:xfrm rot="16200000">
                <a:off x="465385" y="3479680"/>
                <a:ext cx="3213636" cy="399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Solar project capacity (MW)</a:t>
                </a: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DD9DDB-BA1A-3235-EE76-5AC9C6107736}"/>
                </a:ext>
              </a:extLst>
            </p:cNvPr>
            <p:cNvSpPr/>
            <p:nvPr/>
          </p:nvSpPr>
          <p:spPr>
            <a:xfrm>
              <a:off x="3665739" y="5428809"/>
              <a:ext cx="271344" cy="289108"/>
            </a:xfrm>
            <a:prstGeom prst="ellipse">
              <a:avLst/>
            </a:prstGeom>
            <a:solidFill>
              <a:srgbClr val="E6D7BC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EC1B38-7798-DA11-D170-28A9E351B3BF}"/>
                </a:ext>
              </a:extLst>
            </p:cNvPr>
            <p:cNvSpPr txBox="1"/>
            <p:nvPr/>
          </p:nvSpPr>
          <p:spPr>
            <a:xfrm>
              <a:off x="4447066" y="5168263"/>
              <a:ext cx="1024392" cy="726609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500 MW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(MSKVY 1.0)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037D727-8A50-6626-CE9C-ED45CD90248E}"/>
              </a:ext>
            </a:extLst>
          </p:cNvPr>
          <p:cNvSpPr/>
          <p:nvPr/>
        </p:nvSpPr>
        <p:spPr>
          <a:xfrm>
            <a:off x="7005477" y="1096433"/>
            <a:ext cx="4965316" cy="5021246"/>
          </a:xfrm>
          <a:prstGeom prst="rect">
            <a:avLst/>
          </a:prstGeom>
          <a:solidFill>
            <a:srgbClr val="E6E6E6"/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ea typeface="Cambria" panose="02040503050406030204" pitchFamily="18" charset="0"/>
              </a:rPr>
              <a:t>Transparent </a:t>
            </a:r>
            <a:r>
              <a:rPr lang="en-US" b="1" dirty="0">
                <a:solidFill>
                  <a:srgbClr val="FF6600"/>
                </a:solidFill>
                <a:ea typeface="Cambria" panose="02040503050406030204" pitchFamily="18" charset="0"/>
              </a:rPr>
              <a:t>e-bidding</a:t>
            </a:r>
            <a:r>
              <a:rPr lang="en-US" b="1" dirty="0">
                <a:ea typeface="Cambria" panose="02040503050406030204" pitchFamily="18" charset="0"/>
              </a:rPr>
              <a:t> </a:t>
            </a:r>
            <a:r>
              <a:rPr lang="en-US" dirty="0">
                <a:ea typeface="Cambria" panose="02040503050406030204" pitchFamily="18" charset="0"/>
              </a:rPr>
              <a:t>process.</a:t>
            </a:r>
          </a:p>
          <a:p>
            <a:pPr marL="285750" lvl="0" indent="-2857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ea typeface="Cambria" panose="02040503050406030204" pitchFamily="18" charset="0"/>
                <a:cs typeface="Arial" panose="020B0604020202020204" pitchFamily="34" charset="0"/>
              </a:rPr>
              <a:t>Cater to </a:t>
            </a:r>
            <a:r>
              <a:rPr lang="en-IN" b="1" dirty="0">
                <a:solidFill>
                  <a:srgbClr val="FF66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100</a:t>
            </a:r>
            <a:r>
              <a:rPr lang="en-US" b="1" dirty="0">
                <a:solidFill>
                  <a:srgbClr val="FF66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%</a:t>
            </a:r>
            <a:r>
              <a:rPr lang="en-US" dirty="0">
                <a:solidFill>
                  <a:srgbClr val="FF66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ea typeface="Cambria" panose="02040503050406030204" pitchFamily="18" charset="0"/>
                <a:cs typeface="Arial" panose="020B0604020202020204" pitchFamily="34" charset="0"/>
              </a:rPr>
              <a:t>of agriculture demand across </a:t>
            </a:r>
            <a:r>
              <a:rPr lang="en-US" b="1" dirty="0">
                <a:solidFill>
                  <a:srgbClr val="FF66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27 districts</a:t>
            </a:r>
            <a:r>
              <a:rPr lang="en-US" dirty="0">
                <a:solidFill>
                  <a:srgbClr val="FF66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ea typeface="Cambria" panose="02040503050406030204" pitchFamily="18" charset="0"/>
                <a:cs typeface="Arial" panose="020B0604020202020204" pitchFamily="34" charset="0"/>
              </a:rPr>
              <a:t>in the state</a:t>
            </a:r>
          </a:p>
          <a:p>
            <a:pPr marL="285750" indent="-2857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66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100%</a:t>
            </a:r>
            <a:r>
              <a:rPr lang="en-US" dirty="0">
                <a:ea typeface="Cambria" panose="02040503050406030204" pitchFamily="18" charset="0"/>
                <a:cs typeface="Arial" panose="020B0604020202020204" pitchFamily="34" charset="0"/>
              </a:rPr>
              <a:t> Capacity i.e. </a:t>
            </a:r>
            <a:r>
              <a:rPr lang="en-US" b="1" dirty="0">
                <a:solidFill>
                  <a:srgbClr val="FF66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16,000 MW </a:t>
            </a:r>
            <a:r>
              <a:rPr lang="en-US" dirty="0">
                <a:ea typeface="Cambria" panose="02040503050406030204" pitchFamily="18" charset="0"/>
                <a:cs typeface="Arial" panose="020B0604020202020204" pitchFamily="34" charset="0"/>
              </a:rPr>
              <a:t>has been awarded,</a:t>
            </a:r>
            <a:r>
              <a:rPr lang="en-US" dirty="0">
                <a:cs typeface="Cambria"/>
              </a:rPr>
              <a:t> </a:t>
            </a:r>
            <a:r>
              <a:rPr lang="en-US" b="1" dirty="0">
                <a:solidFill>
                  <a:srgbClr val="FF6600"/>
                </a:solidFill>
                <a:cs typeface="Cambria"/>
              </a:rPr>
              <a:t>2921</a:t>
            </a:r>
            <a:r>
              <a:rPr lang="en-US" dirty="0">
                <a:cs typeface="Cambria"/>
              </a:rPr>
              <a:t> sub-stations, </a:t>
            </a:r>
            <a:r>
              <a:rPr lang="en-US" b="1" dirty="0">
                <a:solidFill>
                  <a:srgbClr val="FF6600"/>
                </a:solidFill>
                <a:cs typeface="Cambria"/>
              </a:rPr>
              <a:t>40 lakh </a:t>
            </a:r>
            <a:r>
              <a:rPr lang="en-US" dirty="0">
                <a:cs typeface="Cambria"/>
              </a:rPr>
              <a:t>pumps</a:t>
            </a:r>
          </a:p>
          <a:p>
            <a:pPr marL="285750" lvl="0" indent="-2857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ea typeface="Cambria" panose="02040503050406030204" pitchFamily="18" charset="0"/>
              </a:rPr>
              <a:t>Avg. tariff discovered </a:t>
            </a:r>
            <a:r>
              <a:rPr lang="en-US" b="1" dirty="0">
                <a:solidFill>
                  <a:srgbClr val="FF6600"/>
                </a:solidFill>
                <a:ea typeface="Cambria" panose="02040503050406030204" pitchFamily="18" charset="0"/>
              </a:rPr>
              <a:t>Rs.3.06/kWh</a:t>
            </a:r>
          </a:p>
          <a:p>
            <a:pPr marL="285750" lvl="0" indent="-2857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ea typeface="Cambria" panose="02040503050406030204" pitchFamily="18" charset="0"/>
                <a:cs typeface="Arial" panose="020B0604020202020204" pitchFamily="34" charset="0"/>
              </a:rPr>
              <a:t>All </a:t>
            </a:r>
            <a:r>
              <a:rPr lang="en-US" b="1" dirty="0">
                <a:solidFill>
                  <a:srgbClr val="FF66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regulatory approvals</a:t>
            </a:r>
            <a:r>
              <a:rPr lang="en-US" dirty="0">
                <a:solidFill>
                  <a:srgbClr val="FF66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ea typeface="Cambria" panose="02040503050406030204" pitchFamily="18" charset="0"/>
                <a:cs typeface="Arial" panose="020B0604020202020204" pitchFamily="34" charset="0"/>
              </a:rPr>
              <a:t>in place </a:t>
            </a:r>
            <a:r>
              <a:rPr lang="en-US" dirty="0" err="1">
                <a:ea typeface="Cambria" panose="02040503050406030204" pitchFamily="18" charset="0"/>
                <a:cs typeface="Arial" panose="020B0604020202020204" pitchFamily="34" charset="0"/>
              </a:rPr>
              <a:t>alongwith</a:t>
            </a:r>
            <a:r>
              <a:rPr lang="en-US" dirty="0">
                <a:ea typeface="Cambria" panose="02040503050406030204" pitchFamily="18" charset="0"/>
                <a:cs typeface="Arial" panose="020B0604020202020204" pitchFamily="34" charset="0"/>
              </a:rPr>
              <a:t> tariff adoption.</a:t>
            </a:r>
          </a:p>
          <a:p>
            <a:pPr marL="285750" lvl="0" indent="-2857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Cambria"/>
              </a:rPr>
              <a:t>Capacity commissioned </a:t>
            </a:r>
            <a:r>
              <a:rPr lang="en-US" b="1" dirty="0">
                <a:solidFill>
                  <a:srgbClr val="FF6600"/>
                </a:solidFill>
                <a:cs typeface="Cambria"/>
              </a:rPr>
              <a:t>1,625MW</a:t>
            </a:r>
            <a:r>
              <a:rPr lang="en-US" dirty="0">
                <a:solidFill>
                  <a:srgbClr val="FF6600"/>
                </a:solidFill>
                <a:cs typeface="Cambria"/>
              </a:rPr>
              <a:t>,</a:t>
            </a:r>
            <a:r>
              <a:rPr lang="en-US" dirty="0">
                <a:cs typeface="Cambria"/>
              </a:rPr>
              <a:t> Sub-stations </a:t>
            </a:r>
            <a:r>
              <a:rPr lang="en-US" b="1" dirty="0">
                <a:solidFill>
                  <a:srgbClr val="FF6600"/>
                </a:solidFill>
                <a:cs typeface="Cambria"/>
              </a:rPr>
              <a:t>309</a:t>
            </a:r>
            <a:r>
              <a:rPr lang="en-US" dirty="0">
                <a:cs typeface="Cambria"/>
              </a:rPr>
              <a:t>, feeders </a:t>
            </a:r>
            <a:r>
              <a:rPr lang="en-US" b="1" dirty="0">
                <a:solidFill>
                  <a:srgbClr val="FF6600"/>
                </a:solidFill>
                <a:cs typeface="Cambria"/>
              </a:rPr>
              <a:t>1034</a:t>
            </a:r>
            <a:r>
              <a:rPr lang="en-US" dirty="0">
                <a:cs typeface="Cambria"/>
              </a:rPr>
              <a:t>, </a:t>
            </a:r>
            <a:r>
              <a:rPr lang="en-US" b="1" dirty="0">
                <a:solidFill>
                  <a:srgbClr val="FF6600"/>
                </a:solidFill>
                <a:cs typeface="Cambria"/>
              </a:rPr>
              <a:t>4.04 Lacs </a:t>
            </a:r>
            <a:r>
              <a:rPr lang="en-US" dirty="0">
                <a:cs typeface="Cambria"/>
              </a:rPr>
              <a:t>pumps</a:t>
            </a:r>
          </a:p>
          <a:p>
            <a:pPr marL="285750" lvl="0" indent="-2857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Cambria"/>
              </a:rPr>
              <a:t>Balance capacity will be commissioned </a:t>
            </a:r>
            <a:r>
              <a:rPr lang="en-US" dirty="0" err="1">
                <a:cs typeface="Cambria"/>
              </a:rPr>
              <a:t>upto</a:t>
            </a:r>
            <a:r>
              <a:rPr lang="en-US" dirty="0">
                <a:cs typeface="Cambria"/>
              </a:rPr>
              <a:t> </a:t>
            </a:r>
            <a:r>
              <a:rPr lang="en-US" b="1" dirty="0">
                <a:solidFill>
                  <a:srgbClr val="FF6600"/>
                </a:solidFill>
                <a:cs typeface="Cambria"/>
              </a:rPr>
              <a:t>September 2026 </a:t>
            </a:r>
            <a:r>
              <a:rPr lang="en-US" dirty="0">
                <a:cs typeface="Cambria"/>
              </a:rPr>
              <a:t>in phased manner.</a:t>
            </a:r>
            <a:endParaRPr lang="en-US" dirty="0"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2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2FCFEDC-53BC-A489-3EA0-A6B11C0F44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579222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73BC43-36BD-FAFC-E38E-421FBCF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8792"/>
            <a:ext cx="11878408" cy="731520"/>
          </a:xfrm>
        </p:spPr>
        <p:txBody>
          <a:bodyPr vert="horz"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Georgia" panose="02040502050405020303" pitchFamily="18" charset="0"/>
                <a:ea typeface="Cambria" panose="02040503050406030204" pitchFamily="18" charset="0"/>
              </a:rPr>
              <a:t>PM-KUSUM C / MSKVY 2.0 : </a:t>
            </a:r>
            <a:r>
              <a:rPr lang="en-US" sz="2800" dirty="0">
                <a:solidFill>
                  <a:srgbClr val="FF660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Game Changer </a:t>
            </a:r>
            <a:r>
              <a:rPr lang="en-US" sz="2800" dirty="0">
                <a:latin typeface="Georgia" panose="02040502050405020303" pitchFamily="18" charset="0"/>
                <a:ea typeface="Cambria" panose="02040503050406030204" pitchFamily="18" charset="0"/>
              </a:rPr>
              <a:t>for all stakeholders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719C14-D5B8-732F-C7EC-47EEDAD879F4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4" t="820" r="16992" b="-820"/>
          <a:stretch/>
        </p:blipFill>
        <p:spPr>
          <a:xfrm>
            <a:off x="9005503" y="1278385"/>
            <a:ext cx="1981416" cy="19814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736D95-112D-3C19-E4F7-F7F1A13654C8}"/>
              </a:ext>
            </a:extLst>
          </p:cNvPr>
          <p:cNvSpPr txBox="1"/>
          <p:nvPr/>
        </p:nvSpPr>
        <p:spPr>
          <a:xfrm>
            <a:off x="0" y="3365039"/>
            <a:ext cx="4253948" cy="212365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chemeClr val="accent1"/>
                </a:solidFill>
              </a:rPr>
              <a:t>Reliable power supply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</a:rPr>
              <a:t>at desired voltage level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chemeClr val="accent1"/>
                </a:solidFill>
              </a:rPr>
              <a:t>      Day time supply of electricity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B74141-2256-2C9A-2B4E-5C134C63395F}"/>
              </a:ext>
            </a:extLst>
          </p:cNvPr>
          <p:cNvSpPr txBox="1"/>
          <p:nvPr/>
        </p:nvSpPr>
        <p:spPr>
          <a:xfrm>
            <a:off x="8071338" y="3365039"/>
            <a:ext cx="3565926" cy="146193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chemeClr val="accent1"/>
                </a:solidFill>
              </a:rPr>
              <a:t>Increased Participation of women workforce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Due to day-time availability of power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F15A403-9EAC-C718-810D-696251D555D1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8088119"/>
              </p:ext>
            </p:extLst>
          </p:nvPr>
        </p:nvGraphicFramePr>
        <p:xfrm>
          <a:off x="846303" y="5025617"/>
          <a:ext cx="2561341" cy="148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6704F73-93A6-AE9D-3B35-8F402B4C3B4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154171" y="6316758"/>
            <a:ext cx="5349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C0A96FC-01D7-4F7E-8F5A-17499A469B3A}" type="datetime'''''''''''''''''B''e''''''f''''''o''''''''''''r''''''e'">
              <a:rPr lang="en-US" altLang="en-US" sz="1400" smtClean="0">
                <a:cs typeface="+mn-cs"/>
              </a:rPr>
              <a:pPr/>
              <a:t>Before</a:t>
            </a:fld>
            <a:endParaRPr lang="en-US" sz="1400" dirty="0">
              <a:cs typeface="+mn-cs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E34448F6-D8C4-7B4A-8727-D756FD619CF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478666" y="6316758"/>
            <a:ext cx="387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56F0D48-5ECC-4138-9716-541D1BDD25D7}" type="datetime'''''A''''''''''f''''''''''''''''t''er'''''''''''''">
              <a:rPr lang="en-US" altLang="en-US" sz="1400" smtClean="0">
                <a:cs typeface="+mn-cs"/>
              </a:rPr>
              <a:pPr/>
              <a:t>After</a:t>
            </a:fld>
            <a:endParaRPr lang="en-US" sz="1400" dirty="0">
              <a:cs typeface="+mn-cs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72851EEE-A21E-4A03-BC38-1561C30330F5}"/>
              </a:ext>
            </a:extLst>
          </p:cNvPr>
          <p:cNvSpPr txBox="1"/>
          <p:nvPr/>
        </p:nvSpPr>
        <p:spPr>
          <a:xfrm>
            <a:off x="4124326" y="3365039"/>
            <a:ext cx="3762375" cy="108491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chemeClr val="accent1"/>
                </a:solidFill>
              </a:rPr>
              <a:t>Additional income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1.25L per Ha per annum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from leasing of non-fertile land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79" name="TextBox 1078">
            <a:extLst>
              <a:ext uri="{FF2B5EF4-FFF2-40B4-BE49-F238E27FC236}">
                <a16:creationId xmlns:a16="http://schemas.microsoft.com/office/drawing/2014/main" id="{14971D0B-6B7D-EBA8-AB5D-06E730BE0725}"/>
              </a:ext>
            </a:extLst>
          </p:cNvPr>
          <p:cNvSpPr txBox="1"/>
          <p:nvPr/>
        </p:nvSpPr>
        <p:spPr>
          <a:xfrm>
            <a:off x="8155017" y="5025617"/>
            <a:ext cx="3392796" cy="76944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chemeClr val="accent1"/>
                </a:solidFill>
              </a:rPr>
              <a:t>&gt;20 Lakhs women benefitted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4A9458-6B71-2AF2-14B7-344C99714F29}"/>
              </a:ext>
            </a:extLst>
          </p:cNvPr>
          <p:cNvSpPr txBox="1"/>
          <p:nvPr/>
        </p:nvSpPr>
        <p:spPr>
          <a:xfrm>
            <a:off x="4607382" y="5102561"/>
            <a:ext cx="2935497" cy="76944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chemeClr val="accent1"/>
                </a:solidFill>
              </a:rPr>
              <a:t>Lower electricity tariff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E6D53E-0A9D-1C5B-C163-DDB195F2B176}"/>
              </a:ext>
            </a:extLst>
          </p:cNvPr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/>
        </p:blipFill>
        <p:spPr>
          <a:xfrm>
            <a:off x="5106086" y="1278385"/>
            <a:ext cx="1981416" cy="1981416"/>
          </a:xfrm>
          <a:prstGeom prst="ellipse">
            <a:avLst/>
          </a:prstGeom>
          <a:noFill/>
          <a:ln w="6350">
            <a:noFill/>
          </a:ln>
        </p:spPr>
      </p:pic>
      <p:pic>
        <p:nvPicPr>
          <p:cNvPr id="20" name="Picture Placeholder 16" descr="Solar panels in field">
            <a:extLst>
              <a:ext uri="{FF2B5EF4-FFF2-40B4-BE49-F238E27FC236}">
                <a16:creationId xmlns:a16="http://schemas.microsoft.com/office/drawing/2014/main" id="{95F6E46A-D209-833D-AFB4-66B5519C5C95}"/>
              </a:ext>
            </a:extLst>
          </p:cNvPr>
          <p:cNvPicPr>
            <a:picLocks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4" t="7923" r="16442" b="7923"/>
          <a:stretch/>
        </p:blipFill>
        <p:spPr>
          <a:xfrm>
            <a:off x="1105418" y="1278385"/>
            <a:ext cx="1981416" cy="1981416"/>
          </a:xfrm>
          <a:prstGeom prst="ellipse">
            <a:avLst/>
          </a:prstGeom>
          <a:noFill/>
          <a:ln w="6350">
            <a:solidFill>
              <a:srgbClr val="CCCCCC"/>
            </a:solidFill>
          </a:ln>
        </p:spPr>
      </p:pic>
    </p:spTree>
    <p:extLst>
      <p:ext uri="{BB962C8B-B14F-4D97-AF65-F5344CB8AC3E}">
        <p14:creationId xmlns:p14="http://schemas.microsoft.com/office/powerpoint/2010/main" val="182194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2FCFEDC-53BC-A489-3EA0-A6B11C0F44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7772400" imgH="10058400" progId="TCLayout.ActiveDocument.1">
                  <p:embed/>
                </p:oleObj>
              </mc:Choice>
              <mc:Fallback>
                <p:oleObj name="think-cell Slide" r:id="rId18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2FCFEDC-53BC-A489-3EA0-A6B11C0F44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73BC43-36BD-FAFC-E38E-421FBCF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2" y="70028"/>
            <a:ext cx="12115800" cy="731520"/>
          </a:xfrm>
        </p:spPr>
        <p:txBody>
          <a:bodyPr vert="horz"/>
          <a:lstStyle/>
          <a:p>
            <a:r>
              <a:rPr lang="en-US" sz="2800" dirty="0">
                <a:latin typeface="Georgia" panose="02040502050405020303" pitchFamily="18" charset="0"/>
                <a:ea typeface="Cambria" panose="02040503050406030204" pitchFamily="18" charset="0"/>
              </a:rPr>
              <a:t>PM-KUSUM C / MSKVY 2.0 : </a:t>
            </a:r>
            <a:r>
              <a:rPr lang="en-US" sz="2800" dirty="0">
                <a:solidFill>
                  <a:srgbClr val="FF660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Game Changer </a:t>
            </a:r>
            <a:r>
              <a:rPr lang="en-US" sz="2800" dirty="0">
                <a:latin typeface="Georgia" panose="02040502050405020303" pitchFamily="18" charset="0"/>
                <a:ea typeface="Cambria" panose="02040503050406030204" pitchFamily="18" charset="0"/>
              </a:rPr>
              <a:t>for all stakeholders</a:t>
            </a:r>
            <a:endParaRPr lang="en-US" sz="2800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6A267CD-7EE6-C45B-1AF1-C27504F2D025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4125942"/>
              </p:ext>
            </p:extLst>
          </p:nvPr>
        </p:nvGraphicFramePr>
        <p:xfrm>
          <a:off x="1712087" y="1605474"/>
          <a:ext cx="2418099" cy="1778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4420FFF-7483-1C01-64BB-188263271D2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102597" y="3298543"/>
            <a:ext cx="5349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4553C75-3A14-4BE3-B2CF-58584B64C4DE}" type="datetime'''''B''''''e''''''''f''''o''''''''''re'''''''''''">
              <a:rPr lang="en-US" altLang="en-US" sz="1400" b="1" smtClean="0">
                <a:effectLst/>
                <a:cs typeface="+mn-c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Before</a:t>
            </a:fld>
            <a:endParaRPr lang="en-US" sz="1400" b="1" dirty="0">
              <a:cs typeface="+mn-cs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1719148-7406-ABDE-C5D7-678CED26A70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265699" y="3298544"/>
            <a:ext cx="387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80065FE-4FD1-44DD-9372-502ACCA16471}" type="datetime'''''''''A''f''''''''t''e''''''r'''''''''''''''''''''''''''">
              <a:rPr lang="en-US" altLang="en-US" sz="1400" b="1" smtClean="0">
                <a:cs typeface="+mn-cs"/>
              </a:rPr>
              <a:pPr/>
              <a:t>After</a:t>
            </a:fld>
            <a:endParaRPr lang="en-US" sz="1400" b="1" dirty="0">
              <a:cs typeface="+mn-cs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FC349BCB-3AC6-7F6A-8EA4-6C37CC51DD8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133845" y="1508315"/>
            <a:ext cx="503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effectLst/>
                <a:cs typeface="+mn-cs"/>
              </a:rPr>
              <a:t>20-25 %</a:t>
            </a:r>
            <a:endParaRPr lang="en-US" sz="1400" b="1" dirty="0">
              <a:cs typeface="+mn-cs"/>
            </a:endParaRP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51A5DBA4-73B9-1F0A-D4E0-58FA895C904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274472" y="2426150"/>
            <a:ext cx="404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effectLst/>
                <a:cs typeface="+mn-cs"/>
              </a:rPr>
              <a:t>6-10 %</a:t>
            </a:r>
            <a:endParaRPr lang="en-US" sz="1400" b="1" dirty="0"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C6F383-5588-4FC4-0C98-5D0EB2A32FA5}"/>
              </a:ext>
            </a:extLst>
          </p:cNvPr>
          <p:cNvSpPr txBox="1">
            <a:spLocks/>
          </p:cNvSpPr>
          <p:nvPr/>
        </p:nvSpPr>
        <p:spPr>
          <a:xfrm>
            <a:off x="393257" y="1033992"/>
            <a:ext cx="5054756" cy="418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chemeClr val="tx1"/>
                </a:solidFill>
              </a:rPr>
              <a:t>Reduction in </a:t>
            </a:r>
            <a:r>
              <a:rPr lang="en-US" sz="1800" b="1" dirty="0">
                <a:solidFill>
                  <a:srgbClr val="FF6600"/>
                </a:solidFill>
              </a:rPr>
              <a:t>AT&amp;C losses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CAED5FFB-B3E1-FFE0-D3DE-78CDB3630073}"/>
              </a:ext>
            </a:extLst>
          </p:cNvPr>
          <p:cNvSpPr txBox="1">
            <a:spLocks/>
          </p:cNvSpPr>
          <p:nvPr/>
        </p:nvSpPr>
        <p:spPr>
          <a:xfrm>
            <a:off x="5141975" y="1029044"/>
            <a:ext cx="6446104" cy="38868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chemeClr val="tx1"/>
                </a:solidFill>
              </a:rPr>
              <a:t>Savings of </a:t>
            </a:r>
            <a:r>
              <a:rPr lang="en-US" sz="1800" b="1" dirty="0">
                <a:solidFill>
                  <a:srgbClr val="FF6600"/>
                </a:solidFill>
              </a:rPr>
              <a:t>Rs.10,000 Cr. </a:t>
            </a:r>
            <a:r>
              <a:rPr lang="en-US" sz="1800" b="1" dirty="0">
                <a:solidFill>
                  <a:schemeClr val="tx1"/>
                </a:solidFill>
              </a:rPr>
              <a:t>In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b="1" dirty="0"/>
              <a:t>Power Purchase </a:t>
            </a:r>
            <a:r>
              <a:rPr lang="en-US" b="1" dirty="0"/>
              <a:t>C</a:t>
            </a:r>
            <a:r>
              <a:rPr lang="en-US" sz="1800" b="1" dirty="0"/>
              <a:t>ost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F4D0567-355A-B372-0916-84BF45DACE76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18851798"/>
              </p:ext>
            </p:extLst>
          </p:nvPr>
        </p:nvGraphicFramePr>
        <p:xfrm>
          <a:off x="7022058" y="1497142"/>
          <a:ext cx="2308065" cy="202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068" name="Text Placeholder 2">
            <a:extLst>
              <a:ext uri="{FF2B5EF4-FFF2-40B4-BE49-F238E27FC236}">
                <a16:creationId xmlns:a16="http://schemas.microsoft.com/office/drawing/2014/main" id="{6DE0B2FA-4936-BEBC-B2AC-D1E568E9E019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7435764" y="3300215"/>
            <a:ext cx="5349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22815CC-33E4-437C-A850-A3B070ACEE00}" type="datetime'''''''''''''''''''B''''''''''e''''''''f''''or''e'''''">
              <a:rPr lang="en-US" altLang="en-US" sz="1400" b="1" smtClean="0">
                <a:cs typeface="+mn-cs"/>
              </a:rPr>
              <a:pPr/>
              <a:t>Before</a:t>
            </a:fld>
            <a:endParaRPr lang="en-US" sz="1400" b="1" dirty="0">
              <a:cs typeface="+mn-cs"/>
            </a:endParaRPr>
          </a:p>
        </p:txBody>
      </p:sp>
      <p:sp>
        <p:nvSpPr>
          <p:cNvPr id="1069" name="Text Placeholder 2">
            <a:extLst>
              <a:ext uri="{FF2B5EF4-FFF2-40B4-BE49-F238E27FC236}">
                <a16:creationId xmlns:a16="http://schemas.microsoft.com/office/drawing/2014/main" id="{BBFF04C5-C49D-D7E4-D9A1-980AEA8F601E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536855" y="3293781"/>
            <a:ext cx="387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0DACF1B-6858-43C0-91B0-0EBCD7C490CD}" type="datetime'''''''''''''''''''A''''f''''''''t''er'''''''''''''">
              <a:rPr lang="en-US" altLang="en-US" sz="1400" b="1" smtClean="0">
                <a:cs typeface="+mn-cs"/>
              </a:rPr>
              <a:pPr/>
              <a:t>After</a:t>
            </a:fld>
            <a:endParaRPr lang="en-US" sz="1400" b="1" dirty="0">
              <a:cs typeface="+mn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575035" y="2196180"/>
            <a:ext cx="503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effectLst/>
                <a:cs typeface="+mn-cs"/>
              </a:rPr>
              <a:t>22000 Cr</a:t>
            </a:r>
            <a:endParaRPr lang="en-US" sz="1400" b="1" dirty="0"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66FDB0-49EE-E4FF-D498-0060A0CE1C93}"/>
              </a:ext>
            </a:extLst>
          </p:cNvPr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205630110"/>
              </p:ext>
            </p:extLst>
          </p:nvPr>
        </p:nvGraphicFramePr>
        <p:xfrm>
          <a:off x="1739364" y="4351741"/>
          <a:ext cx="2362542" cy="155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0ADB86-4260-89F4-40E0-6A0EFF9C2C84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2016913" y="5629724"/>
            <a:ext cx="5349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1A3A707-43DC-444E-9FA7-F8A9105C84D3}" type="datetime'''B''''''''''''''''ef''o''''r''''''e'''''''''''''''''">
              <a:rPr lang="en-US" altLang="en-US" sz="1400" b="1" smtClean="0">
                <a:cs typeface="+mn-cs"/>
              </a:rPr>
              <a:pPr/>
              <a:t>Before</a:t>
            </a:fld>
            <a:endParaRPr lang="en-US" sz="1400" b="1" dirty="0"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E9755AE-599E-7EE5-0952-E2975E498CF9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3323291" y="5658777"/>
            <a:ext cx="387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BFBE7F7-B2E4-473A-933F-CD137F12038C}" type="datetime'''''''''''''''''''''A''''f''''''''''t''''''e''r'''">
              <a:rPr lang="en-US" altLang="en-US" sz="1400" b="1" smtClean="0">
                <a:cs typeface="+mn-cs"/>
              </a:rPr>
              <a:pPr/>
              <a:t>After</a:t>
            </a:fld>
            <a:endParaRPr lang="en-US" sz="1400" b="1" dirty="0">
              <a:cs typeface="+mn-cs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552D97F-BB27-FC59-9627-722C535E016B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33236776"/>
              </p:ext>
            </p:extLst>
          </p:nvPr>
        </p:nvGraphicFramePr>
        <p:xfrm>
          <a:off x="7071503" y="4315146"/>
          <a:ext cx="2197980" cy="16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565A62A-ADA8-D2FD-CB4A-5BD29533C7CC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7435764" y="5685658"/>
            <a:ext cx="5349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B80205A-64C7-4962-88DF-135BDC758220}" type="datetime'B''''''''''''''''''ef''''''''''o''''r''''e'''''''''">
              <a:rPr lang="en-US" altLang="en-US" sz="1400" b="1" smtClean="0">
                <a:cs typeface="+mn-cs"/>
              </a:rPr>
              <a:pPr/>
              <a:t>Before</a:t>
            </a:fld>
            <a:endParaRPr lang="en-US" sz="1400" b="1" dirty="0">
              <a:cs typeface="+mn-cs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BA1FA41-9C15-4741-350E-9187263B5D67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8585517" y="5697941"/>
            <a:ext cx="387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4234C1F-DD9D-4FB6-BAE0-ED7AEE27D774}" type="datetime'''''A''''f''t''''''''''''''''''''''''''''''''''er'''">
              <a:rPr lang="en-US" altLang="en-US" sz="1400" b="1" smtClean="0">
                <a:cs typeface="+mn-cs"/>
              </a:rPr>
              <a:pPr/>
              <a:t>After</a:t>
            </a:fld>
            <a:endParaRPr lang="en-US" sz="1400" b="1" dirty="0"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FA9ACC-41CA-68B2-AEBC-D4E4BDD53772}"/>
              </a:ext>
            </a:extLst>
          </p:cNvPr>
          <p:cNvSpPr txBox="1"/>
          <p:nvPr/>
        </p:nvSpPr>
        <p:spPr>
          <a:xfrm>
            <a:off x="886927" y="3815458"/>
            <a:ext cx="4068420" cy="64633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chemeClr val="tx1"/>
                </a:solidFill>
              </a:rPr>
              <a:t>Reduction in annual </a:t>
            </a:r>
            <a:r>
              <a:rPr lang="en-US" sz="1800" b="1" dirty="0">
                <a:solidFill>
                  <a:srgbClr val="FF6600"/>
                </a:solidFill>
              </a:rPr>
              <a:t>Govt. subsidy</a:t>
            </a:r>
            <a:r>
              <a:rPr lang="en-US" sz="1800" b="1" dirty="0">
                <a:solidFill>
                  <a:schemeClr val="tx1"/>
                </a:solidFill>
              </a:rPr>
              <a:t> to the tune of </a:t>
            </a:r>
            <a:r>
              <a:rPr lang="en-US" b="1" dirty="0">
                <a:solidFill>
                  <a:srgbClr val="FF6600"/>
                </a:solidFill>
              </a:rPr>
              <a:t>Rs.4500</a:t>
            </a:r>
            <a:r>
              <a:rPr lang="en-US" sz="1800" b="1" dirty="0">
                <a:solidFill>
                  <a:srgbClr val="FF6600"/>
                </a:solidFill>
              </a:rPr>
              <a:t> Cr.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40397A-22DC-E67C-A693-0C11D30BF53A}"/>
              </a:ext>
            </a:extLst>
          </p:cNvPr>
          <p:cNvSpPr txBox="1"/>
          <p:nvPr/>
        </p:nvSpPr>
        <p:spPr>
          <a:xfrm>
            <a:off x="886927" y="6047921"/>
            <a:ext cx="10455150" cy="707886"/>
          </a:xfrm>
          <a:prstGeom prst="rect">
            <a:avLst/>
          </a:prstGeom>
          <a:solidFill>
            <a:srgbClr val="E6D7BC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latin typeface="Arial Nova" panose="020B0504020202020204" pitchFamily="34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Cross-subsidy reduction on account of </a:t>
            </a:r>
            <a:r>
              <a:rPr lang="en-US" dirty="0">
                <a:solidFill>
                  <a:srgbClr val="FF6600"/>
                </a:solidFill>
              </a:rPr>
              <a:t>Rs. 1-1.5/kWh tariff reduction </a:t>
            </a:r>
            <a:r>
              <a:rPr lang="en-US" dirty="0"/>
              <a:t>for commercial and Industrial consumers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A99F04-3679-F82A-AAAB-3CE5D718F4F6}"/>
              </a:ext>
            </a:extLst>
          </p:cNvPr>
          <p:cNvSpPr/>
          <p:nvPr/>
        </p:nvSpPr>
        <p:spPr>
          <a:xfrm>
            <a:off x="6204976" y="3815458"/>
            <a:ext cx="4068420" cy="1012776"/>
          </a:xfrm>
          <a:prstGeom prst="rect">
            <a:avLst/>
          </a:prstGeom>
          <a:noFill/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FF6600"/>
                </a:solidFill>
              </a:rPr>
              <a:t>25% </a:t>
            </a:r>
            <a:r>
              <a:rPr lang="en-US" b="1" dirty="0">
                <a:solidFill>
                  <a:schemeClr val="tx1"/>
                </a:solidFill>
              </a:rPr>
              <a:t>reduction in </a:t>
            </a:r>
            <a:r>
              <a:rPr lang="en-US" b="1" dirty="0">
                <a:solidFill>
                  <a:srgbClr val="FF6600"/>
                </a:solidFill>
              </a:rPr>
              <a:t>Green House Gas</a:t>
            </a:r>
            <a:r>
              <a:rPr lang="en-US" b="1" dirty="0">
                <a:solidFill>
                  <a:schemeClr val="tx1"/>
                </a:solidFill>
              </a:rPr>
              <a:t> emissions </a:t>
            </a:r>
            <a:r>
              <a:rPr lang="en-US" sz="1800" b="1" i="1" dirty="0">
                <a:solidFill>
                  <a:schemeClr val="tx1"/>
                </a:solidFill>
              </a:rPr>
              <a:t>(MtCO2e)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1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8D5C03-590C-D084-D379-FCC20C6ED7D8}"/>
              </a:ext>
            </a:extLst>
          </p:cNvPr>
          <p:cNvSpPr/>
          <p:nvPr/>
        </p:nvSpPr>
        <p:spPr>
          <a:xfrm>
            <a:off x="7903779" y="0"/>
            <a:ext cx="428822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IN" sz="1600" dirty="0" err="1">
              <a:solidFill>
                <a:schemeClr val="bg1"/>
              </a:solidFill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D196FB2B-1CE7-FF3A-8214-754E65B32876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26124" y="0"/>
            <a:ext cx="7777655" cy="1477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IN" sz="3200" dirty="0">
                <a:solidFill>
                  <a:srgbClr val="FF6600"/>
                </a:solidFill>
                <a:latin typeface="Georgia" panose="02040502050405020303" pitchFamily="18" charset="0"/>
              </a:rPr>
              <a:t>Impact on Tariff : </a:t>
            </a:r>
            <a:r>
              <a:rPr lang="en-IN" sz="3200" dirty="0">
                <a:latin typeface="Georgia" panose="02040502050405020303" pitchFamily="18" charset="0"/>
              </a:rPr>
              <a:t>First time in the history of MSEDCL </a:t>
            </a:r>
            <a:r>
              <a:rPr lang="en-IN" sz="3200" dirty="0">
                <a:solidFill>
                  <a:srgbClr val="FF6600"/>
                </a:solidFill>
                <a:latin typeface="Georgia" panose="02040502050405020303" pitchFamily="18" charset="0"/>
              </a:rPr>
              <a:t>Average cost of supply is going down</a:t>
            </a:r>
            <a:endParaRPr lang="en-US" sz="4800" dirty="0">
              <a:ln>
                <a:noFill/>
              </a:ln>
              <a:solidFill>
                <a:srgbClr val="FF6600"/>
              </a:solidFill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4BE9234-2B1B-7C9F-0423-68B433CAEC72}"/>
              </a:ext>
            </a:extLst>
          </p:cNvPr>
          <p:cNvSpPr txBox="1">
            <a:spLocks/>
          </p:cNvSpPr>
          <p:nvPr/>
        </p:nvSpPr>
        <p:spPr>
          <a:xfrm>
            <a:off x="7903779" y="955359"/>
            <a:ext cx="4162097" cy="5812825"/>
          </a:xfrm>
          <a:prstGeom prst="rect">
            <a:avLst/>
          </a:prstGeom>
          <a:noFill/>
        </p:spPr>
        <p:txBody>
          <a:bodyPr rtlCol="0" anchor="t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AutoNum type="arabicPeriod"/>
            </a:pPr>
            <a:r>
              <a:rPr lang="en-US" sz="2000" dirty="0"/>
              <a:t>MSKVY 2.0 and high RE integration in total power purchase reduces total power purchase cost.</a:t>
            </a:r>
          </a:p>
          <a:p>
            <a:pPr marL="342900" indent="-342900">
              <a:buFontTx/>
              <a:buAutoNum type="arabicPeriod"/>
            </a:pPr>
            <a:endParaRPr lang="en-US" sz="2000" dirty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In case of BAU, </a:t>
            </a:r>
            <a:r>
              <a:rPr lang="en-US" sz="2000" dirty="0" err="1"/>
              <a:t>ACoS</a:t>
            </a:r>
            <a:r>
              <a:rPr lang="en-US" sz="2000" dirty="0"/>
              <a:t> increases by CAGR of 9.19 % while actual </a:t>
            </a:r>
            <a:r>
              <a:rPr lang="en-US" sz="2000" b="1" dirty="0">
                <a:solidFill>
                  <a:schemeClr val="accent1"/>
                </a:solidFill>
              </a:rPr>
              <a:t>CAGR is -1.94% </a:t>
            </a:r>
          </a:p>
          <a:p>
            <a:pPr marL="342900" indent="-342900">
              <a:buFontTx/>
              <a:buAutoNum type="arabicPeriod"/>
            </a:pPr>
            <a:endParaRPr lang="en-US" sz="2000" dirty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This also includes recovery of past period gap of </a:t>
            </a:r>
            <a:r>
              <a:rPr lang="en-US" sz="2000" b="1" dirty="0">
                <a:solidFill>
                  <a:schemeClr val="accent1"/>
                </a:solidFill>
              </a:rPr>
              <a:t>Rs 33,689 Cr </a:t>
            </a:r>
            <a:r>
              <a:rPr lang="en-US" sz="2000" dirty="0"/>
              <a:t>as tariff increase was not allowed in FY 2023-24</a:t>
            </a:r>
          </a:p>
          <a:p>
            <a:pPr marL="342900" indent="-342900">
              <a:buFontTx/>
              <a:buAutoNum type="arabicPeriod"/>
            </a:pPr>
            <a:endParaRPr lang="en-US" sz="2000" dirty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Overall saving due to RE power is </a:t>
            </a:r>
            <a:r>
              <a:rPr lang="en-US" sz="2000" b="1" dirty="0">
                <a:solidFill>
                  <a:schemeClr val="accent1"/>
                </a:solidFill>
              </a:rPr>
              <a:t>Rs 66,000 Cr </a:t>
            </a:r>
            <a:r>
              <a:rPr lang="en-US" sz="2000" dirty="0"/>
              <a:t>in next 5 years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1F77F372-C541-18B5-96D8-DC2C300B8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753385"/>
              </p:ext>
            </p:extLst>
          </p:nvPr>
        </p:nvGraphicFramePr>
        <p:xfrm>
          <a:off x="126124" y="1582107"/>
          <a:ext cx="7598979" cy="455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7688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317&quot;/&gt;&lt;CPresentation id=&quot;1&quot;&gt;&lt;m_precDefaultNumber&gt;&lt;m_bNumberIsYear val=&quot;1&quot;/&gt;&lt;m_chMinusSymbol&gt;-&lt;/m_chMinusSymbol&gt;&lt;m_chDecimalSymbol17909&gt;.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2147483647&quot;/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4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1&quot;/&gt;&lt;/CPresentation&gt;&lt;/root&gt;"/>
  <p:tag name="BLUEONEFOURTHTITLEFONTCOLORFIXED" val="true"/>
  <p:tag name="DARKLAYOUTNAMESCHANGEDTOCONTRAST" val="tru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mhbamjExkX4NgXYoT23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MUPp23gKYsQonMt0jwk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E5kQijtPlbE7Ipds4NR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tsyUcono3o_klg4BPsF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Eat1NRfwVt9Cil0caHk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i0qPHjLs5GeQ5yqWKcs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ogD7KxX2iej3_QV4AarQ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PO6Yq0RmmSnn5u3674A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Ked5n2YHWbmB6IABWYy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PCNcOUAmfRocqwIGlc2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8DyWO6nu9uSMwVjVrwiV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.cba7Qh5t6834_x4m3bQ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_Y7Eq4FPJNIJKzh3Z_Z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h5PMx3WnXK57wjv9TJC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yUVzsP9WuDBWJMfppcs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uzxCsjUEgjab8uRyB3d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rwU9HvoxjzYSeaTw2GvQ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hkreGlQ1syTPj_LMyC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24phguF44p7OfKCiU5g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wnaWCXXUNEQs66g_TFdg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kw6uSneJACZkewWueeBg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24phguF44p7OfKCiU5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wnaWCXXUNEQs66g_TFd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kw6uSneJACZkewWueeB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uZ.dr0dtPKYSWmGw_6Y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QibaDMIQaIJXCExx3CS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heme/theme1.xml><?xml version="1.0" encoding="utf-8"?>
<a:theme xmlns:a="http://schemas.openxmlformats.org/drawingml/2006/main" name="White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61F79"/>
      </a:accent1>
      <a:accent2>
        <a:srgbClr val="00A9F4"/>
      </a:accent2>
      <a:accent3>
        <a:srgbClr val="2251FF"/>
      </a:accent3>
      <a:accent4>
        <a:srgbClr val="99E6FF"/>
      </a:accent4>
      <a:accent5>
        <a:srgbClr val="0679C3"/>
      </a:accent5>
      <a:accent6>
        <a:srgbClr val="75F0E7"/>
      </a:accent6>
      <a:hlink>
        <a:srgbClr val="1F40E6"/>
      </a:hlink>
      <a:folHlink>
        <a:srgbClr val="8C5AC8"/>
      </a:folHlink>
    </a:clrScheme>
    <a:fontScheme name="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61F79"/>
        </a:accent1>
        <a:accent2>
          <a:srgbClr val="00A9F4"/>
        </a:accent2>
        <a:accent3>
          <a:srgbClr val="2251FF"/>
        </a:accent3>
        <a:accent4>
          <a:srgbClr val="99E6FF"/>
        </a:accent4>
        <a:accent5>
          <a:srgbClr val="0679C3"/>
        </a:accent5>
        <a:accent6>
          <a:srgbClr val="75F0E7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Electric Blue 900">
      <a:srgbClr val="061F79"/>
    </a:custClr>
    <a:custClr name="Electric Blue 700">
      <a:srgbClr val="1537BA"/>
    </a:custClr>
    <a:custClr name="Electric Blue 500">
      <a:srgbClr val="2251FF"/>
    </a:custClr>
    <a:custClr name="Electric Blue 300">
      <a:srgbClr val="5E9DFF"/>
    </a:custClr>
    <a:custClr name="Electric Blue 200">
      <a:srgbClr val="99C4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Deep Blue 900">
      <a:srgbClr val="051C2C"/>
    </a:custClr>
    <a:custClr name="Electric Blue 800">
      <a:srgbClr val="0E2B99"/>
    </a:custClr>
    <a:custClr name="Electric Blue 500">
      <a:srgbClr val="2251FF"/>
    </a:custClr>
    <a:custClr name="Electric Blue 200">
      <a:srgbClr val="99C4FF"/>
    </a:custClr>
    <a:custClr name="Gray 10%">
      <a:srgbClr val="E6E6E6"/>
    </a:custClr>
    <a:custClr name="Crimson Red 300">
      <a:srgbClr val="F17E7E"/>
    </a:custClr>
    <a:custClr name="Crimson Red 500">
      <a:srgbClr val="E33B3B"/>
    </a:custClr>
    <a:custClr name="Crimson Red 700">
      <a:srgbClr val="B82525"/>
    </a:custClr>
    <a:custClr name="Crimson Red 900">
      <a:srgbClr val="8E0B0B"/>
    </a:custClr>
    <a:custClr name="Null">
      <a:srgbClr val="FEFFFF"/>
    </a:custClr>
    <a:custClr name="Marine Green 900">
      <a:srgbClr val="108980"/>
    </a:custClr>
    <a:custClr name="Marine Green 700">
      <a:srgbClr val="14B8AB"/>
    </a:custClr>
    <a:custClr name="Marine Green 500">
      <a:srgbClr val="0BDACB"/>
    </a:custClr>
    <a:custClr name="Marine Green 300">
      <a:srgbClr val="75F0E7"/>
    </a:custClr>
    <a:custClr name="Sand Neutral 300">
      <a:srgbClr val="E6D7BC"/>
    </a:custClr>
    <a:custClr name="Crimson Red 300">
      <a:srgbClr val="F17E7E"/>
    </a:custClr>
    <a:custClr name="Crimson Red 500">
      <a:srgbClr val="E33B3B"/>
    </a:custClr>
    <a:custClr name="Crimson Red 700">
      <a:srgbClr val="B82525"/>
    </a:custClr>
    <a:custClr name="Crimson Red 900">
      <a:srgbClr val="8E0B0B"/>
    </a:custClr>
    <a:custClr name="Null">
      <a:srgbClr val="FEFFFF"/>
    </a:custClr>
    <a:custClr name="Gray 70%">
      <a:srgbClr val="4D4D4D"/>
    </a:custClr>
    <a:custClr name="Gray 54%">
      <a:srgbClr val="757575"/>
    </a:custClr>
    <a:custClr name="Gray 30%">
      <a:srgbClr val="B3B3B3"/>
    </a:custClr>
    <a:custClr name="Gray 20%">
      <a:srgbClr val="CCCCCC"/>
    </a:custClr>
    <a:custClr name="Gray 10%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Marine Green 500">
      <a:srgbClr val="0BDACB"/>
    </a:custClr>
    <a:custClr name="Amber Yellow 500">
      <a:srgbClr val="FFA800"/>
    </a:custClr>
    <a:custClr name="Crimson Red 500">
      <a:srgbClr val="E33B3B"/>
    </a:custClr>
    <a:custClr name="Deep Blue 900">
      <a:srgbClr val="051C2C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Firm-English (United States)-Wide.potx" id="{C3FBFF45-EF7A-4DAA-BEA2-2CAF37679FE3}" vid="{E065B105-543B-4C36-9461-2C9B3656AF91}"/>
    </a:ext>
  </a:extLst>
</a:theme>
</file>

<file path=ppt/theme/theme2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Aft>
            <a:spcPts val="600"/>
          </a:spcAft>
          <a:buSzPct val="100000"/>
          <a:defRPr sz="1600" dirty="0" err="1" smtClean="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16x9 PowerPoint.potx" id="{D4DCA9A9-A671-44E4-915A-C83629F99A90}" vid="{6074E35A-D868-441C-8EFF-8DE4FA24430B}"/>
    </a:ext>
  </a:extLst>
</a:theme>
</file>

<file path=ppt/theme/theme3.xml><?xml version="1.0" encoding="utf-8"?>
<a:theme xmlns:a="http://schemas.openxmlformats.org/drawingml/2006/main" name="3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E87524"/>
      </a:accent1>
      <a:accent2>
        <a:srgbClr val="438B3F"/>
      </a:accent2>
      <a:accent3>
        <a:srgbClr val="94C83D"/>
      </a:accent3>
      <a:accent4>
        <a:srgbClr val="F8D7C0"/>
      </a:accent4>
      <a:accent5>
        <a:srgbClr val="199FD9"/>
      </a:accent5>
      <a:accent6>
        <a:srgbClr val="2C2E75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E87524"/>
        </a:accent1>
        <a:accent2>
          <a:srgbClr val="438B3F"/>
        </a:accent2>
        <a:accent3>
          <a:srgbClr val="94C83D"/>
        </a:accent3>
        <a:accent4>
          <a:srgbClr val="F8D7C0"/>
        </a:accent4>
        <a:accent5>
          <a:srgbClr val="199FD9"/>
        </a:accent5>
        <a:accent6>
          <a:srgbClr val="2C2E75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GU0505_CF_16x9_ENG_V1.potx" id="{9A0584D2-1B39-47BE-990C-55CBC364A15D}" vid="{02912DAB-BA96-4B0C-90EE-D794D4DB5E3D}"/>
    </a:ext>
  </a:extLst>
</a:theme>
</file>

<file path=ppt/theme/theme4.xml><?xml version="1.0" encoding="utf-8"?>
<a:theme xmlns:a="http://schemas.openxmlformats.org/drawingml/2006/main" name="2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E87524"/>
      </a:accent1>
      <a:accent2>
        <a:srgbClr val="438B3F"/>
      </a:accent2>
      <a:accent3>
        <a:srgbClr val="94C83D"/>
      </a:accent3>
      <a:accent4>
        <a:srgbClr val="F8D7C0"/>
      </a:accent4>
      <a:accent5>
        <a:srgbClr val="199FD9"/>
      </a:accent5>
      <a:accent6>
        <a:srgbClr val="2C2E75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E87524"/>
        </a:accent1>
        <a:accent2>
          <a:srgbClr val="438B3F"/>
        </a:accent2>
        <a:accent3>
          <a:srgbClr val="94C83D"/>
        </a:accent3>
        <a:accent4>
          <a:srgbClr val="F8D7C0"/>
        </a:accent4>
        <a:accent5>
          <a:srgbClr val="199FD9"/>
        </a:accent5>
        <a:accent6>
          <a:srgbClr val="2C2E75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GU0505_CF_16x9_ENG_V1.potx" id="{9A0584D2-1B39-47BE-990C-55CBC364A15D}" vid="{02912DAB-BA96-4B0C-90EE-D794D4DB5E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10">
    <a:dk1>
      <a:srgbClr val="000000"/>
    </a:dk1>
    <a:lt1>
      <a:srgbClr val="FFFFFF"/>
    </a:lt1>
    <a:dk2>
      <a:srgbClr val="FFFFFF"/>
    </a:dk2>
    <a:lt2>
      <a:srgbClr val="FFFFFF"/>
    </a:lt2>
    <a:accent1>
      <a:srgbClr val="061F79"/>
    </a:accent1>
    <a:accent2>
      <a:srgbClr val="00A9F4"/>
    </a:accent2>
    <a:accent3>
      <a:srgbClr val="2251FF"/>
    </a:accent3>
    <a:accent4>
      <a:srgbClr val="99E6FF"/>
    </a:accent4>
    <a:accent5>
      <a:srgbClr val="0679C3"/>
    </a:accent5>
    <a:accent6>
      <a:srgbClr val="75F0E7"/>
    </a:accent6>
    <a:hlink>
      <a:srgbClr val="1F40E6"/>
    </a:hlink>
    <a:folHlink>
      <a:srgbClr val="8C5A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1195</Words>
  <Application>Microsoft Office PowerPoint</Application>
  <PresentationFormat>Widescreen</PresentationFormat>
  <Paragraphs>204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Aptos</vt:lpstr>
      <vt:lpstr>Arial</vt:lpstr>
      <vt:lpstr>Arial Black</vt:lpstr>
      <vt:lpstr>Arial Nova</vt:lpstr>
      <vt:lpstr>Calibri</vt:lpstr>
      <vt:lpstr>Cambria</vt:lpstr>
      <vt:lpstr>Georgia</vt:lpstr>
      <vt:lpstr>Segoe UI</vt:lpstr>
      <vt:lpstr>Symbol</vt:lpstr>
      <vt:lpstr>Wingdings</vt:lpstr>
      <vt:lpstr>White</vt:lpstr>
      <vt:lpstr>PwC</vt:lpstr>
      <vt:lpstr>3_White</vt:lpstr>
      <vt:lpstr>2_White</vt:lpstr>
      <vt:lpstr>think-cell Slide</vt:lpstr>
      <vt:lpstr>PowerPoint Presentation</vt:lpstr>
      <vt:lpstr>PowerPoint Presentation</vt:lpstr>
      <vt:lpstr>Mission 2026 for Solarisation of 30% Ag. Feeders and commissioning of 16,000 MW Solar Capacity</vt:lpstr>
      <vt:lpstr>5 Major Challenges addressed through Design Reengineering</vt:lpstr>
      <vt:lpstr>Reengineering of Processes in 4 Major Steps</vt:lpstr>
      <vt:lpstr>16,000 MW Solar Capacity awarded in 10 months and work started</vt:lpstr>
      <vt:lpstr>PM-KUSUM C / MSKVY 2.0 : Game Changer for all stakeholders</vt:lpstr>
      <vt:lpstr>PM-KUSUM C / MSKVY 2.0 : Game Changer for all stakeholders</vt:lpstr>
      <vt:lpstr>Impact on Tariff : First time in the history of MSEDCL Average cost of supply is going down</vt:lpstr>
      <vt:lpstr>PowerPoint Presentation</vt:lpstr>
      <vt:lpstr>PowerPoint Presentation</vt:lpstr>
      <vt:lpstr>PowerPoint Presentation</vt:lpstr>
      <vt:lpstr>View on Map – Govt &amp; Private Lands</vt:lpstr>
      <vt:lpstr>View on Map – Govt &amp; Private Lands</vt:lpstr>
      <vt:lpstr>Capacity addition is planned meticulously considering Cost Optimization (From 36 GW to 81 GW)</vt:lpstr>
      <vt:lpstr>Maharashtra has pioneered the largest distributed solar deployment in India with huge success of PM KUSUM C  (Mukhyamantri Saur Krushi Vahini Yojana 2.0)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MSKVY 2.0</dc:title>
  <dc:creator>Sushrut Helwatkar</dc:creator>
  <cp:lastModifiedBy>AAM AAM</cp:lastModifiedBy>
  <cp:revision>152</cp:revision>
  <cp:lastPrinted>2024-07-22T11:52:12Z</cp:lastPrinted>
  <dcterms:created xsi:type="dcterms:W3CDTF">2024-05-10T18:41:53Z</dcterms:created>
  <dcterms:modified xsi:type="dcterms:W3CDTF">2025-06-24T14:17:41Z</dcterms:modified>
</cp:coreProperties>
</file>