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0"/>
  </p:notesMasterIdLst>
  <p:sldIdLst>
    <p:sldId id="1032" r:id="rId2"/>
    <p:sldId id="1046" r:id="rId3"/>
    <p:sldId id="1067" r:id="rId4"/>
    <p:sldId id="1042" r:id="rId5"/>
    <p:sldId id="1058" r:id="rId6"/>
    <p:sldId id="1065" r:id="rId7"/>
    <p:sldId id="1047" r:id="rId8"/>
    <p:sldId id="1068" r:id="rId9"/>
    <p:sldId id="1059" r:id="rId10"/>
    <p:sldId id="1060" r:id="rId11"/>
    <p:sldId id="1049" r:id="rId12"/>
    <p:sldId id="1050" r:id="rId13"/>
    <p:sldId id="1048" r:id="rId14"/>
    <p:sldId id="1021" r:id="rId15"/>
    <p:sldId id="1069" r:id="rId16"/>
    <p:sldId id="1071" r:id="rId17"/>
    <p:sldId id="1070" r:id="rId18"/>
    <p:sldId id="10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itya Chunekar" initials="" lastIdx="8" clrIdx="0"/>
  <p:cmAuthor id="1" name="Abhiram Sahasrabudhe" initials="" lastIdx="1" clrIdx="1"/>
  <p:cmAuthor id="2" name="Shweta" initials="s" lastIdx="1" clrIdx="2">
    <p:extLst>
      <p:ext uri="{19B8F6BF-5375-455C-9EA6-DF929625EA0E}">
        <p15:presenceInfo xmlns:p15="http://schemas.microsoft.com/office/powerpoint/2012/main" userId="Shweta" providerId="None"/>
      </p:ext>
    </p:extLst>
  </p:cmAuthor>
  <p:cmAuthor id="3" name="Srihari Dukkipati" initials="SD" lastIdx="8" clrIdx="3">
    <p:extLst>
      <p:ext uri="{19B8F6BF-5375-455C-9EA6-DF929625EA0E}">
        <p15:presenceInfo xmlns:p15="http://schemas.microsoft.com/office/powerpoint/2012/main" userId="eed3f2e56efe9200" providerId="Windows Live"/>
      </p:ext>
    </p:extLst>
  </p:cmAuthor>
  <p:cmAuthor id="4" name="Ashok Sreenivas" initials="AS" lastIdx="8" clrIdx="4">
    <p:extLst>
      <p:ext uri="{19B8F6BF-5375-455C-9EA6-DF929625EA0E}">
        <p15:presenceInfo xmlns:p15="http://schemas.microsoft.com/office/powerpoint/2012/main" userId="Ashok Sreeniv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FAAF4E-9902-4B44-9FE2-2FE5FF2413D7}">
  <a:tblStyle styleId="{40FAAF4E-9902-4B44-9FE2-2FE5FF2413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5E88B5-CAD9-494C-B5D6-0DBEA130636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88070" autoAdjust="0"/>
  </p:normalViewPr>
  <p:slideViewPr>
    <p:cSldViewPr snapToGrid="0">
      <p:cViewPr varScale="1">
        <p:scale>
          <a:sx n="86" d="100"/>
          <a:sy n="86" d="100"/>
        </p:scale>
        <p:origin x="52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B7C32B-37F1-4C67-B6A7-BEA930C6F845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70C5CA9-F0CA-4CB9-B223-C1D65787FFA3}">
      <dgm:prSet phldrT="[Text]"/>
      <dgm:spPr/>
      <dgm:t>
        <a:bodyPr/>
        <a:lstStyle/>
        <a:p>
          <a:r>
            <a:rPr lang="en-IN" dirty="0"/>
            <a:t>Aggregate load curve based estimation</a:t>
          </a:r>
        </a:p>
      </dgm:t>
    </dgm:pt>
    <dgm:pt modelId="{8C187C67-2E7F-4D6B-BDF0-DB3631465EE8}" type="parTrans" cxnId="{AA1807FF-9995-4171-A0B5-DEC364CB538A}">
      <dgm:prSet/>
      <dgm:spPr/>
      <dgm:t>
        <a:bodyPr/>
        <a:lstStyle/>
        <a:p>
          <a:endParaRPr lang="en-IN"/>
        </a:p>
      </dgm:t>
    </dgm:pt>
    <dgm:pt modelId="{4B8639E7-16A4-440E-9378-8D876F35B097}" type="sibTrans" cxnId="{AA1807FF-9995-4171-A0B5-DEC364CB538A}">
      <dgm:prSet/>
      <dgm:spPr/>
      <dgm:t>
        <a:bodyPr/>
        <a:lstStyle/>
        <a:p>
          <a:endParaRPr lang="en-IN"/>
        </a:p>
      </dgm:t>
    </dgm:pt>
    <dgm:pt modelId="{C2E269C0-BE2F-4127-B9BE-3798B91B7F43}">
      <dgm:prSet phldrT="[Text]"/>
      <dgm:spPr/>
      <dgm:t>
        <a:bodyPr/>
        <a:lstStyle/>
        <a:p>
          <a:r>
            <a:rPr lang="en-IN" dirty="0"/>
            <a:t>Circle/feeder level data based estimation</a:t>
          </a:r>
        </a:p>
      </dgm:t>
    </dgm:pt>
    <dgm:pt modelId="{81F2AA60-A58D-44FE-B104-761F24D07833}" type="parTrans" cxnId="{6FC02BC2-78C1-4A8E-8BFF-45CB20C06F45}">
      <dgm:prSet/>
      <dgm:spPr/>
      <dgm:t>
        <a:bodyPr/>
        <a:lstStyle/>
        <a:p>
          <a:endParaRPr lang="en-IN"/>
        </a:p>
      </dgm:t>
    </dgm:pt>
    <dgm:pt modelId="{12557D4E-A829-4B7C-97E1-F58DE94B29F7}" type="sibTrans" cxnId="{6FC02BC2-78C1-4A8E-8BFF-45CB20C06F45}">
      <dgm:prSet/>
      <dgm:spPr/>
      <dgm:t>
        <a:bodyPr/>
        <a:lstStyle/>
        <a:p>
          <a:endParaRPr lang="en-IN"/>
        </a:p>
      </dgm:t>
    </dgm:pt>
    <dgm:pt modelId="{8611B57E-1CF7-410C-B2F4-2B4EA66DCE24}">
      <dgm:prSet phldrT="[Text]"/>
      <dgm:spPr/>
      <dgm:t>
        <a:bodyPr/>
        <a:lstStyle/>
        <a:p>
          <a:r>
            <a:rPr lang="en-IN" dirty="0"/>
            <a:t>Estimation to account for changing end-uses, temperature etc.</a:t>
          </a:r>
        </a:p>
      </dgm:t>
    </dgm:pt>
    <dgm:pt modelId="{42A32BD7-4BCC-4389-B7AA-BBF26CE4D303}" type="parTrans" cxnId="{A24D9DD0-2138-4CAC-89F3-26010EAC2992}">
      <dgm:prSet/>
      <dgm:spPr/>
      <dgm:t>
        <a:bodyPr/>
        <a:lstStyle/>
        <a:p>
          <a:endParaRPr lang="en-IN"/>
        </a:p>
      </dgm:t>
    </dgm:pt>
    <dgm:pt modelId="{7995B649-4995-42EB-BC0D-7AAA2DDC2C68}" type="sibTrans" cxnId="{A24D9DD0-2138-4CAC-89F3-26010EAC2992}">
      <dgm:prSet/>
      <dgm:spPr/>
      <dgm:t>
        <a:bodyPr/>
        <a:lstStyle/>
        <a:p>
          <a:endParaRPr lang="en-IN"/>
        </a:p>
      </dgm:t>
    </dgm:pt>
    <dgm:pt modelId="{D45E510F-AD01-49EE-AC77-D2A4D7D55C3F}" type="pres">
      <dgm:prSet presAssocID="{C1B7C32B-37F1-4C67-B6A7-BEA930C6F845}" presName="rootnode" presStyleCnt="0">
        <dgm:presLayoutVars>
          <dgm:chMax/>
          <dgm:chPref/>
          <dgm:dir/>
          <dgm:animLvl val="lvl"/>
        </dgm:presLayoutVars>
      </dgm:prSet>
      <dgm:spPr/>
    </dgm:pt>
    <dgm:pt modelId="{49A71F35-8C74-4323-9208-11F21D0AA9E2}" type="pres">
      <dgm:prSet presAssocID="{470C5CA9-F0CA-4CB9-B223-C1D65787FFA3}" presName="composite" presStyleCnt="0"/>
      <dgm:spPr/>
    </dgm:pt>
    <dgm:pt modelId="{E380BFE4-FF90-4C1A-9659-B6F10C06CE7D}" type="pres">
      <dgm:prSet presAssocID="{470C5CA9-F0CA-4CB9-B223-C1D65787FFA3}" presName="LShape" presStyleLbl="alignNode1" presStyleIdx="0" presStyleCnt="5"/>
      <dgm:spPr/>
    </dgm:pt>
    <dgm:pt modelId="{5F679A07-027D-4669-93A1-F6EF75AC8890}" type="pres">
      <dgm:prSet presAssocID="{470C5CA9-F0CA-4CB9-B223-C1D65787FFA3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2D6F3FF-13C4-4D3F-AAA9-10654C00126D}" type="pres">
      <dgm:prSet presAssocID="{470C5CA9-F0CA-4CB9-B223-C1D65787FFA3}" presName="Triangle" presStyleLbl="alignNode1" presStyleIdx="1" presStyleCnt="5"/>
      <dgm:spPr/>
    </dgm:pt>
    <dgm:pt modelId="{E27B10DA-10DC-47FD-AB0B-BDA22978FF58}" type="pres">
      <dgm:prSet presAssocID="{4B8639E7-16A4-440E-9378-8D876F35B097}" presName="sibTrans" presStyleCnt="0"/>
      <dgm:spPr/>
    </dgm:pt>
    <dgm:pt modelId="{76CE671F-0123-44F6-99C4-5AC171543630}" type="pres">
      <dgm:prSet presAssocID="{4B8639E7-16A4-440E-9378-8D876F35B097}" presName="space" presStyleCnt="0"/>
      <dgm:spPr/>
    </dgm:pt>
    <dgm:pt modelId="{94A89699-1FF1-4D20-BE53-94FC561D5BCE}" type="pres">
      <dgm:prSet presAssocID="{C2E269C0-BE2F-4127-B9BE-3798B91B7F43}" presName="composite" presStyleCnt="0"/>
      <dgm:spPr/>
    </dgm:pt>
    <dgm:pt modelId="{D2F47ED1-C1ED-4F01-8E54-3B55B9034005}" type="pres">
      <dgm:prSet presAssocID="{C2E269C0-BE2F-4127-B9BE-3798B91B7F43}" presName="LShape" presStyleLbl="alignNode1" presStyleIdx="2" presStyleCnt="5"/>
      <dgm:spPr/>
    </dgm:pt>
    <dgm:pt modelId="{6B8B0945-5ED0-4FB8-8A00-299DCE9D88A0}" type="pres">
      <dgm:prSet presAssocID="{C2E269C0-BE2F-4127-B9BE-3798B91B7F4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C69CBF0-6924-425F-BFCB-4C84E7F6062A}" type="pres">
      <dgm:prSet presAssocID="{C2E269C0-BE2F-4127-B9BE-3798B91B7F43}" presName="Triangle" presStyleLbl="alignNode1" presStyleIdx="3" presStyleCnt="5"/>
      <dgm:spPr/>
    </dgm:pt>
    <dgm:pt modelId="{37F366DD-E65B-4E12-AB9F-5AE15068B4BB}" type="pres">
      <dgm:prSet presAssocID="{12557D4E-A829-4B7C-97E1-F58DE94B29F7}" presName="sibTrans" presStyleCnt="0"/>
      <dgm:spPr/>
    </dgm:pt>
    <dgm:pt modelId="{B69BA7E6-EAA8-4473-A806-D1AF47330353}" type="pres">
      <dgm:prSet presAssocID="{12557D4E-A829-4B7C-97E1-F58DE94B29F7}" presName="space" presStyleCnt="0"/>
      <dgm:spPr/>
    </dgm:pt>
    <dgm:pt modelId="{D3EF86D6-085B-4D94-9229-7994A303E181}" type="pres">
      <dgm:prSet presAssocID="{8611B57E-1CF7-410C-B2F4-2B4EA66DCE24}" presName="composite" presStyleCnt="0"/>
      <dgm:spPr/>
    </dgm:pt>
    <dgm:pt modelId="{AF663CC0-7D95-4508-984E-BBF04637C37B}" type="pres">
      <dgm:prSet presAssocID="{8611B57E-1CF7-410C-B2F4-2B4EA66DCE24}" presName="LShape" presStyleLbl="alignNode1" presStyleIdx="4" presStyleCnt="5"/>
      <dgm:spPr/>
    </dgm:pt>
    <dgm:pt modelId="{125CF8C5-1E42-485C-9E64-2A2B6956D569}" type="pres">
      <dgm:prSet presAssocID="{8611B57E-1CF7-410C-B2F4-2B4EA66DCE24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747392E-BA6F-453C-86C9-227A37E4A5A4}" type="presOf" srcId="{C1B7C32B-37F1-4C67-B6A7-BEA930C6F845}" destId="{D45E510F-AD01-49EE-AC77-D2A4D7D55C3F}" srcOrd="0" destOrd="0" presId="urn:microsoft.com/office/officeart/2009/3/layout/StepUpProcess"/>
    <dgm:cxn modelId="{5ADF48A2-7A41-4172-B042-966BBC061AA9}" type="presOf" srcId="{470C5CA9-F0CA-4CB9-B223-C1D65787FFA3}" destId="{5F679A07-027D-4669-93A1-F6EF75AC8890}" srcOrd="0" destOrd="0" presId="urn:microsoft.com/office/officeart/2009/3/layout/StepUpProcess"/>
    <dgm:cxn modelId="{6FC02BC2-78C1-4A8E-8BFF-45CB20C06F45}" srcId="{C1B7C32B-37F1-4C67-B6A7-BEA930C6F845}" destId="{C2E269C0-BE2F-4127-B9BE-3798B91B7F43}" srcOrd="1" destOrd="0" parTransId="{81F2AA60-A58D-44FE-B104-761F24D07833}" sibTransId="{12557D4E-A829-4B7C-97E1-F58DE94B29F7}"/>
    <dgm:cxn modelId="{A24D9DD0-2138-4CAC-89F3-26010EAC2992}" srcId="{C1B7C32B-37F1-4C67-B6A7-BEA930C6F845}" destId="{8611B57E-1CF7-410C-B2F4-2B4EA66DCE24}" srcOrd="2" destOrd="0" parTransId="{42A32BD7-4BCC-4389-B7AA-BBF26CE4D303}" sibTransId="{7995B649-4995-42EB-BC0D-7AAA2DDC2C68}"/>
    <dgm:cxn modelId="{118D38E6-EEDE-409D-97C3-134A06E4A9B8}" type="presOf" srcId="{8611B57E-1CF7-410C-B2F4-2B4EA66DCE24}" destId="{125CF8C5-1E42-485C-9E64-2A2B6956D569}" srcOrd="0" destOrd="0" presId="urn:microsoft.com/office/officeart/2009/3/layout/StepUpProcess"/>
    <dgm:cxn modelId="{B72628F8-3059-479E-83AC-72D338D4667B}" type="presOf" srcId="{C2E269C0-BE2F-4127-B9BE-3798B91B7F43}" destId="{6B8B0945-5ED0-4FB8-8A00-299DCE9D88A0}" srcOrd="0" destOrd="0" presId="urn:microsoft.com/office/officeart/2009/3/layout/StepUpProcess"/>
    <dgm:cxn modelId="{AA1807FF-9995-4171-A0B5-DEC364CB538A}" srcId="{C1B7C32B-37F1-4C67-B6A7-BEA930C6F845}" destId="{470C5CA9-F0CA-4CB9-B223-C1D65787FFA3}" srcOrd="0" destOrd="0" parTransId="{8C187C67-2E7F-4D6B-BDF0-DB3631465EE8}" sibTransId="{4B8639E7-16A4-440E-9378-8D876F35B097}"/>
    <dgm:cxn modelId="{D3526ABA-6955-4AF7-8953-C0CC1424A635}" type="presParOf" srcId="{D45E510F-AD01-49EE-AC77-D2A4D7D55C3F}" destId="{49A71F35-8C74-4323-9208-11F21D0AA9E2}" srcOrd="0" destOrd="0" presId="urn:microsoft.com/office/officeart/2009/3/layout/StepUpProcess"/>
    <dgm:cxn modelId="{D82AD1CC-A79E-4AD9-B7A6-9DB1B75A68E5}" type="presParOf" srcId="{49A71F35-8C74-4323-9208-11F21D0AA9E2}" destId="{E380BFE4-FF90-4C1A-9659-B6F10C06CE7D}" srcOrd="0" destOrd="0" presId="urn:microsoft.com/office/officeart/2009/3/layout/StepUpProcess"/>
    <dgm:cxn modelId="{6DF03574-5FCE-4AF9-9B3F-EF127020FCDD}" type="presParOf" srcId="{49A71F35-8C74-4323-9208-11F21D0AA9E2}" destId="{5F679A07-027D-4669-93A1-F6EF75AC8890}" srcOrd="1" destOrd="0" presId="urn:microsoft.com/office/officeart/2009/3/layout/StepUpProcess"/>
    <dgm:cxn modelId="{07271CE1-EB9B-4C42-B921-829AF947EABA}" type="presParOf" srcId="{49A71F35-8C74-4323-9208-11F21D0AA9E2}" destId="{82D6F3FF-13C4-4D3F-AAA9-10654C00126D}" srcOrd="2" destOrd="0" presId="urn:microsoft.com/office/officeart/2009/3/layout/StepUpProcess"/>
    <dgm:cxn modelId="{415D800C-3D30-43BE-9E3B-3E60188CDBA9}" type="presParOf" srcId="{D45E510F-AD01-49EE-AC77-D2A4D7D55C3F}" destId="{E27B10DA-10DC-47FD-AB0B-BDA22978FF58}" srcOrd="1" destOrd="0" presId="urn:microsoft.com/office/officeart/2009/3/layout/StepUpProcess"/>
    <dgm:cxn modelId="{B76FE916-210C-4589-8887-9FE0C63597D3}" type="presParOf" srcId="{E27B10DA-10DC-47FD-AB0B-BDA22978FF58}" destId="{76CE671F-0123-44F6-99C4-5AC171543630}" srcOrd="0" destOrd="0" presId="urn:microsoft.com/office/officeart/2009/3/layout/StepUpProcess"/>
    <dgm:cxn modelId="{A7CF079B-2A42-43C7-B802-9BC703A16DE3}" type="presParOf" srcId="{D45E510F-AD01-49EE-AC77-D2A4D7D55C3F}" destId="{94A89699-1FF1-4D20-BE53-94FC561D5BCE}" srcOrd="2" destOrd="0" presId="urn:microsoft.com/office/officeart/2009/3/layout/StepUpProcess"/>
    <dgm:cxn modelId="{357B1FC8-E38A-4EB5-A9B9-5A37A1AB6966}" type="presParOf" srcId="{94A89699-1FF1-4D20-BE53-94FC561D5BCE}" destId="{D2F47ED1-C1ED-4F01-8E54-3B55B9034005}" srcOrd="0" destOrd="0" presId="urn:microsoft.com/office/officeart/2009/3/layout/StepUpProcess"/>
    <dgm:cxn modelId="{053DCAE8-D5FE-4082-9A4B-A81739CC0F1F}" type="presParOf" srcId="{94A89699-1FF1-4D20-BE53-94FC561D5BCE}" destId="{6B8B0945-5ED0-4FB8-8A00-299DCE9D88A0}" srcOrd="1" destOrd="0" presId="urn:microsoft.com/office/officeart/2009/3/layout/StepUpProcess"/>
    <dgm:cxn modelId="{FB45EF68-2882-4E85-9F61-F93EE0F8E2B6}" type="presParOf" srcId="{94A89699-1FF1-4D20-BE53-94FC561D5BCE}" destId="{8C69CBF0-6924-425F-BFCB-4C84E7F6062A}" srcOrd="2" destOrd="0" presId="urn:microsoft.com/office/officeart/2009/3/layout/StepUpProcess"/>
    <dgm:cxn modelId="{7343F986-FE88-4068-90F3-87CBB0A29CB2}" type="presParOf" srcId="{D45E510F-AD01-49EE-AC77-D2A4D7D55C3F}" destId="{37F366DD-E65B-4E12-AB9F-5AE15068B4BB}" srcOrd="3" destOrd="0" presId="urn:microsoft.com/office/officeart/2009/3/layout/StepUpProcess"/>
    <dgm:cxn modelId="{1E1EA869-F123-4751-86E2-F5BBD49105E4}" type="presParOf" srcId="{37F366DD-E65B-4E12-AB9F-5AE15068B4BB}" destId="{B69BA7E6-EAA8-4473-A806-D1AF47330353}" srcOrd="0" destOrd="0" presId="urn:microsoft.com/office/officeart/2009/3/layout/StepUpProcess"/>
    <dgm:cxn modelId="{104E491E-6D2C-4AE4-8C20-F5AC9080FDB1}" type="presParOf" srcId="{D45E510F-AD01-49EE-AC77-D2A4D7D55C3F}" destId="{D3EF86D6-085B-4D94-9229-7994A303E181}" srcOrd="4" destOrd="0" presId="urn:microsoft.com/office/officeart/2009/3/layout/StepUpProcess"/>
    <dgm:cxn modelId="{81182619-2DAE-4A06-B92F-63FE22AC97AF}" type="presParOf" srcId="{D3EF86D6-085B-4D94-9229-7994A303E181}" destId="{AF663CC0-7D95-4508-984E-BBF04637C37B}" srcOrd="0" destOrd="0" presId="urn:microsoft.com/office/officeart/2009/3/layout/StepUpProcess"/>
    <dgm:cxn modelId="{0A39DB49-3EBF-4B1D-9F3A-6F6AE3365A21}" type="presParOf" srcId="{D3EF86D6-085B-4D94-9229-7994A303E181}" destId="{125CF8C5-1E42-485C-9E64-2A2B6956D56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0BFE4-FF90-4C1A-9659-B6F10C06CE7D}">
      <dsp:nvSpPr>
        <dsp:cNvPr id="0" name=""/>
        <dsp:cNvSpPr/>
      </dsp:nvSpPr>
      <dsp:spPr>
        <a:xfrm rot="5400000">
          <a:off x="754822" y="789435"/>
          <a:ext cx="1362203" cy="22666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79A07-027D-4669-93A1-F6EF75AC8890}">
      <dsp:nvSpPr>
        <dsp:cNvPr id="0" name=""/>
        <dsp:cNvSpPr/>
      </dsp:nvSpPr>
      <dsp:spPr>
        <a:xfrm>
          <a:off x="527436" y="1466683"/>
          <a:ext cx="2046368" cy="1793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Aggregate load curve based estimation</a:t>
          </a:r>
        </a:p>
      </dsp:txBody>
      <dsp:txXfrm>
        <a:off x="527436" y="1466683"/>
        <a:ext cx="2046368" cy="1793761"/>
      </dsp:txXfrm>
    </dsp:sp>
    <dsp:sp modelId="{82D6F3FF-13C4-4D3F-AAA9-10654C00126D}">
      <dsp:nvSpPr>
        <dsp:cNvPr id="0" name=""/>
        <dsp:cNvSpPr/>
      </dsp:nvSpPr>
      <dsp:spPr>
        <a:xfrm>
          <a:off x="2187697" y="622560"/>
          <a:ext cx="386107" cy="38610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47ED1-C1ED-4F01-8E54-3B55B9034005}">
      <dsp:nvSpPr>
        <dsp:cNvPr id="0" name=""/>
        <dsp:cNvSpPr/>
      </dsp:nvSpPr>
      <dsp:spPr>
        <a:xfrm rot="5400000">
          <a:off x="3259976" y="169532"/>
          <a:ext cx="1362203" cy="22666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B0945-5ED0-4FB8-8A00-299DCE9D88A0}">
      <dsp:nvSpPr>
        <dsp:cNvPr id="0" name=""/>
        <dsp:cNvSpPr/>
      </dsp:nvSpPr>
      <dsp:spPr>
        <a:xfrm>
          <a:off x="3032591" y="846780"/>
          <a:ext cx="2046368" cy="1793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Circle/feeder level data based estimation</a:t>
          </a:r>
        </a:p>
      </dsp:txBody>
      <dsp:txXfrm>
        <a:off x="3032591" y="846780"/>
        <a:ext cx="2046368" cy="1793761"/>
      </dsp:txXfrm>
    </dsp:sp>
    <dsp:sp modelId="{8C69CBF0-6924-425F-BFCB-4C84E7F6062A}">
      <dsp:nvSpPr>
        <dsp:cNvPr id="0" name=""/>
        <dsp:cNvSpPr/>
      </dsp:nvSpPr>
      <dsp:spPr>
        <a:xfrm>
          <a:off x="4692852" y="2657"/>
          <a:ext cx="386107" cy="38610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63CC0-7D95-4508-984E-BBF04637C37B}">
      <dsp:nvSpPr>
        <dsp:cNvPr id="0" name=""/>
        <dsp:cNvSpPr/>
      </dsp:nvSpPr>
      <dsp:spPr>
        <a:xfrm rot="5400000">
          <a:off x="5765131" y="-450370"/>
          <a:ext cx="1362203" cy="226667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CF8C5-1E42-485C-9E64-2A2B6956D569}">
      <dsp:nvSpPr>
        <dsp:cNvPr id="0" name=""/>
        <dsp:cNvSpPr/>
      </dsp:nvSpPr>
      <dsp:spPr>
        <a:xfrm>
          <a:off x="5537745" y="226877"/>
          <a:ext cx="2046368" cy="1793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Estimation to account for changing end-uses, temperature etc.</a:t>
          </a:r>
        </a:p>
      </dsp:txBody>
      <dsp:txXfrm>
        <a:off x="5537745" y="226877"/>
        <a:ext cx="2046368" cy="1793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Feeder demand growth distributions</a:t>
            </a:r>
          </a:p>
          <a:p>
            <a:r>
              <a:rPr lang="en-US" dirty="0"/>
              <a:t>Variability in load shapes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954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482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IN" dirty="0">
                <a:solidFill>
                  <a:schemeClr val="bg1"/>
                </a:solidFill>
              </a:rPr>
              <a:t>Work in progress, please do not share/cite</a:t>
            </a:r>
          </a:p>
          <a:p>
            <a:endParaRPr lang="en-IN"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77778-82E6-4430-A016-84405FF9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2BBC-4A97-4C54-B987-EAE4DC68A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84A65-1406-426F-B694-551AB885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E96-C484-49DA-9799-65A9E526D1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09D82-1843-4BAD-9E67-2DCB4A7BE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7C5B0-2FEF-485A-A1FC-D3FAABCAA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000"/>
          </a:schemeClr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0A2393-E5B5-480D-95E1-B6CCA45E3867}"/>
              </a:ext>
            </a:extLst>
          </p:cNvPr>
          <p:cNvSpPr/>
          <p:nvPr userDrawn="1"/>
        </p:nvSpPr>
        <p:spPr>
          <a:xfrm>
            <a:off x="0" y="4699000"/>
            <a:ext cx="9144000" cy="444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Work in progress, please do not share/cite</a:t>
            </a:r>
          </a:p>
          <a:p>
            <a:endParaRPr lang="en-US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93B70-E3F6-4053-9E40-A43E42EC3E0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941" y="4759325"/>
            <a:ext cx="453858" cy="32385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7" r:id="rId2"/>
    <p:sldLayoutId id="2147483668" r:id="rId3"/>
    <p:sldLayoutId id="2147483669" r:id="rId4"/>
    <p:sldLayoutId id="214748367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801A1A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716D1-251D-4B3F-A8CD-5BDE3BB2C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sz="3600" dirty="0"/>
            </a:br>
            <a:r>
              <a:rPr lang="en-US" sz="2800" dirty="0"/>
              <a:t>Strengthening Load Research and Demand Forecasting capabilities of Discoms</a:t>
            </a:r>
            <a:br>
              <a:rPr lang="en-US" sz="2800" dirty="0"/>
            </a:br>
            <a:br>
              <a:rPr lang="en-US" sz="2800" dirty="0"/>
            </a:br>
            <a:r>
              <a:rPr lang="en-US" sz="2000" dirty="0"/>
              <a:t>Details of </a:t>
            </a:r>
            <a:r>
              <a:rPr lang="en-US" sz="2000" dirty="0">
                <a:solidFill>
                  <a:schemeClr val="tx1"/>
                </a:solidFill>
              </a:rPr>
              <a:t>stagged</a:t>
            </a:r>
            <a:r>
              <a:rPr lang="en-US" sz="2000" dirty="0"/>
              <a:t> approach for load forecasting</a:t>
            </a:r>
            <a:endParaRPr lang="en-IN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AE0E7-4039-41A4-8A9D-D517BC7B3D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8BF58DF-413B-3D1B-6E9C-5C4764DD5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Prayas (Energy Group) – All India Discoms Association (AIDA) </a:t>
            </a:r>
          </a:p>
          <a:p>
            <a:r>
              <a:rPr lang="en-US" dirty="0"/>
              <a:t> June 2026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6054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BCB0F-4735-6C6D-BCF6-28E006471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Using AMI Smart Meter &amp; Load Research Data for Improved Load Forecasting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883A8-B4FE-69FE-E2D4-6773C8F2C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Circle/Feeder level data does not fully explain why and how demand evolves</a:t>
            </a:r>
          </a:p>
          <a:p>
            <a:r>
              <a:rPr lang="en-US" dirty="0"/>
              <a:t>Emerging loads (cooling, EVs, commercial activity) are consumer-behavior driven</a:t>
            </a:r>
          </a:p>
          <a:p>
            <a:r>
              <a:rPr lang="en-US" dirty="0"/>
              <a:t>AMI data can capture actual consumer behavior, not averaged over feeder </a:t>
            </a:r>
          </a:p>
          <a:p>
            <a:pPr lvl="1"/>
            <a:r>
              <a:rPr lang="en-US" dirty="0"/>
              <a:t>Representative consumer load shapes</a:t>
            </a:r>
          </a:p>
          <a:p>
            <a:r>
              <a:rPr lang="en-US" dirty="0"/>
              <a:t>Targeted Surveys as part of Load research can provide :</a:t>
            </a:r>
          </a:p>
          <a:p>
            <a:pPr lvl="1"/>
            <a:r>
              <a:rPr lang="en-US" dirty="0"/>
              <a:t>Appliance penetration and growth </a:t>
            </a:r>
          </a:p>
          <a:p>
            <a:pPr lvl="1"/>
            <a:r>
              <a:rPr lang="en-US" dirty="0"/>
              <a:t>Usage intensity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0EDF6-058E-021D-CA3F-9734C8BD2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6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8A5B-1DC2-FFF2-A50E-A5D77F87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51" y="54241"/>
            <a:ext cx="8444056" cy="994172"/>
          </a:xfrm>
        </p:spPr>
        <p:txBody>
          <a:bodyPr/>
          <a:lstStyle/>
          <a:p>
            <a:r>
              <a:rPr lang="en-US" dirty="0"/>
              <a:t>Detailed Framework for the </a:t>
            </a:r>
            <a:r>
              <a:rPr lang="en-US" dirty="0">
                <a:solidFill>
                  <a:schemeClr val="tx1"/>
                </a:solidFill>
              </a:rPr>
              <a:t>Stagged</a:t>
            </a:r>
            <a:r>
              <a:rPr lang="en-US" dirty="0"/>
              <a:t> Approach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4FFD1-50CF-7DCE-4692-523FD7E0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A7D768-408D-4B3E-D664-30BB0AE37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258389"/>
              </p:ext>
            </p:extLst>
          </p:nvPr>
        </p:nvGraphicFramePr>
        <p:xfrm>
          <a:off x="295162" y="982980"/>
          <a:ext cx="8553676" cy="3687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8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8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Parameters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Stage 1: Utility-Level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Stage 2: Feeder-Level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Stage 3: Consumer-Level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Forecast system-level load &amp; peak 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Use </a:t>
                      </a:r>
                      <a:r>
                        <a:rPr dirty="0"/>
                        <a:t>spatial, consumer mix</a:t>
                      </a:r>
                      <a:r>
                        <a:rPr lang="en-US" dirty="0"/>
                        <a:t>&amp;</a:t>
                      </a:r>
                      <a:r>
                        <a:rPr dirty="0"/>
                        <a:t> diversity</a:t>
                      </a:r>
                      <a:r>
                        <a:rPr lang="en-US" dirty="0"/>
                        <a:t> load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Derive</a:t>
                      </a:r>
                      <a:r>
                        <a:rPr dirty="0"/>
                        <a:t> behavior &amp; technology-driven demand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Data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SLDC system load (15-min), energy sales</a:t>
                      </a:r>
                      <a:endParaRPr lang="en-US" dirty="0"/>
                    </a:p>
                    <a:p>
                      <a:pPr>
                        <a:defRPr sz="1100"/>
                      </a:pPr>
                      <a:r>
                        <a:rPr lang="en-IN" dirty="0"/>
                        <a:t>IMD Weather Data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SCADA / feeder meters, substation data</a:t>
                      </a:r>
                      <a:endParaRPr lang="en-US" dirty="0"/>
                    </a:p>
                    <a:p>
                      <a:pPr>
                        <a:defRPr sz="1100"/>
                      </a:pPr>
                      <a:r>
                        <a:rPr lang="en-IN" dirty="0"/>
                        <a:t>Socio Economic Data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AMI smart meters, </a:t>
                      </a:r>
                      <a:r>
                        <a:rPr lang="en-US" dirty="0"/>
                        <a:t>load research through </a:t>
                      </a:r>
                      <a:r>
                        <a:rPr dirty="0"/>
                        <a:t>surveys, appliance data</a:t>
                      </a:r>
                      <a:r>
                        <a:rPr lang="en-US" dirty="0"/>
                        <a:t>, Weather Data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Temporal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15-minute blocks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15-minute blocks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15 / 30-minute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Forecast Horizon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3–5 years, 10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3</a:t>
                      </a:r>
                      <a:r>
                        <a:rPr lang="en-US" dirty="0"/>
                        <a:t>-5</a:t>
                      </a:r>
                      <a:r>
                        <a:rPr dirty="0"/>
                        <a:t>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1</a:t>
                      </a:r>
                      <a:r>
                        <a:rPr lang="en-US" dirty="0"/>
                        <a:t>-3</a:t>
                      </a:r>
                      <a:r>
                        <a:rPr dirty="0"/>
                        <a:t>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Key 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System load curves, peak</a:t>
                      </a:r>
                      <a:r>
                        <a:rPr lang="en-US" dirty="0"/>
                        <a:t> demand and demand patterns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Division &amp; feeder</a:t>
                      </a:r>
                      <a:r>
                        <a:rPr lang="en-US" dirty="0"/>
                        <a:t> level</a:t>
                      </a:r>
                      <a:r>
                        <a:rPr dirty="0"/>
                        <a:t> load curves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Consumer load shapes, DSM potential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599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Primary </a:t>
                      </a:r>
                      <a:r>
                        <a:rPr lang="en-US" b="1" dirty="0"/>
                        <a:t>Use</a:t>
                      </a:r>
                      <a:endParaRPr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Capacity &amp; procurement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Network &amp; capex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DSM, </a:t>
                      </a:r>
                      <a:r>
                        <a:rPr dirty="0" err="1"/>
                        <a:t>T</a:t>
                      </a:r>
                      <a:r>
                        <a:rPr lang="en-US" dirty="0" err="1"/>
                        <a:t>o</a:t>
                      </a:r>
                      <a:r>
                        <a:rPr dirty="0" err="1"/>
                        <a:t>U</a:t>
                      </a:r>
                      <a:r>
                        <a:rPr dirty="0"/>
                        <a:t>, flexibility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933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48BEB-2C68-3DA2-E712-184C0D9BB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5152"/>
            <a:ext cx="7886700" cy="779019"/>
          </a:xfrm>
        </p:spPr>
        <p:txBody>
          <a:bodyPr/>
          <a:lstStyle/>
          <a:p>
            <a:r>
              <a:rPr lang="en-US" dirty="0"/>
              <a:t>Forecasting Methods &amp; Limitations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69D57-284A-7084-F6D0-60AD160FD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372BDC-8621-743D-BBF6-A0F8EF490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342834"/>
              </p:ext>
            </p:extLst>
          </p:nvPr>
        </p:nvGraphicFramePr>
        <p:xfrm>
          <a:off x="255492" y="905855"/>
          <a:ext cx="8633016" cy="3607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8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8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8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3645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Parameters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Stage 1: Utility-Level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Stage 2: Feeder-Level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t>Stage 3: Consumer-Level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645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Methods</a:t>
                      </a:r>
                      <a:r>
                        <a:rPr lang="en-US" b="1" dirty="0"/>
                        <a:t> for forecasting</a:t>
                      </a:r>
                    </a:p>
                    <a:p>
                      <a:pPr>
                        <a:defRPr sz="1100"/>
                      </a:pPr>
                      <a:r>
                        <a:rPr lang="en-US" dirty="0"/>
                        <a:t>Basic </a:t>
                      </a:r>
                    </a:p>
                    <a:p>
                      <a:pPr>
                        <a:defRPr sz="1100"/>
                      </a:pPr>
                      <a:r>
                        <a:rPr lang="en-US" dirty="0"/>
                        <a:t>Detailed</a:t>
                      </a:r>
                    </a:p>
                    <a:p>
                      <a:pPr>
                        <a:defRPr sz="1100"/>
                      </a:pPr>
                      <a:r>
                        <a:rPr lang="en-US" dirty="0"/>
                        <a:t>Advanced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  <a:defRPr sz="1100"/>
                      </a:pPr>
                      <a:r>
                        <a:rPr dirty="0"/>
                        <a:t>CAGR, trend analysis</a:t>
                      </a:r>
                      <a:endParaRPr lang="en-US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IN" dirty="0"/>
                        <a:t>Seasonal (STL) decomposition, SARIMA/SARIMAX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IN" dirty="0"/>
                        <a:t>Demand Prediction Models ( AI), quantile regression, probabilistic (Monte Carlo Simulations)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  <a:defRPr sz="1100"/>
                      </a:pPr>
                      <a:r>
                        <a:rPr dirty="0"/>
                        <a:t>Scaled CAGR on representative feeders</a:t>
                      </a:r>
                      <a:endParaRPr lang="en-US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US" dirty="0"/>
                        <a:t>Feeder clustering, coincident peak analysis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IN" dirty="0"/>
                        <a:t>Hierarchical &amp; </a:t>
                      </a:r>
                      <a:r>
                        <a:rPr lang="en-IN" dirty="0" err="1"/>
                        <a:t>spatio</a:t>
                      </a:r>
                      <a:r>
                        <a:rPr lang="en-IN" dirty="0"/>
                        <a:t>-temporal models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IN" dirty="0"/>
                        <a:t>Monte Carlo Simulations (If 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  <a:defRPr sz="1100"/>
                      </a:pPr>
                      <a:r>
                        <a:rPr dirty="0"/>
                        <a:t>Average load shape scaling</a:t>
                      </a:r>
                      <a:endParaRPr lang="en-US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US" dirty="0"/>
                        <a:t>Load shape clustering, bottom-up models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 sz="1100"/>
                      </a:pPr>
                      <a:r>
                        <a:rPr lang="en-IN" dirty="0"/>
                        <a:t>AI/ML, LSTM, scenario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645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Strengths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Faster</a:t>
                      </a:r>
                      <a:r>
                        <a:rPr dirty="0"/>
                        <a:t>, regulator-aligned, low data </a:t>
                      </a:r>
                      <a:r>
                        <a:rPr lang="en-US" dirty="0"/>
                        <a:t>requirement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Improves spatial 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Captures demand behavior</a:t>
                      </a:r>
                      <a:r>
                        <a:rPr lang="en-US" dirty="0"/>
                        <a:t> &amp; trends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645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b="1" dirty="0"/>
                        <a:t>Limitations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Limited</a:t>
                      </a:r>
                      <a:r>
                        <a:rPr dirty="0"/>
                        <a:t> </a:t>
                      </a:r>
                      <a:r>
                        <a:rPr lang="en-US" dirty="0"/>
                        <a:t>spatial granularity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Limited </a:t>
                      </a:r>
                      <a:r>
                        <a:rPr lang="en-US" dirty="0"/>
                        <a:t>consumer level </a:t>
                      </a:r>
                      <a:r>
                        <a:rPr dirty="0"/>
                        <a:t>insight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High data </a:t>
                      </a:r>
                      <a:r>
                        <a:rPr lang="en-US" dirty="0"/>
                        <a:t>granularity </a:t>
                      </a:r>
                      <a:r>
                        <a:rPr dirty="0"/>
                        <a:t>&amp; </a:t>
                      </a:r>
                      <a:r>
                        <a:rPr lang="en-US" dirty="0"/>
                        <a:t>processing</a:t>
                      </a:r>
                      <a:r>
                        <a:rPr dirty="0"/>
                        <a:t> requirements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646"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b="1" dirty="0"/>
                        <a:t>Important Inputs </a:t>
                      </a:r>
                      <a:endParaRPr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Weather Data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lang="en-US" dirty="0"/>
                        <a:t>SCADA Coverage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/>
                      </a:pPr>
                      <a:r>
                        <a:rPr dirty="0"/>
                        <a:t>AMI</a:t>
                      </a:r>
                      <a:r>
                        <a:rPr lang="en-US" dirty="0"/>
                        <a:t> Data 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17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2C385-70A6-EE6D-2A33-C95F54B61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40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dirty="0"/>
              <a:t>Value of the approach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EB003-E56E-ADE5-4184-557A448D3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9212"/>
            <a:ext cx="7886700" cy="3543511"/>
          </a:xfrm>
        </p:spPr>
        <p:txBody>
          <a:bodyPr>
            <a:normAutofit/>
          </a:bodyPr>
          <a:lstStyle/>
          <a:p>
            <a:r>
              <a:rPr lang="en-US" dirty="0"/>
              <a:t>More realistic peak demand projections</a:t>
            </a:r>
          </a:p>
          <a:p>
            <a:r>
              <a:rPr lang="en-US" dirty="0"/>
              <a:t>Better alignment with RDSS and smart metering investments</a:t>
            </a:r>
          </a:p>
          <a:p>
            <a:r>
              <a:rPr lang="en-US" dirty="0"/>
              <a:t>Targeted network strengthening and DSM programs</a:t>
            </a:r>
          </a:p>
          <a:p>
            <a:r>
              <a:rPr lang="en-US" dirty="0"/>
              <a:t>Data Collection for Long‑term flexibility and Specific (cooling, EV) demand planning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A5462-E344-D1E3-4637-1D93BB44C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49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780B-6F8D-4B17-A364-780BD618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03" y="2074664"/>
            <a:ext cx="7886700" cy="994172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F81C0-25E2-4572-97F9-FB8F6D57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03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65CC-EB46-871C-2635-E87CFBD3A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499"/>
            <a:ext cx="7886700" cy="994172"/>
          </a:xfrm>
        </p:spPr>
        <p:txBody>
          <a:bodyPr/>
          <a:lstStyle/>
          <a:p>
            <a:r>
              <a:rPr lang="en-US" dirty="0"/>
              <a:t>Forecasted Load Curve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39F465-4D7C-2100-0689-1CE5CDF73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066943"/>
            <a:ext cx="7886700" cy="259762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8A48D-C639-B6E6-225B-A5B3D087C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D8FCD-DF79-FDF6-7742-E339AAA14B81}"/>
              </a:ext>
            </a:extLst>
          </p:cNvPr>
          <p:cNvSpPr txBox="1"/>
          <p:nvPr/>
        </p:nvSpPr>
        <p:spPr>
          <a:xfrm>
            <a:off x="628650" y="3888059"/>
            <a:ext cx="7823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essential to capture seasonality as well as change in demand. </a:t>
            </a:r>
          </a:p>
          <a:p>
            <a:r>
              <a:rPr lang="en-US" dirty="0"/>
              <a:t>Each method provides a forecasted a value for both, can be treated as scenarios.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471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5CF7-505C-0B1A-72D9-907B0D3D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Forecasted Monthly Load Curve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9575F-9950-27C9-189E-F17FB8E9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3BB66E-4995-03C1-8B56-B5E02471F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163998"/>
            <a:ext cx="7523356" cy="294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1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39B6-482A-9D40-6E70-2C948D08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Forecasted Energy Requirement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4B0E0-E96B-623C-016E-76819F14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A4AC55-2A90-F305-46F6-9DF6A1CD9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074224"/>
              </p:ext>
            </p:extLst>
          </p:nvPr>
        </p:nvGraphicFramePr>
        <p:xfrm>
          <a:off x="628650" y="1330377"/>
          <a:ext cx="7886700" cy="2598168"/>
        </p:xfrm>
        <a:graphic>
          <a:graphicData uri="http://schemas.openxmlformats.org/drawingml/2006/table">
            <a:tbl>
              <a:tblPr firstRow="1" firstCol="1" bandRow="1">
                <a:tableStyleId>{40FAAF4E-9902-4B44-9FE2-2FE5FF2413D7}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3723218330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87981413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110209760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17023924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b="1" kern="0">
                          <a:effectLst/>
                        </a:rPr>
                        <a:t>Methodology</a:t>
                      </a:r>
                      <a:endParaRPr lang="en-IN" sz="12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b="1" kern="0" dirty="0">
                          <a:effectLst/>
                        </a:rPr>
                        <a:t>Annual Energy Demand (MU) for FY2030</a:t>
                      </a:r>
                      <a:endParaRPr lang="en-IN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b="1" kern="0" dirty="0">
                          <a:effectLst/>
                        </a:rPr>
                        <a:t>Peak Demand (MW)</a:t>
                      </a:r>
                      <a:endParaRPr lang="en-IN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b="1" kern="0" dirty="0">
                          <a:effectLst/>
                        </a:rPr>
                        <a:t>Month and Time</a:t>
                      </a:r>
                      <a:endParaRPr lang="en-IN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743730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kern="0" dirty="0">
                          <a:effectLst/>
                        </a:rPr>
                        <a:t>20th Electric Power Survey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226141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33964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-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70347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kern="0">
                          <a:effectLst/>
                        </a:rPr>
                        <a:t>Gujarat Resource Adequacy Plan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178700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33250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-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983081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i="1" kern="0" dirty="0">
                          <a:effectLst/>
                        </a:rPr>
                        <a:t>Alternative Projections</a:t>
                      </a:r>
                      <a:endParaRPr lang="en-IN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IN" sz="1200" i="1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IN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IN" sz="12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685675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kern="0">
                          <a:effectLst/>
                        </a:rPr>
                        <a:t>Arima Fourier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208623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28490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March 16th 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591085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kern="0">
                          <a:effectLst/>
                        </a:rPr>
                        <a:t>Regression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197375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25660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May 15th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879085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00" kern="0">
                          <a:effectLst/>
                        </a:rPr>
                        <a:t>Sarima 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214122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>
                          <a:effectLst/>
                        </a:rPr>
                        <a:t>32198</a:t>
                      </a:r>
                      <a:endParaRPr lang="en-IN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150" kern="0" dirty="0">
                          <a:effectLst/>
                        </a:rPr>
                        <a:t>May 15th </a:t>
                      </a:r>
                      <a:endParaRPr lang="en-IN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136198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129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76A03-4D47-0B8C-5637-9CFABB3B3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Breakout Discussion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EC8F-6BA2-8DF3-8D66-80C990DB5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59727"/>
            <a:ext cx="7886700" cy="3367668"/>
          </a:xfrm>
        </p:spPr>
        <p:txBody>
          <a:bodyPr>
            <a:normAutofit/>
          </a:bodyPr>
          <a:lstStyle/>
          <a:p>
            <a:pPr marL="552450" indent="-457200">
              <a:buAutoNum type="arabicPeriod"/>
            </a:pPr>
            <a:r>
              <a:rPr lang="en-US" dirty="0"/>
              <a:t>What data sources are currently available for demand forecasting, and what are the main gaps in data quality, granularity, or access?</a:t>
            </a:r>
          </a:p>
          <a:p>
            <a:pPr marL="552450" indent="-457200">
              <a:buAutoNum type="arabicPeriod"/>
            </a:pPr>
            <a:r>
              <a:rPr lang="en-US" dirty="0"/>
              <a:t>Where (locations , sectors) are you observing the most significant changes in load growth or load shape, and what are the main drivers behind these changes?</a:t>
            </a:r>
          </a:p>
          <a:p>
            <a:pPr marL="552450" indent="-457200">
              <a:buAutoNum type="arabicPeriod"/>
            </a:pPr>
            <a:r>
              <a:rPr lang="en-US" dirty="0"/>
              <a:t>How can current forecast methods be improved? What organizational capacity or skills are needed for it?</a:t>
            </a:r>
          </a:p>
          <a:p>
            <a:pPr marL="552450" indent="-457200">
              <a:buAutoNum type="arabicPeriod"/>
            </a:pPr>
            <a:r>
              <a:rPr lang="en-US" dirty="0"/>
              <a:t>If you could implement one forecasting improvement over the next two years, what would it be and why?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3EFCB-124E-7CBC-AA23-4D39C9D8D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5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3B5BE6-E105-63F3-3DD7-054C84AB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Background</a:t>
            </a:r>
            <a:endParaRPr lang="en-IN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EF008-018D-0527-C5AA-04F9C1CC4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6" y="1068352"/>
            <a:ext cx="7886700" cy="3263504"/>
          </a:xfrm>
        </p:spPr>
        <p:txBody>
          <a:bodyPr>
            <a:normAutofit/>
          </a:bodyPr>
          <a:lstStyle/>
          <a:p>
            <a:r>
              <a:rPr lang="en-US" dirty="0"/>
              <a:t>Prayas(Energy Group), or PEG, in collaboration with AIDA found it important to have guidelines for strengthening load research and medium to long term </a:t>
            </a:r>
            <a:r>
              <a:rPr lang="en-US" dirty="0">
                <a:solidFill>
                  <a:schemeClr val="tx1"/>
                </a:solidFill>
              </a:rPr>
              <a:t>demand and </a:t>
            </a:r>
            <a:r>
              <a:rPr lang="en-US" dirty="0"/>
              <a:t>load forecasting capabilities in DISCOMs. </a:t>
            </a:r>
          </a:p>
          <a:p>
            <a:r>
              <a:rPr lang="en-US" dirty="0"/>
              <a:t>This study aimed to develop guidelines, undertake stakeholder consultations, and pilot implementation with select DISCOMs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78CC2A-2A71-A517-1CF1-EEC1AF61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9918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8012F-8E2C-1F95-BC9D-252479DE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244" y="168332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dirty="0"/>
              <a:t>Why load research and forecasting is essential for discoms?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25A74-E99D-FAFC-5EC5-0079EBCD5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244" y="1214578"/>
            <a:ext cx="7886700" cy="326350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Increasing variability and uncertainty in demand</a:t>
            </a:r>
          </a:p>
          <a:p>
            <a:pPr lvl="1"/>
            <a:r>
              <a:rPr lang="en-US" dirty="0"/>
              <a:t>Uptake of EVs, air-conditioning, rooftop solar, and data centers is changing demand patterns</a:t>
            </a:r>
          </a:p>
          <a:p>
            <a:r>
              <a:rPr lang="en-US" b="1" dirty="0"/>
              <a:t>Need for granular and dependable planning</a:t>
            </a:r>
          </a:p>
          <a:p>
            <a:pPr lvl="1"/>
            <a:r>
              <a:rPr lang="en-US" dirty="0"/>
              <a:t>Planning for power procurement, network upgrades, and resource adequacy now requires feeder/substation-level insights, not just annual peak forecasts.</a:t>
            </a:r>
          </a:p>
          <a:p>
            <a:r>
              <a:rPr lang="en-IN" b="1" dirty="0"/>
              <a:t>Financial and operational impacts</a:t>
            </a:r>
          </a:p>
          <a:p>
            <a:pPr lvl="1"/>
            <a:r>
              <a:rPr lang="en-US" dirty="0"/>
              <a:t>load shedding, high-cost short-term purchases, penalties, excess PPAs, non performing investments, high-cost market purchase</a:t>
            </a:r>
            <a:endParaRPr lang="en-IN" dirty="0"/>
          </a:p>
          <a:p>
            <a:r>
              <a:rPr lang="en-IN" b="1" dirty="0"/>
              <a:t>High RE and DERs</a:t>
            </a:r>
          </a:p>
          <a:p>
            <a:pPr lvl="1"/>
            <a:r>
              <a:rPr lang="en-US" dirty="0"/>
              <a:t>High rooftop solar and behind-the-meter DERs require diurnal profiles, weather-linked models, and probabilistic forecasts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D827E-DB72-F78B-3BB7-602889A19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5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9C8DCA-FE26-9F3C-D19E-219AFEED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68" y="101029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dirty="0"/>
              <a:t>Current Demand and Load Forecasting Practices</a:t>
            </a:r>
            <a:endParaRPr lang="en-IN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7BF95-191C-82F9-A6AF-0C41C53B0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21" y="900440"/>
            <a:ext cx="7886700" cy="3644945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Current Load forecasting (LF) and Resource Adequacy (RA) guidelines recommend use of relatively simple (aggregate ,trend-based methods ) for demand and load forecasting </a:t>
            </a:r>
            <a:r>
              <a:rPr lang="en-US" sz="1600" dirty="0">
                <a:solidFill>
                  <a:schemeClr val="tx1"/>
                </a:solidFill>
              </a:rPr>
              <a:t>while recognizing the value of more granular, richer forecasting.</a:t>
            </a:r>
          </a:p>
          <a:p>
            <a:r>
              <a:rPr lang="en-US" sz="1600" dirty="0"/>
              <a:t>Demand and load Forecasting is typically based on historical peak demand and energy sales (at the DISCOM level).</a:t>
            </a:r>
          </a:p>
          <a:p>
            <a:r>
              <a:rPr lang="en-US" sz="1600" dirty="0"/>
              <a:t>Load Forecasts are mostly limited to Annual Peak (MW), Annual Energy Requirement (MU), and Seasonal/Monthly Peaks.</a:t>
            </a:r>
          </a:p>
          <a:p>
            <a:r>
              <a:rPr lang="en-US" sz="1600" dirty="0"/>
              <a:t>Lack of systematic approach to measure uncertainty or variability in demand under in such approaches.</a:t>
            </a:r>
          </a:p>
          <a:p>
            <a:r>
              <a:rPr lang="en-US" sz="1600" dirty="0"/>
              <a:t>Demand and load forecasting practices will need to evolve towards greater granularity and probabilistic methods to enable more robust planning.</a:t>
            </a:r>
          </a:p>
          <a:p>
            <a:r>
              <a:rPr lang="en-US" sz="1600" dirty="0"/>
              <a:t>This will require integration of top-down and bottom-up models, leverage diverse data sets (e.g., AMI, end-use surveys, feeder/DT level data), and apply advanced algorithms for improved forecasting accuracy.</a:t>
            </a:r>
            <a:endParaRPr lang="en-IN" sz="1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C7682D-BE6B-774D-94D3-4D97460AE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803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99D87-4BA8-2CD4-E6CF-182D892C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5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AAE518F-1393-966C-4420-E5832E85B63E}"/>
              </a:ext>
            </a:extLst>
          </p:cNvPr>
          <p:cNvSpPr txBox="1">
            <a:spLocks/>
          </p:cNvSpPr>
          <p:nvPr/>
        </p:nvSpPr>
        <p:spPr>
          <a:xfrm>
            <a:off x="593312" y="1165349"/>
            <a:ext cx="7503665" cy="2541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dirty="0"/>
              <a:t>Peak demand captures only single point estimate; does not reflect </a:t>
            </a:r>
            <a:r>
              <a:rPr lang="en-US" sz="1600" b="1" dirty="0"/>
              <a:t>time or duration of peak</a:t>
            </a:r>
          </a:p>
          <a:p>
            <a:r>
              <a:rPr lang="en-US" sz="1600" dirty="0"/>
              <a:t>Annual Energy Demand ; Masks </a:t>
            </a:r>
            <a:r>
              <a:rPr lang="en-US" sz="1600" b="1" dirty="0"/>
              <a:t>intra-day and seasonal variations</a:t>
            </a:r>
            <a:endParaRPr lang="en-US" sz="1600" dirty="0"/>
          </a:p>
          <a:p>
            <a:r>
              <a:rPr lang="en-US" sz="1600" dirty="0"/>
              <a:t>Does not provide data for:</a:t>
            </a:r>
          </a:p>
          <a:p>
            <a:pPr lvl="1"/>
            <a:r>
              <a:rPr lang="en-US" sz="1600" dirty="0"/>
              <a:t>Coincident peak assessment</a:t>
            </a:r>
          </a:p>
          <a:p>
            <a:pPr lvl="1"/>
            <a:r>
              <a:rPr lang="en-US" sz="1600" dirty="0"/>
              <a:t>Network loading /planning</a:t>
            </a:r>
          </a:p>
          <a:p>
            <a:pPr lvl="1"/>
            <a:r>
              <a:rPr lang="en-US" sz="1600" dirty="0"/>
              <a:t>Extreme weather or heat-wave demand analysis</a:t>
            </a:r>
          </a:p>
          <a:p>
            <a:pPr lvl="1"/>
            <a:r>
              <a:rPr lang="en-US" sz="1600" dirty="0"/>
              <a:t>Seasonal / peak vs base load for better power procurement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F1A748B-7FC3-887A-DA18-72737913D177}"/>
              </a:ext>
            </a:extLst>
          </p:cNvPr>
          <p:cNvSpPr txBox="1">
            <a:spLocks/>
          </p:cNvSpPr>
          <p:nvPr/>
        </p:nvSpPr>
        <p:spPr>
          <a:xfrm>
            <a:off x="490844" y="470288"/>
            <a:ext cx="7886700" cy="492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Limitations of Using Only Peak Demand and Energy for forecasting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98428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4770-AC9A-4CDD-BA86-B387E830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Proposed stage-wise approach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A807FA8-772E-4C96-AF93-5002A60F7F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536690"/>
              </p:ext>
            </p:extLst>
          </p:nvPr>
        </p:nvGraphicFramePr>
        <p:xfrm>
          <a:off x="628650" y="1370013"/>
          <a:ext cx="7886700" cy="326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C4385-4941-441A-B3F5-95A4B0B5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28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8012F-8E2C-1F95-BC9D-252479DE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285" y="0"/>
            <a:ext cx="8431388" cy="994172"/>
          </a:xfrm>
        </p:spPr>
        <p:txBody>
          <a:bodyPr>
            <a:normAutofit/>
          </a:bodyPr>
          <a:lstStyle/>
          <a:p>
            <a:r>
              <a:rPr lang="en-US" sz="2800" dirty="0"/>
              <a:t>Why stagged approach for load research and forecasting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25A74-E99D-FAFC-5EC5-0079EBCD5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244" y="927847"/>
            <a:ext cx="7886700" cy="375845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DISCOMs highlighted current load forecasting </a:t>
            </a:r>
          </a:p>
          <a:p>
            <a:pPr lvl="1"/>
            <a:r>
              <a:rPr lang="en-US" dirty="0"/>
              <a:t>Advance AI/ML tools + Weather data integrated for Short Term ( Day ahead – Week Ahead) Forecasting</a:t>
            </a:r>
          </a:p>
          <a:p>
            <a:pPr lvl="1"/>
            <a:r>
              <a:rPr lang="en-US" dirty="0"/>
              <a:t>Long Term forecasting ( 5-10 years) typically based on CAGR </a:t>
            </a:r>
          </a:p>
          <a:p>
            <a:r>
              <a:rPr lang="en-US" dirty="0"/>
              <a:t>Aggregate DISCOM load curve can provide seasonal trends, peak load and duration and variation across time period</a:t>
            </a:r>
          </a:p>
          <a:p>
            <a:r>
              <a:rPr lang="en-US" dirty="0"/>
              <a:t>Load varies across divisions, feeders and consumer categories</a:t>
            </a:r>
          </a:p>
          <a:p>
            <a:r>
              <a:rPr lang="en-US" dirty="0"/>
              <a:t>Contribution of cooling loads, EVs and commercial demand to overall peak is not known</a:t>
            </a:r>
          </a:p>
          <a:p>
            <a:r>
              <a:rPr lang="en-US" dirty="0"/>
              <a:t>Smart meter and feeder data available but may be uneven</a:t>
            </a:r>
          </a:p>
          <a:p>
            <a:r>
              <a:rPr lang="en-US" dirty="0"/>
              <a:t>Independent but complementary Stages of Load Forecasting can be adopted depending upon data availability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D827E-DB72-F78B-3BB7-602889A19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0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BB82-0640-4A9A-BBF9-A6C01ABA5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5182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dirty="0"/>
              <a:t>Aggregate Load Curves for Load Forecasting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D9AD7-E489-4D60-8613-D1EA1978B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95375"/>
            <a:ext cx="7886700" cy="2351202"/>
          </a:xfrm>
        </p:spPr>
        <p:txBody>
          <a:bodyPr>
            <a:normAutofit/>
          </a:bodyPr>
          <a:lstStyle/>
          <a:p>
            <a:r>
              <a:rPr lang="en-US" sz="1800" b="1" dirty="0"/>
              <a:t>Aggregate Load Curve (15-Minute Resolution)</a:t>
            </a:r>
          </a:p>
          <a:p>
            <a:r>
              <a:rPr lang="en-US" sz="1800" dirty="0"/>
              <a:t>Captures </a:t>
            </a:r>
            <a:r>
              <a:rPr lang="en-US" sz="1800" b="1" dirty="0"/>
              <a:t>time-wise and seasonal variation of electricity demand</a:t>
            </a:r>
            <a:r>
              <a:rPr lang="en-US" sz="1800" dirty="0"/>
              <a:t> across the system</a:t>
            </a:r>
          </a:p>
          <a:p>
            <a:r>
              <a:rPr lang="en-US" sz="1800" dirty="0"/>
              <a:t>Forms the </a:t>
            </a:r>
            <a:r>
              <a:rPr lang="en-US" sz="1800" b="1" dirty="0"/>
              <a:t>base demand curve</a:t>
            </a:r>
            <a:r>
              <a:rPr lang="en-US" sz="1800" dirty="0"/>
              <a:t> for long-term demand assessment as per CEA planning practice</a:t>
            </a:r>
          </a:p>
          <a:p>
            <a:r>
              <a:rPr lang="en-US" sz="1800" dirty="0"/>
              <a:t>Preserves </a:t>
            </a:r>
            <a:r>
              <a:rPr lang="en-US" sz="1800" b="1" dirty="0"/>
              <a:t>load shape, coincidence, ramping, and seasonal variation</a:t>
            </a:r>
            <a:endParaRPr lang="en-US" sz="1800" dirty="0"/>
          </a:p>
          <a:p>
            <a:endParaRPr lang="en-IN" sz="1800" dirty="0"/>
          </a:p>
          <a:p>
            <a:endParaRPr lang="en-IN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3B9B5-324B-896C-E961-0627213C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30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598A1-79D3-6854-9A1A-528F8AAAF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343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dirty="0"/>
              <a:t>Using Circle/Feeder level data to improve forecasting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4AF4-B245-6217-69EE-D6773F2F2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3212"/>
            <a:ext cx="7886700" cy="3558201"/>
          </a:xfrm>
        </p:spPr>
        <p:txBody>
          <a:bodyPr>
            <a:normAutofit fontScale="92500"/>
          </a:bodyPr>
          <a:lstStyle/>
          <a:p>
            <a:r>
              <a:rPr lang="en-US" dirty="0"/>
              <a:t>CEA – Perspective Plan already recommends granular ( spatial) planning </a:t>
            </a:r>
          </a:p>
          <a:p>
            <a:r>
              <a:rPr lang="en-IN" dirty="0"/>
              <a:t>Circle/Feeder Level data can provide information on : </a:t>
            </a:r>
          </a:p>
          <a:p>
            <a:pPr lvl="1"/>
            <a:r>
              <a:rPr lang="en-IN" dirty="0"/>
              <a:t>Demand variations across Circles, Divisions , Feeders</a:t>
            </a:r>
          </a:p>
          <a:p>
            <a:pPr lvl="1"/>
            <a:r>
              <a:rPr lang="en-IN" dirty="0"/>
              <a:t>Urban Vs. Rural load patterns</a:t>
            </a:r>
          </a:p>
          <a:p>
            <a:pPr lvl="1"/>
            <a:r>
              <a:rPr lang="en-IN" dirty="0"/>
              <a:t>Residential, Commercial , Industrial load patterns</a:t>
            </a:r>
          </a:p>
          <a:p>
            <a:pPr lvl="1"/>
            <a:r>
              <a:rPr lang="en-IN" dirty="0"/>
              <a:t>Localized Peaks</a:t>
            </a:r>
          </a:p>
          <a:p>
            <a:r>
              <a:rPr lang="en-IN" dirty="0"/>
              <a:t>Approach will focus on representative feeder load curves </a:t>
            </a:r>
          </a:p>
          <a:p>
            <a:r>
              <a:rPr lang="en-IN" dirty="0"/>
              <a:t>Data /Insights on demand drivers</a:t>
            </a:r>
          </a:p>
          <a:p>
            <a:r>
              <a:rPr lang="en-US" dirty="0"/>
              <a:t>This approach will also help in better network planning, better demand / load estimation due to finer data (e.g. faster growth in some circles vs others)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63DB4-06DD-B07E-D638-092486491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C557-B786-42F5-AD5B-DE820D85C2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91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72929"/>
      </a:accent1>
      <a:accent2>
        <a:srgbClr val="C2DFFD"/>
      </a:accent2>
      <a:accent3>
        <a:srgbClr val="C5E0B3"/>
      </a:accent3>
      <a:accent4>
        <a:srgbClr val="FEE599"/>
      </a:accent4>
      <a:accent5>
        <a:srgbClr val="B4C6E7"/>
      </a:accent5>
      <a:accent6>
        <a:srgbClr val="D7B5C6"/>
      </a:accent6>
      <a:hlink>
        <a:srgbClr val="C00000"/>
      </a:hlink>
      <a:folHlink>
        <a:srgbClr val="C55A1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5337</TotalTime>
  <Words>1296</Words>
  <Application>Microsoft Office PowerPoint</Application>
  <PresentationFormat>On-screen Show (16:9)</PresentationFormat>
  <Paragraphs>189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Calibri</vt:lpstr>
      <vt:lpstr>Office Theme</vt:lpstr>
      <vt:lpstr> Strengthening Load Research and Demand Forecasting capabilities of Discoms  Details of stagged approach for load forecasting</vt:lpstr>
      <vt:lpstr>Background</vt:lpstr>
      <vt:lpstr>Why load research and forecasting is essential for discoms?</vt:lpstr>
      <vt:lpstr>Current Demand and Load Forecasting Practices</vt:lpstr>
      <vt:lpstr>PowerPoint Presentation</vt:lpstr>
      <vt:lpstr>Proposed stage-wise approach</vt:lpstr>
      <vt:lpstr>Why stagged approach for load research and forecasting</vt:lpstr>
      <vt:lpstr>Aggregate Load Curves for Load Forecasting</vt:lpstr>
      <vt:lpstr>Using Circle/Feeder level data to improve forecasting</vt:lpstr>
      <vt:lpstr>Using AMI Smart Meter &amp; Load Research Data for Improved Load Forecasting</vt:lpstr>
      <vt:lpstr>Detailed Framework for the Stagged Approach</vt:lpstr>
      <vt:lpstr>Forecasting Methods &amp; Limitations</vt:lpstr>
      <vt:lpstr>Value of the approach</vt:lpstr>
      <vt:lpstr>Thank You</vt:lpstr>
      <vt:lpstr>Forecasted Load Curve</vt:lpstr>
      <vt:lpstr>Forecasted Monthly Load Curve</vt:lpstr>
      <vt:lpstr>Forecasted Energy Requirement</vt:lpstr>
      <vt:lpstr>Questions for Breakout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Accelerating Demand Side Management adoption by Electricity Distribution Companies</dc:title>
  <dc:creator>shweta</dc:creator>
  <cp:lastModifiedBy>Shweta Kulkarni</cp:lastModifiedBy>
  <cp:revision>279</cp:revision>
  <dcterms:modified xsi:type="dcterms:W3CDTF">2026-06-24T01:39:23Z</dcterms:modified>
</cp:coreProperties>
</file>