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30"/>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x="18288000" cy="10287000"/>
  <p:notesSz cx="6858000" cy="9144000"/>
  <p:embeddedFontLst>
    <p:embeddedFont>
      <p:font typeface="Poppins Bold" charset="1" panose="00000800000000000000"/>
      <p:regular r:id="rId28"/>
    </p:embeddedFont>
    <p:embeddedFont>
      <p:font typeface="Poppins" charset="1" panose="00000500000000000000"/>
      <p:regular r:id="rId29"/>
    </p:embeddedFont>
    <p:embeddedFont>
      <p:font typeface="Poppins Semi-Bold" charset="1" panose="00000700000000000000"/>
      <p:regular r:id="rId33"/>
    </p:embeddedFont>
    <p:embeddedFont>
      <p:font typeface="Poppins Light" charset="1" panose="00000400000000000000"/>
      <p:regular r:id="rId36"/>
    </p:embeddedFont>
    <p:embeddedFont>
      <p:font typeface="Montserrat Bold" charset="1" panose="00000800000000000000"/>
      <p:regular r:id="rId39"/>
    </p:embeddedFont>
    <p:embeddedFont>
      <p:font typeface="Montserrat" charset="1" panose="00000500000000000000"/>
      <p:regular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notesMasters/notesMaster1.xml" Type="http://schemas.openxmlformats.org/officeDocument/2006/relationships/notesMaster"/><Relationship Id="rId31" Target="theme/theme2.xml" Type="http://schemas.openxmlformats.org/officeDocument/2006/relationships/theme"/><Relationship Id="rId32" Target="notesSlides/notesSlide1.xml" Type="http://schemas.openxmlformats.org/officeDocument/2006/relationships/notesSlide"/><Relationship Id="rId33" Target="fonts/font33.fntdata" Type="http://schemas.openxmlformats.org/officeDocument/2006/relationships/font"/><Relationship Id="rId34" Target="notesSlides/notesSlide2.xml" Type="http://schemas.openxmlformats.org/officeDocument/2006/relationships/notesSlide"/><Relationship Id="rId35" Target="notesSlides/notesSlide3.xml" Type="http://schemas.openxmlformats.org/officeDocument/2006/relationships/notesSlide"/><Relationship Id="rId36" Target="fonts/font36.fntdata" Type="http://schemas.openxmlformats.org/officeDocument/2006/relationships/font"/><Relationship Id="rId37" Target="notesSlides/notesSlide4.xml" Type="http://schemas.openxmlformats.org/officeDocument/2006/relationships/notesSlide"/><Relationship Id="rId38" Target="notesSlides/notesSlide5.xml" Type="http://schemas.openxmlformats.org/officeDocument/2006/relationships/notesSlide"/><Relationship Id="rId39" Target="fonts/font39.fntdata" Type="http://schemas.openxmlformats.org/officeDocument/2006/relationships/font"/><Relationship Id="rId4" Target="theme/theme1.xml" Type="http://schemas.openxmlformats.org/officeDocument/2006/relationships/theme"/><Relationship Id="rId40" Target="fonts/font40.fntdata" Type="http://schemas.openxmlformats.org/officeDocument/2006/relationships/font"/><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energy landscape in India in undergoing a significant transformation, driven by ambitious renewable energy targets, technological advancements, and evolving consumer expectations. In this context, Peer-to-Peer (P2P) solar energy trading has emerged as a groundbreaking model that can revolutionize the way electricity is generated, consumed, and distributed. This innovative system enables individuals and businesses with rooftop solar installations to sell their excess electricity directly to other consumers, fostering a decentralized and democratized energy market.</a:t>
            </a:r>
          </a:p>
          <a:p>
            <a:r>
              <a:rPr lang="en-US"/>
              <a:t/>
            </a:r>
          </a:p>
          <a:p>
            <a:r>
              <a:rPr lang="en-US"/>
              <a:t>In the Indian context, where the adoption of renewable energy is rapidly increasing, P2P solar energy trading offers a significant opportunity for Distribution Companies (DISCOMs) to modernize their operations, improve grid efficiency, and support the transition to a decentralized, green energy ecosystem.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energy landscape in India in undergoing a significant transformation, driven by ambitious renewable energy targets, technological advancements, and evolving consumer expectations. In this context, Peer-to-Peer (P2P) solar energy trading has emerged as a groundbreaking model that can revolutionize the way electricity is generated, consumed, and distributed. This innovative system enables individuals and businesses with rooftop solar installations to sell their excess electricity directly to other consumers, fostering a decentralized and democratized energy market.</a:t>
            </a:r>
          </a:p>
          <a:p>
            <a:r>
              <a:rPr lang="en-US"/>
              <a:t/>
            </a:r>
          </a:p>
          <a:p>
            <a:r>
              <a:rPr lang="en-US"/>
              <a:t>In the Indian context, where the adoption of renewable energy is rapidly increasing, P2P solar energy trading offers a significant opportunity for Distribution Companies (DISCOMs) to modernize their operations, improve grid efficiency, and support the transition to a decentralized, green energy ecosystem.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energy landscape in India in undergoing a significant transformation, driven by ambitious renewable energy targets, technological advancements, and evolving consumer expectations. In this context, Peer-to-Peer (P2P) solar energy trading has emerged as a groundbreaking model that can revolutionize the way electricity is generated, consumed, and distributed. This innovative system enables individuals and businesses with rooftop solar installations to sell their excess electricity directly to other consumers, fostering a decentralized and democratized energy market.</a:t>
            </a:r>
          </a:p>
          <a:p>
            <a:r>
              <a:rPr lang="en-US"/>
              <a:t/>
            </a:r>
          </a:p>
          <a:p>
            <a:r>
              <a:rPr lang="en-US"/>
              <a:t>In the Indian context, where the adoption of renewable energy is rapidly increasing, P2P solar energy trading offers a significant opportunity for Distribution Companies (DISCOMs) to modernize their operations, improve grid efficiency, and support the transition to a decentralized, green energy ecosystem.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energy landscape in India in undergoing a significant transformation, driven by ambitious renewable energy targets, technological advancements, and evolving consumer expectations. In this context, Peer-to-Peer (P2P) solar energy trading has emerged as a groundbreaking model that can revolutionize the way electricity is generated, consumed, and distributed. This innovative system enables individuals and businesses with rooftop solar installations to sell their excess electricity directly to other consumers, fostering a decentralized and democratized energy market.</a:t>
            </a:r>
          </a:p>
          <a:p>
            <a:r>
              <a:rPr lang="en-US"/>
              <a:t/>
            </a:r>
          </a:p>
          <a:p>
            <a:r>
              <a:rPr lang="en-US"/>
              <a:t>In the Indian context, where the adoption of renewable energy is rapidly increasing, P2P solar energy trading offers a significant opportunity for Distribution Companies (DISCOMs) to modernize their operations, improve grid efficiency, and support the transition to a decentralized, green energy ecosystem.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energy landscape in India in undergoing a significant transformation, driven by ambitious renewable energy targets, technological advancements, and evolving consumer expectations. In this context, Peer-to-Peer (P2P) solar energy trading has emerged as a groundbreaking model that can revolutionize the way electricity is generated, consumed, and distributed. This innovative system enables individuals and businesses with rooftop solar installations to sell their excess electricity directly to other consumers, fostering a decentralized and democratized energy market.</a:t>
            </a:r>
          </a:p>
          <a:p>
            <a:r>
              <a:rPr lang="en-US"/>
              <a:t/>
            </a:r>
          </a:p>
          <a:p>
            <a:r>
              <a:rPr lang="en-US"/>
              <a:t>In the Indian context, where the adoption of renewable energy is rapidly increasing, P2P solar energy trading offers a significant opportunity for Distribution Companies (DISCOMs) to modernize their operations, improve grid efficiency, and support the transition to a decentralized, green energy ecosystem.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1.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2.png" Type="http://schemas.openxmlformats.org/officeDocument/2006/relationships/image"/><Relationship Id="rId3" Target="../media/image53.png" Type="http://schemas.openxmlformats.org/officeDocument/2006/relationships/image"/><Relationship Id="rId4" Target="../media/image54.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5.png" Type="http://schemas.openxmlformats.org/officeDocument/2006/relationships/image"/><Relationship Id="rId3" Target="../media/image56.png" Type="http://schemas.openxmlformats.org/officeDocument/2006/relationships/image"/><Relationship Id="rId4" Target="../media/image57.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8.png" Type="http://schemas.openxmlformats.org/officeDocument/2006/relationships/image"/><Relationship Id="rId3" Target="../media/image59.png" Type="http://schemas.openxmlformats.org/officeDocument/2006/relationships/image"/><Relationship Id="rId4" Target="../media/image60.png" Type="http://schemas.openxmlformats.org/officeDocument/2006/relationships/image"/><Relationship Id="rId5" Target="../media/image61.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2.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3.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5.png" Type="http://schemas.openxmlformats.org/officeDocument/2006/relationships/image"/><Relationship Id="rId4" Target="../media/image6.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4.png" Type="http://schemas.openxmlformats.org/officeDocument/2006/relationships/image"/><Relationship Id="rId3" Target="../media/image65.sv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6.jpeg" Type="http://schemas.openxmlformats.org/officeDocument/2006/relationships/image"/><Relationship Id="rId3" Target="../media/image67.jpeg" Type="http://schemas.openxmlformats.org/officeDocument/2006/relationships/image"/><Relationship Id="rId4" Target="../media/image68.png" Type="http://schemas.openxmlformats.org/officeDocument/2006/relationships/image"/><Relationship Id="rId5"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7.png" Type="http://schemas.openxmlformats.org/officeDocument/2006/relationships/image"/><Relationship Id="rId4" Target="../media/image5.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8.jpeg" Type="http://schemas.openxmlformats.org/officeDocument/2006/relationships/image"/><Relationship Id="rId4" Target="../media/image9.jpeg" Type="http://schemas.openxmlformats.org/officeDocument/2006/relationships/image"/><Relationship Id="rId5" Target="../media/image10.jpeg" Type="http://schemas.openxmlformats.org/officeDocument/2006/relationships/image"/><Relationship Id="rId6" Target="../media/image11.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5.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0.png" Type="http://schemas.openxmlformats.org/officeDocument/2006/relationships/image"/><Relationship Id="rId11" Target="../media/image21.svg" Type="http://schemas.openxmlformats.org/officeDocument/2006/relationships/image"/><Relationship Id="rId12" Target="../media/image22.png" Type="http://schemas.openxmlformats.org/officeDocument/2006/relationships/image"/><Relationship Id="rId13" Target="../media/image23.svg" Type="http://schemas.openxmlformats.org/officeDocument/2006/relationships/image"/><Relationship Id="rId14" Target="../media/image24.png" Type="http://schemas.openxmlformats.org/officeDocument/2006/relationships/image"/><Relationship Id="rId15" Target="../media/image25.svg" Type="http://schemas.openxmlformats.org/officeDocument/2006/relationships/image"/><Relationship Id="rId16" Target="../media/image26.png" Type="http://schemas.openxmlformats.org/officeDocument/2006/relationships/image"/><Relationship Id="rId17" Target="../media/image27.svg" Type="http://schemas.openxmlformats.org/officeDocument/2006/relationships/image"/><Relationship Id="rId18" Target="../media/image28.png" Type="http://schemas.openxmlformats.org/officeDocument/2006/relationships/image"/><Relationship Id="rId19" Target="../media/image29.svg" Type="http://schemas.openxmlformats.org/officeDocument/2006/relationships/image"/><Relationship Id="rId2" Target="../media/image12.png" Type="http://schemas.openxmlformats.org/officeDocument/2006/relationships/image"/><Relationship Id="rId20" Target="../media/image30.png" Type="http://schemas.openxmlformats.org/officeDocument/2006/relationships/image"/><Relationship Id="rId21" Target="../media/image31.svg" Type="http://schemas.openxmlformats.org/officeDocument/2006/relationships/image"/><Relationship Id="rId22" Target="../media/image32.png" Type="http://schemas.openxmlformats.org/officeDocument/2006/relationships/image"/><Relationship Id="rId23" Target="../media/image33.svg" Type="http://schemas.openxmlformats.org/officeDocument/2006/relationships/image"/><Relationship Id="rId24" Target="../media/image34.png" Type="http://schemas.openxmlformats.org/officeDocument/2006/relationships/image"/><Relationship Id="rId25" Target="../media/image35.svg" Type="http://schemas.openxmlformats.org/officeDocument/2006/relationships/image"/><Relationship Id="rId26" Target="../media/image36.png" Type="http://schemas.openxmlformats.org/officeDocument/2006/relationships/image"/><Relationship Id="rId27" Target="../media/image37.svg" Type="http://schemas.openxmlformats.org/officeDocument/2006/relationships/image"/><Relationship Id="rId28" Target="../media/image38.png" Type="http://schemas.openxmlformats.org/officeDocument/2006/relationships/image"/><Relationship Id="rId29" Target="../media/image39.svg" Type="http://schemas.openxmlformats.org/officeDocument/2006/relationships/image"/><Relationship Id="rId3" Target="../media/image13.svg" Type="http://schemas.openxmlformats.org/officeDocument/2006/relationships/image"/><Relationship Id="rId30" Target="../media/image40.png" Type="http://schemas.openxmlformats.org/officeDocument/2006/relationships/image"/><Relationship Id="rId31" Target="../media/image41.svg" Type="http://schemas.openxmlformats.org/officeDocument/2006/relationships/image"/><Relationship Id="rId32" Target="../media/image42.png" Type="http://schemas.openxmlformats.org/officeDocument/2006/relationships/image"/><Relationship Id="rId33" Target="../media/image43.svg" Type="http://schemas.openxmlformats.org/officeDocument/2006/relationships/image"/><Relationship Id="rId34" Target="../media/image44.png" Type="http://schemas.openxmlformats.org/officeDocument/2006/relationships/image"/><Relationship Id="rId35" Target="../media/image45.svg" Type="http://schemas.openxmlformats.org/officeDocument/2006/relationships/image"/><Relationship Id="rId36" Target="../media/image46.png" Type="http://schemas.openxmlformats.org/officeDocument/2006/relationships/image"/><Relationship Id="rId37" Target="../media/image47.svg" Type="http://schemas.openxmlformats.org/officeDocument/2006/relationships/image"/><Relationship Id="rId38" Target="../media/image48.png" Type="http://schemas.openxmlformats.org/officeDocument/2006/relationships/image"/><Relationship Id="rId39" Target="../media/image49.svg" Type="http://schemas.openxmlformats.org/officeDocument/2006/relationships/image"/><Relationship Id="rId4" Target="../media/image14.png" Type="http://schemas.openxmlformats.org/officeDocument/2006/relationships/image"/><Relationship Id="rId5" Target="../media/image15.svg" Type="http://schemas.openxmlformats.org/officeDocument/2006/relationships/image"/><Relationship Id="rId6" Target="../media/image16.png" Type="http://schemas.openxmlformats.org/officeDocument/2006/relationships/image"/><Relationship Id="rId7" Target="../media/image17.svg" Type="http://schemas.openxmlformats.org/officeDocument/2006/relationships/image"/><Relationship Id="rId8" Target="../media/image18.png" Type="http://schemas.openxmlformats.org/officeDocument/2006/relationships/image"/><Relationship Id="rId9" Target="../media/image19.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5.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0.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28700" y="1274356"/>
            <a:ext cx="2631562" cy="737810"/>
            <a:chOff x="0" y="0"/>
            <a:chExt cx="3403600" cy="954266"/>
          </a:xfrm>
        </p:grpSpPr>
        <p:sp>
          <p:nvSpPr>
            <p:cNvPr name="Freeform 3" id="3"/>
            <p:cNvSpPr/>
            <p:nvPr/>
          </p:nvSpPr>
          <p:spPr>
            <a:xfrm flipH="false" flipV="false" rot="0">
              <a:off x="0" y="0"/>
              <a:ext cx="3403600" cy="954266"/>
            </a:xfrm>
            <a:custGeom>
              <a:avLst/>
              <a:gdLst/>
              <a:ahLst/>
              <a:cxnLst/>
              <a:rect r="r" b="b" t="t" l="l"/>
              <a:pathLst>
                <a:path h="954266" w="3403600">
                  <a:moveTo>
                    <a:pt x="0" y="0"/>
                  </a:moveTo>
                  <a:lnTo>
                    <a:pt x="3403600" y="0"/>
                  </a:lnTo>
                  <a:lnTo>
                    <a:pt x="3403600" y="954266"/>
                  </a:lnTo>
                  <a:lnTo>
                    <a:pt x="0" y="954266"/>
                  </a:lnTo>
                  <a:lnTo>
                    <a:pt x="0" y="0"/>
                  </a:lnTo>
                  <a:close/>
                </a:path>
              </a:pathLst>
            </a:custGeom>
            <a:blipFill>
              <a:blip r:embed="rId2"/>
              <a:stretch>
                <a:fillRect l="0" t="-1903" r="0" b="-1903"/>
              </a:stretch>
            </a:blipFill>
          </p:spPr>
        </p:sp>
      </p:grpSp>
      <p:sp>
        <p:nvSpPr>
          <p:cNvPr name="Freeform 4" id="4"/>
          <p:cNvSpPr/>
          <p:nvPr/>
        </p:nvSpPr>
        <p:spPr>
          <a:xfrm flipH="false" flipV="false" rot="0">
            <a:off x="4803527" y="1124056"/>
            <a:ext cx="4216586" cy="1038409"/>
          </a:xfrm>
          <a:custGeom>
            <a:avLst/>
            <a:gdLst/>
            <a:ahLst/>
            <a:cxnLst/>
            <a:rect r="r" b="b" t="t" l="l"/>
            <a:pathLst>
              <a:path h="1038409" w="4216586">
                <a:moveTo>
                  <a:pt x="0" y="0"/>
                </a:moveTo>
                <a:lnTo>
                  <a:pt x="4216586" y="0"/>
                </a:lnTo>
                <a:lnTo>
                  <a:pt x="4216586" y="1038410"/>
                </a:lnTo>
                <a:lnTo>
                  <a:pt x="0" y="1038410"/>
                </a:lnTo>
                <a:lnTo>
                  <a:pt x="0" y="0"/>
                </a:lnTo>
                <a:close/>
              </a:path>
            </a:pathLst>
          </a:custGeom>
          <a:blipFill>
            <a:blip r:embed="rId3"/>
            <a:stretch>
              <a:fillRect l="0" t="0" r="-18498" b="0"/>
            </a:stretch>
          </a:blipFill>
        </p:spPr>
      </p:sp>
      <p:sp>
        <p:nvSpPr>
          <p:cNvPr name="TextBox 5" id="5"/>
          <p:cNvSpPr txBox="true"/>
          <p:nvPr/>
        </p:nvSpPr>
        <p:spPr>
          <a:xfrm rot="0">
            <a:off x="1028700" y="2647557"/>
            <a:ext cx="8459112" cy="2219325"/>
          </a:xfrm>
          <a:prstGeom prst="rect">
            <a:avLst/>
          </a:prstGeom>
        </p:spPr>
        <p:txBody>
          <a:bodyPr anchor="t" rtlCol="false" tIns="0" lIns="0" bIns="0" rIns="0">
            <a:spAutoFit/>
          </a:bodyPr>
          <a:lstStyle/>
          <a:p>
            <a:pPr algn="l">
              <a:lnSpc>
                <a:spcPts val="5759"/>
              </a:lnSpc>
            </a:pPr>
            <a:r>
              <a:rPr lang="en-US" b="true" sz="4800">
                <a:solidFill>
                  <a:srgbClr val="1D1D1F"/>
                </a:solidFill>
                <a:latin typeface="Poppins Bold"/>
                <a:ea typeface="Poppins Bold"/>
                <a:cs typeface="Poppins Bold"/>
                <a:sym typeface="Poppins Bold"/>
              </a:rPr>
              <a:t>Peer-to-Peer Solar Energy Transactions  Platform on Blockchain</a:t>
            </a:r>
          </a:p>
        </p:txBody>
      </p:sp>
      <p:grpSp>
        <p:nvGrpSpPr>
          <p:cNvPr name="Group 6" id="6"/>
          <p:cNvGrpSpPr/>
          <p:nvPr/>
        </p:nvGrpSpPr>
        <p:grpSpPr>
          <a:xfrm rot="0">
            <a:off x="0" y="9978179"/>
            <a:ext cx="18288000" cy="308821"/>
            <a:chOff x="0" y="0"/>
            <a:chExt cx="18288000" cy="308825"/>
          </a:xfrm>
        </p:grpSpPr>
        <p:sp>
          <p:nvSpPr>
            <p:cNvPr name="Freeform 7" id="7"/>
            <p:cNvSpPr/>
            <p:nvPr/>
          </p:nvSpPr>
          <p:spPr>
            <a:xfrm flipH="false" flipV="false" rot="0">
              <a:off x="0" y="0"/>
              <a:ext cx="18288000" cy="308787"/>
            </a:xfrm>
            <a:custGeom>
              <a:avLst/>
              <a:gdLst/>
              <a:ahLst/>
              <a:cxnLst/>
              <a:rect r="r" b="b" t="t" l="l"/>
              <a:pathLst>
                <a:path h="308787" w="18288000">
                  <a:moveTo>
                    <a:pt x="0" y="0"/>
                  </a:moveTo>
                  <a:lnTo>
                    <a:pt x="0" y="308787"/>
                  </a:lnTo>
                  <a:lnTo>
                    <a:pt x="18288000" y="308787"/>
                  </a:lnTo>
                  <a:lnTo>
                    <a:pt x="18288000" y="0"/>
                  </a:lnTo>
                  <a:close/>
                </a:path>
              </a:pathLst>
            </a:custGeom>
            <a:solidFill>
              <a:srgbClr val="21AE97"/>
            </a:solidFill>
          </p:spPr>
        </p:sp>
      </p:grpSp>
      <p:sp>
        <p:nvSpPr>
          <p:cNvPr name="Freeform 8" id="8"/>
          <p:cNvSpPr/>
          <p:nvPr/>
        </p:nvSpPr>
        <p:spPr>
          <a:xfrm flipH="false" flipV="false" rot="0">
            <a:off x="8872547" y="4152713"/>
            <a:ext cx="10381720" cy="5658037"/>
          </a:xfrm>
          <a:custGeom>
            <a:avLst/>
            <a:gdLst/>
            <a:ahLst/>
            <a:cxnLst/>
            <a:rect r="r" b="b" t="t" l="l"/>
            <a:pathLst>
              <a:path h="5658037" w="10381720">
                <a:moveTo>
                  <a:pt x="0" y="0"/>
                </a:moveTo>
                <a:lnTo>
                  <a:pt x="10381720" y="0"/>
                </a:lnTo>
                <a:lnTo>
                  <a:pt x="10381720" y="5658037"/>
                </a:lnTo>
                <a:lnTo>
                  <a:pt x="0" y="5658037"/>
                </a:lnTo>
                <a:lnTo>
                  <a:pt x="0" y="0"/>
                </a:lnTo>
                <a:close/>
              </a:path>
            </a:pathLst>
          </a:custGeom>
          <a:blipFill>
            <a:blip r:embed="rId4"/>
            <a:stretch>
              <a:fillRect l="0" t="0" r="0" b="0"/>
            </a:stretch>
          </a:blipFill>
        </p:spPr>
      </p:sp>
      <p:sp>
        <p:nvSpPr>
          <p:cNvPr name="Freeform 9" id="9"/>
          <p:cNvSpPr/>
          <p:nvPr/>
        </p:nvSpPr>
        <p:spPr>
          <a:xfrm flipH="false" flipV="false" rot="0">
            <a:off x="9144000" y="836560"/>
            <a:ext cx="4137510" cy="1421282"/>
          </a:xfrm>
          <a:custGeom>
            <a:avLst/>
            <a:gdLst/>
            <a:ahLst/>
            <a:cxnLst/>
            <a:rect r="r" b="b" t="t" l="l"/>
            <a:pathLst>
              <a:path h="1421282" w="4137510">
                <a:moveTo>
                  <a:pt x="0" y="0"/>
                </a:moveTo>
                <a:lnTo>
                  <a:pt x="4137510" y="0"/>
                </a:lnTo>
                <a:lnTo>
                  <a:pt x="4137510" y="1421282"/>
                </a:lnTo>
                <a:lnTo>
                  <a:pt x="0" y="1421282"/>
                </a:lnTo>
                <a:lnTo>
                  <a:pt x="0" y="0"/>
                </a:lnTo>
                <a:close/>
              </a:path>
            </a:pathLst>
          </a:custGeom>
          <a:blipFill>
            <a:blip r:embed="rId5"/>
            <a:stretch>
              <a:fillRect l="0" t="0" r="0" b="0"/>
            </a:stretch>
          </a:blipFill>
        </p:spPr>
      </p:sp>
      <p:sp>
        <p:nvSpPr>
          <p:cNvPr name="TextBox 10" id="10"/>
          <p:cNvSpPr txBox="true"/>
          <p:nvPr/>
        </p:nvSpPr>
        <p:spPr>
          <a:xfrm rot="0">
            <a:off x="1028700" y="9996744"/>
            <a:ext cx="1693664" cy="233591"/>
          </a:xfrm>
          <a:prstGeom prst="rect">
            <a:avLst/>
          </a:prstGeom>
        </p:spPr>
        <p:txBody>
          <a:bodyPr anchor="t" rtlCol="false" tIns="0" lIns="0" bIns="0" rIns="0">
            <a:spAutoFit/>
          </a:bodyPr>
          <a:lstStyle/>
          <a:p>
            <a:pPr algn="l">
              <a:lnSpc>
                <a:spcPts val="1824"/>
              </a:lnSpc>
            </a:pPr>
            <a:r>
              <a:rPr lang="en-US" sz="1303" spc="282">
                <a:solidFill>
                  <a:srgbClr val="FFFFFF"/>
                </a:solidFill>
                <a:latin typeface="Poppins"/>
                <a:ea typeface="Poppins"/>
                <a:cs typeface="Poppins"/>
                <a:sym typeface="Poppins"/>
              </a:rPr>
              <a:t>www.uppcl.org</a:t>
            </a:r>
          </a:p>
        </p:txBody>
      </p:sp>
      <p:sp>
        <p:nvSpPr>
          <p:cNvPr name="TextBox 11" id="11"/>
          <p:cNvSpPr txBox="true"/>
          <p:nvPr/>
        </p:nvSpPr>
        <p:spPr>
          <a:xfrm rot="60000">
            <a:off x="1035004" y="7887480"/>
            <a:ext cx="3047409" cy="748949"/>
          </a:xfrm>
          <a:prstGeom prst="rect">
            <a:avLst/>
          </a:prstGeom>
        </p:spPr>
        <p:txBody>
          <a:bodyPr anchor="t" rtlCol="false" tIns="0" lIns="0" bIns="0" rIns="0">
            <a:spAutoFit/>
          </a:bodyPr>
          <a:lstStyle/>
          <a:p>
            <a:pPr algn="l">
              <a:lnSpc>
                <a:spcPts val="2967"/>
              </a:lnSpc>
            </a:pPr>
            <a:r>
              <a:rPr lang="en-US" b="true" sz="2199" u="sng">
                <a:solidFill>
                  <a:srgbClr val="1D1D1F"/>
                </a:solidFill>
                <a:latin typeface="Poppins Bold"/>
                <a:ea typeface="Poppins Bold"/>
                <a:cs typeface="Poppins Bold"/>
                <a:sym typeface="Poppins Bold"/>
              </a:rPr>
              <a:t>Presented by:</a:t>
            </a:r>
            <a:r>
              <a:rPr lang="en-US" sz="2199">
                <a:solidFill>
                  <a:srgbClr val="1D1D1F"/>
                </a:solidFill>
                <a:latin typeface="Poppins"/>
                <a:ea typeface="Poppins"/>
                <a:cs typeface="Poppins"/>
                <a:sym typeface="Poppins"/>
              </a:rPr>
              <a:t> </a:t>
            </a:r>
          </a:p>
          <a:p>
            <a:pPr algn="l">
              <a:lnSpc>
                <a:spcPts val="2967"/>
              </a:lnSpc>
            </a:pPr>
            <a:r>
              <a:rPr lang="en-US" sz="2199">
                <a:solidFill>
                  <a:srgbClr val="1D1D1F"/>
                </a:solidFill>
                <a:latin typeface="Poppins"/>
                <a:ea typeface="Poppins"/>
                <a:cs typeface="Poppins"/>
                <a:sym typeface="Poppins"/>
              </a:rPr>
              <a:t>UPPCL</a:t>
            </a:r>
          </a:p>
        </p:txBody>
      </p:sp>
      <p:sp>
        <p:nvSpPr>
          <p:cNvPr name="TextBox 12" id="12"/>
          <p:cNvSpPr txBox="true"/>
          <p:nvPr/>
        </p:nvSpPr>
        <p:spPr>
          <a:xfrm rot="60000">
            <a:off x="1031739" y="5025467"/>
            <a:ext cx="5429488" cy="391801"/>
          </a:xfrm>
          <a:prstGeom prst="rect">
            <a:avLst/>
          </a:prstGeom>
        </p:spPr>
        <p:txBody>
          <a:bodyPr anchor="t" rtlCol="false" tIns="0" lIns="0" bIns="0" rIns="0">
            <a:spAutoFit/>
          </a:bodyPr>
          <a:lstStyle/>
          <a:p>
            <a:pPr algn="l">
              <a:lnSpc>
                <a:spcPts val="3079"/>
              </a:lnSpc>
            </a:pPr>
            <a:r>
              <a:rPr lang="en-US" sz="2199">
                <a:solidFill>
                  <a:srgbClr val="545454"/>
                </a:solidFill>
                <a:latin typeface="Poppins"/>
                <a:ea typeface="Poppins"/>
                <a:cs typeface="Poppins"/>
                <a:sym typeface="Poppins"/>
              </a:rPr>
              <a:t>Empowering People's Energy Choices</a:t>
            </a:r>
          </a:p>
        </p:txBody>
      </p:sp>
    </p:spTree>
  </p:cSld>
  <p:clrMapOvr>
    <a:masterClrMapping/>
  </p:clrMapOvr>
</p:sld>
</file>

<file path=ppt/slides/slide10.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8038736" y="1762840"/>
            <a:ext cx="1887736" cy="1431924"/>
          </a:xfrm>
          <a:prstGeom prst="rect">
            <a:avLst/>
          </a:prstGeom>
        </p:spPr>
        <p:txBody>
          <a:bodyPr anchor="t" rtlCol="false" tIns="0" lIns="0" bIns="0" rIns="0">
            <a:spAutoFit/>
          </a:bodyPr>
          <a:lstStyle/>
          <a:p>
            <a:pPr algn="ctr">
              <a:lnSpc>
                <a:spcPts val="11000"/>
              </a:lnSpc>
              <a:spcBef>
                <a:spcPct val="0"/>
              </a:spcBef>
            </a:pPr>
            <a:r>
              <a:rPr lang="en-US" b="true" sz="8000">
                <a:solidFill>
                  <a:srgbClr val="0D7F69"/>
                </a:solidFill>
                <a:latin typeface="Poppins Bold"/>
                <a:ea typeface="Poppins Bold"/>
                <a:cs typeface="Poppins Bold"/>
                <a:sym typeface="Poppins Bold"/>
              </a:rPr>
              <a:t>1217</a:t>
            </a:r>
          </a:p>
        </p:txBody>
      </p:sp>
      <p:sp>
        <p:nvSpPr>
          <p:cNvPr name="TextBox 3" id="3"/>
          <p:cNvSpPr txBox="true"/>
          <p:nvPr/>
        </p:nvSpPr>
        <p:spPr>
          <a:xfrm rot="0">
            <a:off x="6333931" y="3109040"/>
            <a:ext cx="5028595" cy="550233"/>
          </a:xfrm>
          <a:prstGeom prst="rect">
            <a:avLst/>
          </a:prstGeom>
        </p:spPr>
        <p:txBody>
          <a:bodyPr anchor="t" rtlCol="false" tIns="0" lIns="0" bIns="0" rIns="0">
            <a:spAutoFit/>
          </a:bodyPr>
          <a:lstStyle/>
          <a:p>
            <a:pPr algn="ctr">
              <a:lnSpc>
                <a:spcPts val="4262"/>
              </a:lnSpc>
              <a:spcBef>
                <a:spcPct val="0"/>
              </a:spcBef>
            </a:pPr>
            <a:r>
              <a:rPr lang="en-US" sz="3099">
                <a:solidFill>
                  <a:srgbClr val="0D7F69"/>
                </a:solidFill>
                <a:latin typeface="Poppins"/>
                <a:ea typeface="Poppins"/>
                <a:cs typeface="Poppins"/>
                <a:sym typeface="Poppins"/>
              </a:rPr>
              <a:t>Users onboarded till date</a:t>
            </a:r>
          </a:p>
        </p:txBody>
      </p:sp>
      <p:sp>
        <p:nvSpPr>
          <p:cNvPr name="TextBox 4" id="4"/>
          <p:cNvSpPr txBox="true"/>
          <p:nvPr/>
        </p:nvSpPr>
        <p:spPr>
          <a:xfrm rot="0">
            <a:off x="1029697" y="5947847"/>
            <a:ext cx="1249710" cy="1431924"/>
          </a:xfrm>
          <a:prstGeom prst="rect">
            <a:avLst/>
          </a:prstGeom>
        </p:spPr>
        <p:txBody>
          <a:bodyPr anchor="t" rtlCol="false" tIns="0" lIns="0" bIns="0" rIns="0">
            <a:spAutoFit/>
          </a:bodyPr>
          <a:lstStyle/>
          <a:p>
            <a:pPr algn="ctr">
              <a:lnSpc>
                <a:spcPts val="11000"/>
              </a:lnSpc>
              <a:spcBef>
                <a:spcPct val="0"/>
              </a:spcBef>
            </a:pPr>
            <a:r>
              <a:rPr lang="en-US" b="true" sz="8000">
                <a:solidFill>
                  <a:srgbClr val="0D7F69"/>
                </a:solidFill>
                <a:latin typeface="Poppins Bold"/>
                <a:ea typeface="Poppins Bold"/>
                <a:cs typeface="Poppins Bold"/>
                <a:sym typeface="Poppins Bold"/>
              </a:rPr>
              <a:t>99</a:t>
            </a:r>
          </a:p>
        </p:txBody>
      </p:sp>
      <p:sp>
        <p:nvSpPr>
          <p:cNvPr name="TextBox 5" id="5"/>
          <p:cNvSpPr txBox="true"/>
          <p:nvPr/>
        </p:nvSpPr>
        <p:spPr>
          <a:xfrm rot="0">
            <a:off x="4117623" y="5947847"/>
            <a:ext cx="1909018" cy="1431924"/>
          </a:xfrm>
          <a:prstGeom prst="rect">
            <a:avLst/>
          </a:prstGeom>
        </p:spPr>
        <p:txBody>
          <a:bodyPr anchor="t" rtlCol="false" tIns="0" lIns="0" bIns="0" rIns="0">
            <a:spAutoFit/>
          </a:bodyPr>
          <a:lstStyle/>
          <a:p>
            <a:pPr algn="ctr">
              <a:lnSpc>
                <a:spcPts val="11000"/>
              </a:lnSpc>
              <a:spcBef>
                <a:spcPct val="0"/>
              </a:spcBef>
            </a:pPr>
            <a:r>
              <a:rPr lang="en-US" b="true" sz="8000">
                <a:solidFill>
                  <a:srgbClr val="0D7F69"/>
                </a:solidFill>
                <a:latin typeface="Poppins Bold"/>
                <a:ea typeface="Poppins Bold"/>
                <a:cs typeface="Poppins Bold"/>
                <a:sym typeface="Poppins Bold"/>
              </a:rPr>
              <a:t>366</a:t>
            </a:r>
          </a:p>
        </p:txBody>
      </p:sp>
      <p:sp>
        <p:nvSpPr>
          <p:cNvPr name="TextBox 6" id="6"/>
          <p:cNvSpPr txBox="true"/>
          <p:nvPr/>
        </p:nvSpPr>
        <p:spPr>
          <a:xfrm rot="0">
            <a:off x="7902352" y="5947847"/>
            <a:ext cx="1891754" cy="1431924"/>
          </a:xfrm>
          <a:prstGeom prst="rect">
            <a:avLst/>
          </a:prstGeom>
        </p:spPr>
        <p:txBody>
          <a:bodyPr anchor="t" rtlCol="false" tIns="0" lIns="0" bIns="0" rIns="0">
            <a:spAutoFit/>
          </a:bodyPr>
          <a:lstStyle/>
          <a:p>
            <a:pPr algn="ctr">
              <a:lnSpc>
                <a:spcPts val="11000"/>
              </a:lnSpc>
              <a:spcBef>
                <a:spcPct val="0"/>
              </a:spcBef>
            </a:pPr>
            <a:r>
              <a:rPr lang="en-US" b="true" sz="8000">
                <a:solidFill>
                  <a:srgbClr val="0D7F69"/>
                </a:solidFill>
                <a:latin typeface="Poppins Bold"/>
                <a:ea typeface="Poppins Bold"/>
                <a:cs typeface="Poppins Bold"/>
                <a:sym typeface="Poppins Bold"/>
              </a:rPr>
              <a:t>303</a:t>
            </a:r>
          </a:p>
        </p:txBody>
      </p:sp>
      <p:sp>
        <p:nvSpPr>
          <p:cNvPr name="TextBox 7" id="7"/>
          <p:cNvSpPr txBox="true"/>
          <p:nvPr/>
        </p:nvSpPr>
        <p:spPr>
          <a:xfrm rot="0">
            <a:off x="11540277" y="5947847"/>
            <a:ext cx="1955750" cy="1431924"/>
          </a:xfrm>
          <a:prstGeom prst="rect">
            <a:avLst/>
          </a:prstGeom>
        </p:spPr>
        <p:txBody>
          <a:bodyPr anchor="t" rtlCol="false" tIns="0" lIns="0" bIns="0" rIns="0">
            <a:spAutoFit/>
          </a:bodyPr>
          <a:lstStyle/>
          <a:p>
            <a:pPr algn="ctr">
              <a:lnSpc>
                <a:spcPts val="11000"/>
              </a:lnSpc>
              <a:spcBef>
                <a:spcPct val="0"/>
              </a:spcBef>
            </a:pPr>
            <a:r>
              <a:rPr lang="en-US" b="true" sz="8000">
                <a:solidFill>
                  <a:srgbClr val="0D7F69"/>
                </a:solidFill>
                <a:latin typeface="Poppins Bold"/>
                <a:ea typeface="Poppins Bold"/>
                <a:cs typeface="Poppins Bold"/>
                <a:sym typeface="Poppins Bold"/>
              </a:rPr>
              <a:t>424</a:t>
            </a:r>
          </a:p>
        </p:txBody>
      </p:sp>
      <p:sp>
        <p:nvSpPr>
          <p:cNvPr name="TextBox 8" id="8"/>
          <p:cNvSpPr txBox="true"/>
          <p:nvPr/>
        </p:nvSpPr>
        <p:spPr>
          <a:xfrm rot="0">
            <a:off x="15437244" y="5947847"/>
            <a:ext cx="1240557" cy="1431924"/>
          </a:xfrm>
          <a:prstGeom prst="rect">
            <a:avLst/>
          </a:prstGeom>
        </p:spPr>
        <p:txBody>
          <a:bodyPr anchor="t" rtlCol="false" tIns="0" lIns="0" bIns="0" rIns="0">
            <a:spAutoFit/>
          </a:bodyPr>
          <a:lstStyle/>
          <a:p>
            <a:pPr algn="ctr">
              <a:lnSpc>
                <a:spcPts val="11000"/>
              </a:lnSpc>
              <a:spcBef>
                <a:spcPct val="0"/>
              </a:spcBef>
            </a:pPr>
            <a:r>
              <a:rPr lang="en-US" b="true" sz="8000">
                <a:solidFill>
                  <a:srgbClr val="0D7F69"/>
                </a:solidFill>
                <a:latin typeface="Poppins Bold"/>
                <a:ea typeface="Poppins Bold"/>
                <a:cs typeface="Poppins Bold"/>
                <a:sym typeface="Poppins Bold"/>
              </a:rPr>
              <a:t>25</a:t>
            </a:r>
          </a:p>
        </p:txBody>
      </p:sp>
      <p:sp>
        <p:nvSpPr>
          <p:cNvPr name="TextBox 9" id="9"/>
          <p:cNvSpPr txBox="true"/>
          <p:nvPr/>
        </p:nvSpPr>
        <p:spPr>
          <a:xfrm rot="0">
            <a:off x="832873" y="7536127"/>
            <a:ext cx="1643358" cy="627068"/>
          </a:xfrm>
          <a:prstGeom prst="rect">
            <a:avLst/>
          </a:prstGeom>
        </p:spPr>
        <p:txBody>
          <a:bodyPr anchor="t" rtlCol="false" tIns="0" lIns="0" bIns="0" rIns="0">
            <a:spAutoFit/>
          </a:bodyPr>
          <a:lstStyle/>
          <a:p>
            <a:pPr algn="ctr">
              <a:lnSpc>
                <a:spcPts val="4812"/>
              </a:lnSpc>
              <a:spcBef>
                <a:spcPct val="0"/>
              </a:spcBef>
            </a:pPr>
            <a:r>
              <a:rPr lang="en-US" sz="3499">
                <a:solidFill>
                  <a:srgbClr val="0D7F69"/>
                </a:solidFill>
                <a:latin typeface="Poppins"/>
                <a:ea typeface="Poppins"/>
                <a:cs typeface="Poppins"/>
                <a:sym typeface="Poppins"/>
              </a:rPr>
              <a:t>PVVNL</a:t>
            </a:r>
          </a:p>
        </p:txBody>
      </p:sp>
      <p:sp>
        <p:nvSpPr>
          <p:cNvPr name="TextBox 10" id="10"/>
          <p:cNvSpPr txBox="true"/>
          <p:nvPr/>
        </p:nvSpPr>
        <p:spPr>
          <a:xfrm rot="0">
            <a:off x="4174118" y="7536127"/>
            <a:ext cx="1796027" cy="627068"/>
          </a:xfrm>
          <a:prstGeom prst="rect">
            <a:avLst/>
          </a:prstGeom>
        </p:spPr>
        <p:txBody>
          <a:bodyPr anchor="t" rtlCol="false" tIns="0" lIns="0" bIns="0" rIns="0">
            <a:spAutoFit/>
          </a:bodyPr>
          <a:lstStyle/>
          <a:p>
            <a:pPr algn="ctr">
              <a:lnSpc>
                <a:spcPts val="4812"/>
              </a:lnSpc>
              <a:spcBef>
                <a:spcPct val="0"/>
              </a:spcBef>
            </a:pPr>
            <a:r>
              <a:rPr lang="en-US" sz="3499">
                <a:solidFill>
                  <a:srgbClr val="0D7F69"/>
                </a:solidFill>
                <a:latin typeface="Poppins"/>
                <a:ea typeface="Poppins"/>
                <a:cs typeface="Poppins"/>
                <a:sym typeface="Poppins"/>
              </a:rPr>
              <a:t>MVVNL</a:t>
            </a:r>
          </a:p>
        </p:txBody>
      </p:sp>
      <p:sp>
        <p:nvSpPr>
          <p:cNvPr name="TextBox 11" id="11"/>
          <p:cNvSpPr txBox="true"/>
          <p:nvPr/>
        </p:nvSpPr>
        <p:spPr>
          <a:xfrm rot="0">
            <a:off x="11584002" y="7536127"/>
            <a:ext cx="2080647" cy="627068"/>
          </a:xfrm>
          <a:prstGeom prst="rect">
            <a:avLst/>
          </a:prstGeom>
        </p:spPr>
        <p:txBody>
          <a:bodyPr anchor="t" rtlCol="false" tIns="0" lIns="0" bIns="0" rIns="0">
            <a:spAutoFit/>
          </a:bodyPr>
          <a:lstStyle/>
          <a:p>
            <a:pPr algn="ctr">
              <a:lnSpc>
                <a:spcPts val="4812"/>
              </a:lnSpc>
              <a:spcBef>
                <a:spcPct val="0"/>
              </a:spcBef>
            </a:pPr>
            <a:r>
              <a:rPr lang="en-US" sz="3499">
                <a:solidFill>
                  <a:srgbClr val="0D7F69"/>
                </a:solidFill>
                <a:latin typeface="Poppins"/>
                <a:ea typeface="Poppins"/>
                <a:cs typeface="Poppins"/>
                <a:sym typeface="Poppins"/>
              </a:rPr>
              <a:t>PUVVNL</a:t>
            </a:r>
          </a:p>
        </p:txBody>
      </p:sp>
      <p:sp>
        <p:nvSpPr>
          <p:cNvPr name="TextBox 12" id="12"/>
          <p:cNvSpPr txBox="true"/>
          <p:nvPr/>
        </p:nvSpPr>
        <p:spPr>
          <a:xfrm rot="0">
            <a:off x="7807905" y="7536127"/>
            <a:ext cx="2080647" cy="627068"/>
          </a:xfrm>
          <a:prstGeom prst="rect">
            <a:avLst/>
          </a:prstGeom>
        </p:spPr>
        <p:txBody>
          <a:bodyPr anchor="t" rtlCol="false" tIns="0" lIns="0" bIns="0" rIns="0">
            <a:spAutoFit/>
          </a:bodyPr>
          <a:lstStyle/>
          <a:p>
            <a:pPr algn="ctr">
              <a:lnSpc>
                <a:spcPts val="4812"/>
              </a:lnSpc>
              <a:spcBef>
                <a:spcPct val="0"/>
              </a:spcBef>
            </a:pPr>
            <a:r>
              <a:rPr lang="en-US" sz="3499">
                <a:solidFill>
                  <a:srgbClr val="0D7F69"/>
                </a:solidFill>
                <a:latin typeface="Poppins"/>
                <a:ea typeface="Poppins"/>
                <a:cs typeface="Poppins"/>
                <a:sym typeface="Poppins"/>
              </a:rPr>
              <a:t>DVVNL</a:t>
            </a:r>
          </a:p>
        </p:txBody>
      </p:sp>
      <p:sp>
        <p:nvSpPr>
          <p:cNvPr name="TextBox 13" id="13"/>
          <p:cNvSpPr txBox="true"/>
          <p:nvPr/>
        </p:nvSpPr>
        <p:spPr>
          <a:xfrm rot="0">
            <a:off x="15017199" y="7536127"/>
            <a:ext cx="2080647" cy="627068"/>
          </a:xfrm>
          <a:prstGeom prst="rect">
            <a:avLst/>
          </a:prstGeom>
        </p:spPr>
        <p:txBody>
          <a:bodyPr anchor="t" rtlCol="false" tIns="0" lIns="0" bIns="0" rIns="0">
            <a:spAutoFit/>
          </a:bodyPr>
          <a:lstStyle/>
          <a:p>
            <a:pPr algn="ctr">
              <a:lnSpc>
                <a:spcPts val="4812"/>
              </a:lnSpc>
              <a:spcBef>
                <a:spcPct val="0"/>
              </a:spcBef>
            </a:pPr>
            <a:r>
              <a:rPr lang="en-US" sz="3499">
                <a:solidFill>
                  <a:srgbClr val="0D7F69"/>
                </a:solidFill>
                <a:latin typeface="Poppins"/>
                <a:ea typeface="Poppins"/>
                <a:cs typeface="Poppins"/>
                <a:sym typeface="Poppins"/>
              </a:rPr>
              <a:t>KESCO</a:t>
            </a:r>
          </a:p>
        </p:txBody>
      </p:sp>
      <p:sp>
        <p:nvSpPr>
          <p:cNvPr name="AutoShape 14" id="14"/>
          <p:cNvSpPr/>
          <p:nvPr/>
        </p:nvSpPr>
        <p:spPr>
          <a:xfrm>
            <a:off x="8848229" y="3659273"/>
            <a:ext cx="7209294" cy="2507649"/>
          </a:xfrm>
          <a:prstGeom prst="line">
            <a:avLst/>
          </a:prstGeom>
          <a:ln cap="flat" w="38100">
            <a:solidFill>
              <a:srgbClr val="0D7F69"/>
            </a:solidFill>
            <a:prstDash val="solid"/>
            <a:headEnd type="none" len="sm" w="sm"/>
            <a:tailEnd type="triangle" len="med" w="lg"/>
          </a:ln>
        </p:spPr>
      </p:sp>
      <p:sp>
        <p:nvSpPr>
          <p:cNvPr name="AutoShape 15" id="15"/>
          <p:cNvSpPr/>
          <p:nvPr/>
        </p:nvSpPr>
        <p:spPr>
          <a:xfrm>
            <a:off x="8848229" y="3659273"/>
            <a:ext cx="3669923" cy="2507649"/>
          </a:xfrm>
          <a:prstGeom prst="line">
            <a:avLst/>
          </a:prstGeom>
          <a:ln cap="flat" w="38100">
            <a:solidFill>
              <a:srgbClr val="0D7F69"/>
            </a:solidFill>
            <a:prstDash val="solid"/>
            <a:headEnd type="none" len="sm" w="sm"/>
            <a:tailEnd type="triangle" len="med" w="lg"/>
          </a:ln>
        </p:spPr>
      </p:sp>
      <p:sp>
        <p:nvSpPr>
          <p:cNvPr name="AutoShape 16" id="16"/>
          <p:cNvSpPr/>
          <p:nvPr/>
        </p:nvSpPr>
        <p:spPr>
          <a:xfrm>
            <a:off x="8848229" y="3659273"/>
            <a:ext cx="0" cy="2507649"/>
          </a:xfrm>
          <a:prstGeom prst="line">
            <a:avLst/>
          </a:prstGeom>
          <a:ln cap="flat" w="38100">
            <a:solidFill>
              <a:srgbClr val="0D7F69"/>
            </a:solidFill>
            <a:prstDash val="solid"/>
            <a:headEnd type="none" len="sm" w="sm"/>
            <a:tailEnd type="triangle" len="med" w="lg"/>
          </a:ln>
        </p:spPr>
      </p:sp>
      <p:sp>
        <p:nvSpPr>
          <p:cNvPr name="AutoShape 17" id="17"/>
          <p:cNvSpPr/>
          <p:nvPr/>
        </p:nvSpPr>
        <p:spPr>
          <a:xfrm flipH="true">
            <a:off x="5072132" y="3659273"/>
            <a:ext cx="3776097" cy="2507649"/>
          </a:xfrm>
          <a:prstGeom prst="line">
            <a:avLst/>
          </a:prstGeom>
          <a:ln cap="flat" w="38100">
            <a:solidFill>
              <a:srgbClr val="0D7F69"/>
            </a:solidFill>
            <a:prstDash val="solid"/>
            <a:headEnd type="none" len="sm" w="sm"/>
            <a:tailEnd type="triangle" len="med" w="lg"/>
          </a:ln>
        </p:spPr>
      </p:sp>
      <p:sp>
        <p:nvSpPr>
          <p:cNvPr name="AutoShape 18" id="18"/>
          <p:cNvSpPr/>
          <p:nvPr/>
        </p:nvSpPr>
        <p:spPr>
          <a:xfrm flipH="true">
            <a:off x="1654552" y="3659273"/>
            <a:ext cx="7193677" cy="2507649"/>
          </a:xfrm>
          <a:prstGeom prst="line">
            <a:avLst/>
          </a:prstGeom>
          <a:ln cap="flat" w="38100">
            <a:solidFill>
              <a:srgbClr val="0D7F69"/>
            </a:solidFill>
            <a:prstDash val="solid"/>
            <a:headEnd type="none" len="sm" w="sm"/>
            <a:tailEnd type="triangle" len="med" w="lg"/>
          </a:ln>
        </p:spPr>
      </p:sp>
      <p:grpSp>
        <p:nvGrpSpPr>
          <p:cNvPr name="Group 19" id="19"/>
          <p:cNvGrpSpPr/>
          <p:nvPr/>
        </p:nvGrpSpPr>
        <p:grpSpPr>
          <a:xfrm rot="0">
            <a:off x="-155040" y="1028700"/>
            <a:ext cx="903168" cy="490221"/>
            <a:chOff x="0" y="0"/>
            <a:chExt cx="903164" cy="490215"/>
          </a:xfrm>
        </p:grpSpPr>
        <p:sp>
          <p:nvSpPr>
            <p:cNvPr name="Freeform 20" id="20"/>
            <p:cNvSpPr/>
            <p:nvPr/>
          </p:nvSpPr>
          <p:spPr>
            <a:xfrm flipH="false" flipV="false" rot="0">
              <a:off x="86288" y="39125"/>
              <a:ext cx="509102" cy="411600"/>
            </a:xfrm>
            <a:custGeom>
              <a:avLst/>
              <a:gdLst/>
              <a:ahLst/>
              <a:cxnLst/>
              <a:rect r="r" b="b" t="t" l="l"/>
              <a:pathLst>
                <a:path h="411600" w="509102">
                  <a:moveTo>
                    <a:pt x="0" y="0"/>
                  </a:moveTo>
                  <a:lnTo>
                    <a:pt x="0" y="411600"/>
                  </a:lnTo>
                  <a:lnTo>
                    <a:pt x="509102" y="411600"/>
                  </a:lnTo>
                  <a:lnTo>
                    <a:pt x="509102" y="0"/>
                  </a:lnTo>
                  <a:close/>
                </a:path>
              </a:pathLst>
            </a:custGeom>
            <a:solidFill>
              <a:srgbClr val="389983"/>
            </a:solidFill>
          </p:spPr>
        </p:sp>
        <p:sp>
          <p:nvSpPr>
            <p:cNvPr name="Freeform 21" id="21"/>
            <p:cNvSpPr/>
            <p:nvPr/>
          </p:nvSpPr>
          <p:spPr>
            <a:xfrm flipH="false" flipV="false" rot="0">
              <a:off x="691861" y="39125"/>
              <a:ext cx="125118" cy="411991"/>
            </a:xfrm>
            <a:custGeom>
              <a:avLst/>
              <a:gdLst/>
              <a:ahLst/>
              <a:cxnLst/>
              <a:rect r="r" b="b" t="t" l="l"/>
              <a:pathLst>
                <a:path h="411991" w="125118">
                  <a:moveTo>
                    <a:pt x="0" y="0"/>
                  </a:moveTo>
                  <a:lnTo>
                    <a:pt x="125118" y="0"/>
                  </a:lnTo>
                  <a:lnTo>
                    <a:pt x="125118" y="411992"/>
                  </a:lnTo>
                  <a:lnTo>
                    <a:pt x="0" y="411992"/>
                  </a:lnTo>
                  <a:close/>
                </a:path>
              </a:pathLst>
            </a:custGeom>
            <a:solidFill>
              <a:srgbClr val="389983"/>
            </a:solidFill>
          </p:spPr>
        </p:sp>
      </p:grpSp>
      <p:sp>
        <p:nvSpPr>
          <p:cNvPr name="TextBox 22" id="22"/>
          <p:cNvSpPr txBox="true"/>
          <p:nvPr/>
        </p:nvSpPr>
        <p:spPr>
          <a:xfrm rot="0">
            <a:off x="1028700" y="942975"/>
            <a:ext cx="16230600" cy="509905"/>
          </a:xfrm>
          <a:prstGeom prst="rect">
            <a:avLst/>
          </a:prstGeom>
        </p:spPr>
        <p:txBody>
          <a:bodyPr anchor="t" rtlCol="false" tIns="0" lIns="0" bIns="0" rIns="0">
            <a:spAutoFit/>
          </a:bodyPr>
          <a:lstStyle/>
          <a:p>
            <a:pPr algn="l">
              <a:lnSpc>
                <a:spcPts val="3919"/>
              </a:lnSpc>
            </a:pPr>
            <a:r>
              <a:rPr lang="en-US" b="true" sz="2799">
                <a:solidFill>
                  <a:srgbClr val="389983"/>
                </a:solidFill>
                <a:latin typeface="Poppins Semi-Bold"/>
                <a:ea typeface="Poppins Semi-Bold"/>
                <a:cs typeface="Poppins Semi-Bold"/>
                <a:sym typeface="Poppins Semi-Bold"/>
              </a:rPr>
              <a:t>POWERING PAR</a:t>
            </a:r>
            <a:r>
              <a:rPr lang="en-US" b="true" sz="2799">
                <a:solidFill>
                  <a:srgbClr val="389983"/>
                </a:solidFill>
                <a:latin typeface="Poppins Semi-Bold"/>
                <a:ea typeface="Poppins Semi-Bold"/>
                <a:cs typeface="Poppins Semi-Bold"/>
                <a:sym typeface="Poppins Semi-Bold"/>
              </a:rPr>
              <a:t>TICIPATION: CONSUMERS ONBOARDED (IN LAST 45 DAYS)</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735583" y="2275611"/>
            <a:ext cx="7523717" cy="5269737"/>
          </a:xfrm>
          <a:custGeom>
            <a:avLst/>
            <a:gdLst/>
            <a:ahLst/>
            <a:cxnLst/>
            <a:rect r="r" b="b" t="t" l="l"/>
            <a:pathLst>
              <a:path h="5269737" w="7523717">
                <a:moveTo>
                  <a:pt x="0" y="0"/>
                </a:moveTo>
                <a:lnTo>
                  <a:pt x="7523717" y="0"/>
                </a:lnTo>
                <a:lnTo>
                  <a:pt x="7523717" y="5269737"/>
                </a:lnTo>
                <a:lnTo>
                  <a:pt x="0" y="5269737"/>
                </a:lnTo>
                <a:lnTo>
                  <a:pt x="0" y="0"/>
                </a:lnTo>
                <a:close/>
              </a:path>
            </a:pathLst>
          </a:custGeom>
          <a:blipFill>
            <a:blip r:embed="rId2"/>
            <a:stretch>
              <a:fillRect l="0" t="0" r="0" b="0"/>
            </a:stretch>
          </a:blipFill>
        </p:spPr>
      </p:sp>
      <p:sp>
        <p:nvSpPr>
          <p:cNvPr name="TextBox 3" id="3"/>
          <p:cNvSpPr txBox="true"/>
          <p:nvPr/>
        </p:nvSpPr>
        <p:spPr>
          <a:xfrm rot="0">
            <a:off x="401941" y="3015616"/>
            <a:ext cx="9238506" cy="4103367"/>
          </a:xfrm>
          <a:prstGeom prst="rect">
            <a:avLst/>
          </a:prstGeom>
        </p:spPr>
        <p:txBody>
          <a:bodyPr anchor="t" rtlCol="false" tIns="0" lIns="0" bIns="0" rIns="0">
            <a:spAutoFit/>
          </a:bodyPr>
          <a:lstStyle/>
          <a:p>
            <a:pPr algn="l">
              <a:lnSpc>
                <a:spcPts val="10500"/>
              </a:lnSpc>
            </a:pPr>
            <a:r>
              <a:rPr lang="en-US" sz="7500" b="true">
                <a:solidFill>
                  <a:srgbClr val="2A2B39"/>
                </a:solidFill>
                <a:latin typeface="Montserrat Bold"/>
                <a:ea typeface="Montserrat Bold"/>
                <a:cs typeface="Montserrat Bold"/>
                <a:sym typeface="Montserrat Bold"/>
              </a:rPr>
              <a:t>POWERXCHANGE </a:t>
            </a:r>
          </a:p>
          <a:p>
            <a:pPr algn="l">
              <a:lnSpc>
                <a:spcPts val="10500"/>
              </a:lnSpc>
            </a:pPr>
            <a:r>
              <a:rPr lang="en-US" sz="7500" b="true">
                <a:solidFill>
                  <a:srgbClr val="2A2B39"/>
                </a:solidFill>
                <a:latin typeface="Montserrat Bold"/>
                <a:ea typeface="Montserrat Bold"/>
                <a:cs typeface="Montserrat Bold"/>
                <a:sym typeface="Montserrat Bold"/>
              </a:rPr>
              <a:t>P2P PLATFORM</a:t>
            </a:r>
          </a:p>
          <a:p>
            <a:pPr algn="l">
              <a:lnSpc>
                <a:spcPts val="11760"/>
              </a:lnSpc>
            </a:pPr>
            <a:r>
              <a:rPr lang="en-US" b="true" sz="8400">
                <a:solidFill>
                  <a:srgbClr val="2A2B39"/>
                </a:solidFill>
                <a:latin typeface="Montserrat Bold"/>
                <a:ea typeface="Montserrat Bold"/>
                <a:cs typeface="Montserrat Bold"/>
                <a:sym typeface="Montserrat Bold"/>
              </a:rPr>
              <a:t>OVERVIEW</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444328" y="1798537"/>
            <a:ext cx="15354524" cy="7221855"/>
          </a:xfrm>
          <a:prstGeom prst="rect">
            <a:avLst/>
          </a:prstGeom>
        </p:spPr>
        <p:txBody>
          <a:bodyPr anchor="t" rtlCol="false" tIns="0" lIns="0" bIns="0" rIns="0">
            <a:spAutoFit/>
          </a:bodyPr>
          <a:lstStyle/>
          <a:p>
            <a:pPr algn="l">
              <a:lnSpc>
                <a:spcPts val="2520"/>
              </a:lnSpc>
            </a:pPr>
            <a:r>
              <a:rPr lang="en-US" sz="1800" b="true">
                <a:solidFill>
                  <a:srgbClr val="000000"/>
                </a:solidFill>
                <a:latin typeface="Montserrat Bold"/>
                <a:ea typeface="Montserrat Bold"/>
                <a:cs typeface="Montserrat Bold"/>
                <a:sym typeface="Montserrat Bold"/>
              </a:rPr>
              <a:t>Peer-to-Peer Energy Marketplace</a:t>
            </a:r>
          </a:p>
          <a:p>
            <a:pPr algn="l">
              <a:lnSpc>
                <a:spcPts val="2520"/>
              </a:lnSpc>
            </a:pPr>
            <a:r>
              <a:rPr lang="en-US" sz="1800">
                <a:solidFill>
                  <a:srgbClr val="000000"/>
                </a:solidFill>
                <a:latin typeface="Montserrat"/>
                <a:ea typeface="Montserrat"/>
                <a:cs typeface="Montserrat"/>
                <a:sym typeface="Montserrat"/>
              </a:rPr>
              <a:t>Enables secure buying and selling of surplus rooftop solar energy.</a:t>
            </a:r>
          </a:p>
          <a:p>
            <a:pPr algn="l">
              <a:lnSpc>
                <a:spcPts val="2520"/>
              </a:lnSpc>
            </a:pPr>
          </a:p>
          <a:p>
            <a:pPr algn="l">
              <a:lnSpc>
                <a:spcPts val="2520"/>
              </a:lnSpc>
            </a:pPr>
            <a:r>
              <a:rPr lang="en-US" sz="1800" b="true">
                <a:solidFill>
                  <a:srgbClr val="000000"/>
                </a:solidFill>
                <a:latin typeface="Montserrat Bold"/>
                <a:ea typeface="Montserrat Bold"/>
                <a:cs typeface="Montserrat Bold"/>
                <a:sym typeface="Montserrat Bold"/>
              </a:rPr>
              <a:t>Smart Meter &amp; MDM Integration</a:t>
            </a:r>
          </a:p>
          <a:p>
            <a:pPr algn="l">
              <a:lnSpc>
                <a:spcPts val="2520"/>
              </a:lnSpc>
            </a:pPr>
            <a:r>
              <a:rPr lang="en-US" sz="1800">
                <a:solidFill>
                  <a:srgbClr val="000000"/>
                </a:solidFill>
                <a:latin typeface="Montserrat"/>
                <a:ea typeface="Montserrat"/>
                <a:cs typeface="Montserrat"/>
                <a:sym typeface="Montserrat"/>
              </a:rPr>
              <a:t>Seamless integration with AMISPs and DISCOM Meter Data Management (MDM) systems.</a:t>
            </a:r>
          </a:p>
          <a:p>
            <a:pPr algn="l">
              <a:lnSpc>
                <a:spcPts val="2520"/>
              </a:lnSpc>
            </a:pPr>
          </a:p>
          <a:p>
            <a:pPr algn="l">
              <a:lnSpc>
                <a:spcPts val="2520"/>
              </a:lnSpc>
            </a:pPr>
            <a:r>
              <a:rPr lang="en-US" sz="1800" b="true">
                <a:solidFill>
                  <a:srgbClr val="000000"/>
                </a:solidFill>
                <a:latin typeface="Montserrat Bold"/>
                <a:ea typeface="Montserrat Bold"/>
                <a:cs typeface="Montserrat Bold"/>
                <a:sym typeface="Montserrat Bold"/>
              </a:rPr>
              <a:t>Digital Wallet &amp; Payment Gateway</a:t>
            </a:r>
          </a:p>
          <a:p>
            <a:pPr algn="l">
              <a:lnSpc>
                <a:spcPts val="2520"/>
              </a:lnSpc>
            </a:pPr>
            <a:r>
              <a:rPr lang="en-US" sz="1800">
                <a:solidFill>
                  <a:srgbClr val="000000"/>
                </a:solidFill>
                <a:latin typeface="Montserrat"/>
                <a:ea typeface="Montserrat"/>
                <a:cs typeface="Montserrat"/>
                <a:sym typeface="Montserrat"/>
              </a:rPr>
              <a:t>Secure wallet management, online payments, and automated payouts.</a:t>
            </a:r>
          </a:p>
          <a:p>
            <a:pPr algn="l">
              <a:lnSpc>
                <a:spcPts val="2520"/>
              </a:lnSpc>
            </a:pPr>
          </a:p>
          <a:p>
            <a:pPr algn="l">
              <a:lnSpc>
                <a:spcPts val="2520"/>
              </a:lnSpc>
            </a:pPr>
            <a:r>
              <a:rPr lang="en-US" sz="1800" b="true">
                <a:solidFill>
                  <a:srgbClr val="000000"/>
                </a:solidFill>
                <a:latin typeface="Montserrat Bold"/>
                <a:ea typeface="Montserrat Bold"/>
                <a:cs typeface="Montserrat Bold"/>
                <a:sym typeface="Montserrat Bold"/>
              </a:rPr>
              <a:t>Automated Billing &amp; Settlement</a:t>
            </a:r>
          </a:p>
          <a:p>
            <a:pPr algn="l">
              <a:lnSpc>
                <a:spcPts val="2520"/>
              </a:lnSpc>
            </a:pPr>
            <a:r>
              <a:rPr lang="en-US" sz="1800">
                <a:solidFill>
                  <a:srgbClr val="000000"/>
                </a:solidFill>
                <a:latin typeface="Montserrat"/>
                <a:ea typeface="Montserrat"/>
                <a:cs typeface="Montserrat"/>
                <a:sym typeface="Montserrat"/>
              </a:rPr>
              <a:t>Time-block-based settlement with integration to DISCOM billing systems.</a:t>
            </a:r>
          </a:p>
          <a:p>
            <a:pPr algn="l">
              <a:lnSpc>
                <a:spcPts val="2520"/>
              </a:lnSpc>
            </a:pPr>
          </a:p>
          <a:p>
            <a:pPr algn="l">
              <a:lnSpc>
                <a:spcPts val="2520"/>
              </a:lnSpc>
            </a:pPr>
            <a:r>
              <a:rPr lang="en-US" sz="1800" b="true">
                <a:solidFill>
                  <a:srgbClr val="000000"/>
                </a:solidFill>
                <a:latin typeface="Montserrat Bold"/>
                <a:ea typeface="Montserrat Bold"/>
                <a:cs typeface="Montserrat Bold"/>
                <a:sym typeface="Montserrat Bold"/>
              </a:rPr>
              <a:t>UrjaSahyak Voice AI Assistant</a:t>
            </a:r>
          </a:p>
          <a:p>
            <a:pPr algn="l">
              <a:lnSpc>
                <a:spcPts val="2520"/>
              </a:lnSpc>
            </a:pPr>
            <a:r>
              <a:rPr lang="en-US" sz="1800">
                <a:solidFill>
                  <a:srgbClr val="000000"/>
                </a:solidFill>
                <a:latin typeface="Montserrat"/>
                <a:ea typeface="Montserrat"/>
                <a:cs typeface="Montserrat"/>
                <a:sym typeface="Montserrat"/>
              </a:rPr>
              <a:t>Voice-based conversational AI assistant enabling consumers to buy, sell, and manage energy through natural voice interactions.</a:t>
            </a:r>
          </a:p>
          <a:p>
            <a:pPr algn="l">
              <a:lnSpc>
                <a:spcPts val="2520"/>
              </a:lnSpc>
            </a:pPr>
          </a:p>
          <a:p>
            <a:pPr algn="l">
              <a:lnSpc>
                <a:spcPts val="2520"/>
              </a:lnSpc>
            </a:pPr>
            <a:r>
              <a:rPr lang="en-US" sz="1800" b="true">
                <a:solidFill>
                  <a:srgbClr val="000000"/>
                </a:solidFill>
                <a:latin typeface="Montserrat Bold"/>
                <a:ea typeface="Montserrat Bold"/>
                <a:cs typeface="Montserrat Bold"/>
                <a:sym typeface="Montserrat Bold"/>
              </a:rPr>
              <a:t>Secure &amp; Blockchain-Enabled Transactions</a:t>
            </a:r>
          </a:p>
          <a:p>
            <a:pPr algn="l">
              <a:lnSpc>
                <a:spcPts val="2520"/>
              </a:lnSpc>
            </a:pPr>
            <a:r>
              <a:rPr lang="en-US" sz="1800">
                <a:solidFill>
                  <a:srgbClr val="000000"/>
                </a:solidFill>
                <a:latin typeface="Montserrat"/>
                <a:ea typeface="Montserrat"/>
                <a:cs typeface="Montserrat"/>
                <a:sym typeface="Montserrat"/>
              </a:rPr>
              <a:t>Transparent, immutable, and tamper-proof energy transactions.</a:t>
            </a:r>
          </a:p>
          <a:p>
            <a:pPr algn="l">
              <a:lnSpc>
                <a:spcPts val="2520"/>
              </a:lnSpc>
            </a:pPr>
          </a:p>
          <a:p>
            <a:pPr algn="l">
              <a:lnSpc>
                <a:spcPts val="2520"/>
              </a:lnSpc>
            </a:pPr>
            <a:r>
              <a:rPr lang="en-US" sz="1800" b="true">
                <a:solidFill>
                  <a:srgbClr val="000000"/>
                </a:solidFill>
                <a:latin typeface="Montserrat Bold"/>
                <a:ea typeface="Montserrat Bold"/>
                <a:cs typeface="Montserrat Bold"/>
                <a:sym typeface="Montserrat Bold"/>
              </a:rPr>
              <a:t>Energy Forecasting</a:t>
            </a:r>
          </a:p>
          <a:p>
            <a:pPr algn="l">
              <a:lnSpc>
                <a:spcPts val="2520"/>
              </a:lnSpc>
            </a:pPr>
            <a:r>
              <a:rPr lang="en-US" sz="1800">
                <a:solidFill>
                  <a:srgbClr val="000000"/>
                </a:solidFill>
                <a:latin typeface="Montserrat"/>
                <a:ea typeface="Montserrat"/>
                <a:cs typeface="Montserrat"/>
                <a:sym typeface="Montserrat"/>
              </a:rPr>
              <a:t>Predicts solar generation and consumption using weather and historical data.</a:t>
            </a:r>
          </a:p>
          <a:p>
            <a:pPr algn="l">
              <a:lnSpc>
                <a:spcPts val="2520"/>
              </a:lnSpc>
            </a:pPr>
          </a:p>
          <a:p>
            <a:pPr algn="l">
              <a:lnSpc>
                <a:spcPts val="2520"/>
              </a:lnSpc>
            </a:pPr>
            <a:r>
              <a:rPr lang="en-US" sz="1800" b="true">
                <a:solidFill>
                  <a:srgbClr val="000000"/>
                </a:solidFill>
                <a:latin typeface="Montserrat Bold"/>
                <a:ea typeface="Montserrat Bold"/>
                <a:cs typeface="Montserrat Bold"/>
                <a:sym typeface="Montserrat Bold"/>
              </a:rPr>
              <a:t>Inter-state Trading Enabled through IES</a:t>
            </a:r>
          </a:p>
          <a:p>
            <a:pPr algn="l">
              <a:lnSpc>
                <a:spcPts val="2520"/>
              </a:lnSpc>
            </a:pPr>
            <a:r>
              <a:rPr lang="en-US" sz="1800">
                <a:solidFill>
                  <a:srgbClr val="000000"/>
                </a:solidFill>
                <a:latin typeface="Montserrat"/>
                <a:ea typeface="Montserrat"/>
                <a:cs typeface="Montserrat"/>
                <a:sym typeface="Montserrat"/>
              </a:rPr>
              <a:t>Supports both intra-DISCOM and inter-DISCOM P2P energy trading.</a:t>
            </a:r>
          </a:p>
        </p:txBody>
      </p:sp>
      <p:sp>
        <p:nvSpPr>
          <p:cNvPr name="Freeform 3" id="3"/>
          <p:cNvSpPr/>
          <p:nvPr/>
        </p:nvSpPr>
        <p:spPr>
          <a:xfrm flipH="false" flipV="false" rot="0">
            <a:off x="1047485" y="1865212"/>
            <a:ext cx="187844" cy="187727"/>
          </a:xfrm>
          <a:custGeom>
            <a:avLst/>
            <a:gdLst/>
            <a:ahLst/>
            <a:cxnLst/>
            <a:rect r="r" b="b" t="t" l="l"/>
            <a:pathLst>
              <a:path h="187727" w="187844">
                <a:moveTo>
                  <a:pt x="0" y="0"/>
                </a:moveTo>
                <a:lnTo>
                  <a:pt x="187844" y="0"/>
                </a:lnTo>
                <a:lnTo>
                  <a:pt x="187844" y="187727"/>
                </a:lnTo>
                <a:lnTo>
                  <a:pt x="0" y="187727"/>
                </a:lnTo>
                <a:lnTo>
                  <a:pt x="0" y="0"/>
                </a:lnTo>
                <a:close/>
              </a:path>
            </a:pathLst>
          </a:custGeom>
          <a:blipFill>
            <a:blip r:embed="rId2"/>
            <a:stretch>
              <a:fillRect l="0" t="0" r="0" b="0"/>
            </a:stretch>
          </a:blipFill>
        </p:spPr>
      </p:sp>
      <p:sp>
        <p:nvSpPr>
          <p:cNvPr name="Freeform 4" id="4"/>
          <p:cNvSpPr/>
          <p:nvPr/>
        </p:nvSpPr>
        <p:spPr>
          <a:xfrm flipH="false" flipV="false" rot="0">
            <a:off x="1047485" y="2819838"/>
            <a:ext cx="187844" cy="187727"/>
          </a:xfrm>
          <a:custGeom>
            <a:avLst/>
            <a:gdLst/>
            <a:ahLst/>
            <a:cxnLst/>
            <a:rect r="r" b="b" t="t" l="l"/>
            <a:pathLst>
              <a:path h="187727" w="187844">
                <a:moveTo>
                  <a:pt x="0" y="0"/>
                </a:moveTo>
                <a:lnTo>
                  <a:pt x="187844" y="0"/>
                </a:lnTo>
                <a:lnTo>
                  <a:pt x="187844" y="187727"/>
                </a:lnTo>
                <a:lnTo>
                  <a:pt x="0" y="187727"/>
                </a:lnTo>
                <a:lnTo>
                  <a:pt x="0" y="0"/>
                </a:lnTo>
                <a:close/>
              </a:path>
            </a:pathLst>
          </a:custGeom>
          <a:blipFill>
            <a:blip r:embed="rId2"/>
            <a:stretch>
              <a:fillRect l="0" t="0" r="0" b="0"/>
            </a:stretch>
          </a:blipFill>
        </p:spPr>
      </p:sp>
      <p:sp>
        <p:nvSpPr>
          <p:cNvPr name="Freeform 5" id="5"/>
          <p:cNvSpPr/>
          <p:nvPr/>
        </p:nvSpPr>
        <p:spPr>
          <a:xfrm flipH="false" flipV="false" rot="0">
            <a:off x="1047485" y="3744814"/>
            <a:ext cx="187844" cy="187727"/>
          </a:xfrm>
          <a:custGeom>
            <a:avLst/>
            <a:gdLst/>
            <a:ahLst/>
            <a:cxnLst/>
            <a:rect r="r" b="b" t="t" l="l"/>
            <a:pathLst>
              <a:path h="187727" w="187844">
                <a:moveTo>
                  <a:pt x="0" y="0"/>
                </a:moveTo>
                <a:lnTo>
                  <a:pt x="187844" y="0"/>
                </a:lnTo>
                <a:lnTo>
                  <a:pt x="187844" y="187727"/>
                </a:lnTo>
                <a:lnTo>
                  <a:pt x="0" y="187727"/>
                </a:lnTo>
                <a:lnTo>
                  <a:pt x="0" y="0"/>
                </a:lnTo>
                <a:close/>
              </a:path>
            </a:pathLst>
          </a:custGeom>
          <a:blipFill>
            <a:blip r:embed="rId2"/>
            <a:stretch>
              <a:fillRect l="0" t="0" r="0" b="0"/>
            </a:stretch>
          </a:blipFill>
        </p:spPr>
      </p:sp>
      <p:sp>
        <p:nvSpPr>
          <p:cNvPr name="Freeform 6" id="6"/>
          <p:cNvSpPr/>
          <p:nvPr/>
        </p:nvSpPr>
        <p:spPr>
          <a:xfrm flipH="false" flipV="false" rot="0">
            <a:off x="1047485" y="4704066"/>
            <a:ext cx="187844" cy="187727"/>
          </a:xfrm>
          <a:custGeom>
            <a:avLst/>
            <a:gdLst/>
            <a:ahLst/>
            <a:cxnLst/>
            <a:rect r="r" b="b" t="t" l="l"/>
            <a:pathLst>
              <a:path h="187727" w="187844">
                <a:moveTo>
                  <a:pt x="0" y="0"/>
                </a:moveTo>
                <a:lnTo>
                  <a:pt x="187844" y="0"/>
                </a:lnTo>
                <a:lnTo>
                  <a:pt x="187844" y="187727"/>
                </a:lnTo>
                <a:lnTo>
                  <a:pt x="0" y="187727"/>
                </a:lnTo>
                <a:lnTo>
                  <a:pt x="0" y="0"/>
                </a:lnTo>
                <a:close/>
              </a:path>
            </a:pathLst>
          </a:custGeom>
          <a:blipFill>
            <a:blip r:embed="rId2"/>
            <a:stretch>
              <a:fillRect l="0" t="0" r="0" b="0"/>
            </a:stretch>
          </a:blipFill>
        </p:spPr>
      </p:sp>
      <p:sp>
        <p:nvSpPr>
          <p:cNvPr name="Freeform 7" id="7"/>
          <p:cNvSpPr/>
          <p:nvPr/>
        </p:nvSpPr>
        <p:spPr>
          <a:xfrm flipH="false" flipV="false" rot="0">
            <a:off x="1047485" y="5653793"/>
            <a:ext cx="187844" cy="187727"/>
          </a:xfrm>
          <a:custGeom>
            <a:avLst/>
            <a:gdLst/>
            <a:ahLst/>
            <a:cxnLst/>
            <a:rect r="r" b="b" t="t" l="l"/>
            <a:pathLst>
              <a:path h="187727" w="187844">
                <a:moveTo>
                  <a:pt x="0" y="0"/>
                </a:moveTo>
                <a:lnTo>
                  <a:pt x="187844" y="0"/>
                </a:lnTo>
                <a:lnTo>
                  <a:pt x="187844" y="187727"/>
                </a:lnTo>
                <a:lnTo>
                  <a:pt x="0" y="187727"/>
                </a:lnTo>
                <a:lnTo>
                  <a:pt x="0" y="0"/>
                </a:lnTo>
                <a:close/>
              </a:path>
            </a:pathLst>
          </a:custGeom>
          <a:blipFill>
            <a:blip r:embed="rId2"/>
            <a:stretch>
              <a:fillRect l="0" t="0" r="0" b="0"/>
            </a:stretch>
          </a:blipFill>
        </p:spPr>
      </p:sp>
      <p:sp>
        <p:nvSpPr>
          <p:cNvPr name="Freeform 8" id="8"/>
          <p:cNvSpPr/>
          <p:nvPr/>
        </p:nvSpPr>
        <p:spPr>
          <a:xfrm flipH="false" flipV="false" rot="0">
            <a:off x="1047485" y="6593995"/>
            <a:ext cx="187844" cy="187727"/>
          </a:xfrm>
          <a:custGeom>
            <a:avLst/>
            <a:gdLst/>
            <a:ahLst/>
            <a:cxnLst/>
            <a:rect r="r" b="b" t="t" l="l"/>
            <a:pathLst>
              <a:path h="187727" w="187844">
                <a:moveTo>
                  <a:pt x="0" y="0"/>
                </a:moveTo>
                <a:lnTo>
                  <a:pt x="187844" y="0"/>
                </a:lnTo>
                <a:lnTo>
                  <a:pt x="187844" y="187726"/>
                </a:lnTo>
                <a:lnTo>
                  <a:pt x="0" y="187726"/>
                </a:lnTo>
                <a:lnTo>
                  <a:pt x="0" y="0"/>
                </a:lnTo>
                <a:close/>
              </a:path>
            </a:pathLst>
          </a:custGeom>
          <a:blipFill>
            <a:blip r:embed="rId2"/>
            <a:stretch>
              <a:fillRect l="0" t="0" r="0" b="0"/>
            </a:stretch>
          </a:blipFill>
        </p:spPr>
      </p:sp>
      <p:sp>
        <p:nvSpPr>
          <p:cNvPr name="Freeform 9" id="9"/>
          <p:cNvSpPr/>
          <p:nvPr/>
        </p:nvSpPr>
        <p:spPr>
          <a:xfrm flipH="false" flipV="false" rot="0">
            <a:off x="1047485" y="7534196"/>
            <a:ext cx="187844" cy="187727"/>
          </a:xfrm>
          <a:custGeom>
            <a:avLst/>
            <a:gdLst/>
            <a:ahLst/>
            <a:cxnLst/>
            <a:rect r="r" b="b" t="t" l="l"/>
            <a:pathLst>
              <a:path h="187727" w="187844">
                <a:moveTo>
                  <a:pt x="0" y="0"/>
                </a:moveTo>
                <a:lnTo>
                  <a:pt x="187844" y="0"/>
                </a:lnTo>
                <a:lnTo>
                  <a:pt x="187844" y="187727"/>
                </a:lnTo>
                <a:lnTo>
                  <a:pt x="0" y="187727"/>
                </a:lnTo>
                <a:lnTo>
                  <a:pt x="0" y="0"/>
                </a:lnTo>
                <a:close/>
              </a:path>
            </a:pathLst>
          </a:custGeom>
          <a:blipFill>
            <a:blip r:embed="rId2"/>
            <a:stretch>
              <a:fillRect l="0" t="0" r="0" b="0"/>
            </a:stretch>
          </a:blipFill>
        </p:spPr>
      </p:sp>
      <p:sp>
        <p:nvSpPr>
          <p:cNvPr name="Freeform 10" id="10"/>
          <p:cNvSpPr/>
          <p:nvPr/>
        </p:nvSpPr>
        <p:spPr>
          <a:xfrm flipH="false" flipV="false" rot="0">
            <a:off x="1047485" y="8474398"/>
            <a:ext cx="187844" cy="187727"/>
          </a:xfrm>
          <a:custGeom>
            <a:avLst/>
            <a:gdLst/>
            <a:ahLst/>
            <a:cxnLst/>
            <a:rect r="r" b="b" t="t" l="l"/>
            <a:pathLst>
              <a:path h="187727" w="187844">
                <a:moveTo>
                  <a:pt x="0" y="0"/>
                </a:moveTo>
                <a:lnTo>
                  <a:pt x="187844" y="0"/>
                </a:lnTo>
                <a:lnTo>
                  <a:pt x="187844" y="187727"/>
                </a:lnTo>
                <a:lnTo>
                  <a:pt x="0" y="187727"/>
                </a:lnTo>
                <a:lnTo>
                  <a:pt x="0" y="0"/>
                </a:lnTo>
                <a:close/>
              </a:path>
            </a:pathLst>
          </a:custGeom>
          <a:blipFill>
            <a:blip r:embed="rId2"/>
            <a:stretch>
              <a:fillRect l="0" t="0" r="0" b="0"/>
            </a:stretch>
          </a:blipFill>
        </p:spPr>
      </p:sp>
      <p:grpSp>
        <p:nvGrpSpPr>
          <p:cNvPr name="Group 11" id="11"/>
          <p:cNvGrpSpPr/>
          <p:nvPr/>
        </p:nvGrpSpPr>
        <p:grpSpPr>
          <a:xfrm rot="0">
            <a:off x="-155040" y="1028700"/>
            <a:ext cx="903168" cy="490221"/>
            <a:chOff x="0" y="0"/>
            <a:chExt cx="903164" cy="490215"/>
          </a:xfrm>
        </p:grpSpPr>
        <p:sp>
          <p:nvSpPr>
            <p:cNvPr name="Freeform 12" id="12"/>
            <p:cNvSpPr/>
            <p:nvPr/>
          </p:nvSpPr>
          <p:spPr>
            <a:xfrm flipH="false" flipV="false" rot="0">
              <a:off x="86288" y="39125"/>
              <a:ext cx="509102" cy="411600"/>
            </a:xfrm>
            <a:custGeom>
              <a:avLst/>
              <a:gdLst/>
              <a:ahLst/>
              <a:cxnLst/>
              <a:rect r="r" b="b" t="t" l="l"/>
              <a:pathLst>
                <a:path h="411600" w="509102">
                  <a:moveTo>
                    <a:pt x="0" y="0"/>
                  </a:moveTo>
                  <a:lnTo>
                    <a:pt x="0" y="411600"/>
                  </a:lnTo>
                  <a:lnTo>
                    <a:pt x="509102" y="411600"/>
                  </a:lnTo>
                  <a:lnTo>
                    <a:pt x="509102" y="0"/>
                  </a:lnTo>
                  <a:close/>
                </a:path>
              </a:pathLst>
            </a:custGeom>
            <a:solidFill>
              <a:srgbClr val="389983"/>
            </a:solidFill>
          </p:spPr>
        </p:sp>
        <p:sp>
          <p:nvSpPr>
            <p:cNvPr name="Freeform 13" id="13"/>
            <p:cNvSpPr/>
            <p:nvPr/>
          </p:nvSpPr>
          <p:spPr>
            <a:xfrm flipH="false" flipV="false" rot="0">
              <a:off x="691861" y="39125"/>
              <a:ext cx="125118" cy="411991"/>
            </a:xfrm>
            <a:custGeom>
              <a:avLst/>
              <a:gdLst/>
              <a:ahLst/>
              <a:cxnLst/>
              <a:rect r="r" b="b" t="t" l="l"/>
              <a:pathLst>
                <a:path h="411991" w="125118">
                  <a:moveTo>
                    <a:pt x="0" y="0"/>
                  </a:moveTo>
                  <a:lnTo>
                    <a:pt x="125118" y="0"/>
                  </a:lnTo>
                  <a:lnTo>
                    <a:pt x="125118" y="411992"/>
                  </a:lnTo>
                  <a:lnTo>
                    <a:pt x="0" y="411992"/>
                  </a:lnTo>
                  <a:close/>
                </a:path>
              </a:pathLst>
            </a:custGeom>
            <a:solidFill>
              <a:srgbClr val="389983"/>
            </a:solidFill>
          </p:spPr>
        </p:sp>
      </p:grpSp>
      <p:sp>
        <p:nvSpPr>
          <p:cNvPr name="TextBox 14" id="14"/>
          <p:cNvSpPr txBox="true"/>
          <p:nvPr/>
        </p:nvSpPr>
        <p:spPr>
          <a:xfrm rot="0">
            <a:off x="1028700" y="942975"/>
            <a:ext cx="16230600" cy="509905"/>
          </a:xfrm>
          <a:prstGeom prst="rect">
            <a:avLst/>
          </a:prstGeom>
        </p:spPr>
        <p:txBody>
          <a:bodyPr anchor="t" rtlCol="false" tIns="0" lIns="0" bIns="0" rIns="0">
            <a:spAutoFit/>
          </a:bodyPr>
          <a:lstStyle/>
          <a:p>
            <a:pPr algn="l">
              <a:lnSpc>
                <a:spcPts val="3919"/>
              </a:lnSpc>
            </a:pPr>
            <a:r>
              <a:rPr lang="en-US" b="true" sz="2799">
                <a:solidFill>
                  <a:srgbClr val="389983"/>
                </a:solidFill>
                <a:latin typeface="Poppins Semi-Bold"/>
                <a:ea typeface="Poppins Semi-Bold"/>
                <a:cs typeface="Poppins Semi-Bold"/>
                <a:sym typeface="Poppins Semi-Bold"/>
              </a:rPr>
              <a:t>KE</a:t>
            </a:r>
            <a:r>
              <a:rPr lang="en-US" b="true" sz="2799">
                <a:solidFill>
                  <a:srgbClr val="389983"/>
                </a:solidFill>
                <a:latin typeface="Poppins Semi-Bold"/>
                <a:ea typeface="Poppins Semi-Bold"/>
                <a:cs typeface="Poppins Semi-Bold"/>
                <a:sym typeface="Poppins Semi-Bold"/>
              </a:rPr>
              <a:t>Y FEATURES OF POWERXCHANGE PLATFORM:</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535977" y="1927145"/>
            <a:ext cx="3703130" cy="7274005"/>
          </a:xfrm>
          <a:custGeom>
            <a:avLst/>
            <a:gdLst/>
            <a:ahLst/>
            <a:cxnLst/>
            <a:rect r="r" b="b" t="t" l="l"/>
            <a:pathLst>
              <a:path h="7274005" w="3703130">
                <a:moveTo>
                  <a:pt x="0" y="0"/>
                </a:moveTo>
                <a:lnTo>
                  <a:pt x="3703129" y="0"/>
                </a:lnTo>
                <a:lnTo>
                  <a:pt x="3703129" y="7274005"/>
                </a:lnTo>
                <a:lnTo>
                  <a:pt x="0" y="7274005"/>
                </a:lnTo>
                <a:lnTo>
                  <a:pt x="0" y="0"/>
                </a:lnTo>
                <a:close/>
              </a:path>
            </a:pathLst>
          </a:custGeom>
          <a:blipFill>
            <a:blip r:embed="rId2"/>
            <a:stretch>
              <a:fillRect l="0" t="-4580" r="0" b="-5791"/>
            </a:stretch>
          </a:blipFill>
        </p:spPr>
      </p:sp>
      <p:sp>
        <p:nvSpPr>
          <p:cNvPr name="Freeform 3" id="3"/>
          <p:cNvSpPr/>
          <p:nvPr/>
        </p:nvSpPr>
        <p:spPr>
          <a:xfrm flipH="false" flipV="false" rot="0">
            <a:off x="7247098" y="1927145"/>
            <a:ext cx="3755831" cy="7274005"/>
          </a:xfrm>
          <a:custGeom>
            <a:avLst/>
            <a:gdLst/>
            <a:ahLst/>
            <a:cxnLst/>
            <a:rect r="r" b="b" t="t" l="l"/>
            <a:pathLst>
              <a:path h="7274005" w="3755831">
                <a:moveTo>
                  <a:pt x="0" y="0"/>
                </a:moveTo>
                <a:lnTo>
                  <a:pt x="3755831" y="0"/>
                </a:lnTo>
                <a:lnTo>
                  <a:pt x="3755831" y="7274005"/>
                </a:lnTo>
                <a:lnTo>
                  <a:pt x="0" y="7274005"/>
                </a:lnTo>
                <a:lnTo>
                  <a:pt x="0" y="0"/>
                </a:lnTo>
                <a:close/>
              </a:path>
            </a:pathLst>
          </a:custGeom>
          <a:blipFill>
            <a:blip r:embed="rId3"/>
            <a:stretch>
              <a:fillRect l="0" t="-5160" r="0" b="-6782"/>
            </a:stretch>
          </a:blipFill>
        </p:spPr>
      </p:sp>
      <p:sp>
        <p:nvSpPr>
          <p:cNvPr name="Freeform 4" id="4"/>
          <p:cNvSpPr/>
          <p:nvPr/>
        </p:nvSpPr>
        <p:spPr>
          <a:xfrm flipH="false" flipV="false" rot="0">
            <a:off x="12010921" y="1927145"/>
            <a:ext cx="3741102" cy="7274005"/>
          </a:xfrm>
          <a:custGeom>
            <a:avLst/>
            <a:gdLst/>
            <a:ahLst/>
            <a:cxnLst/>
            <a:rect r="r" b="b" t="t" l="l"/>
            <a:pathLst>
              <a:path h="7274005" w="3741102">
                <a:moveTo>
                  <a:pt x="0" y="0"/>
                </a:moveTo>
                <a:lnTo>
                  <a:pt x="3741102" y="0"/>
                </a:lnTo>
                <a:lnTo>
                  <a:pt x="3741102" y="7274005"/>
                </a:lnTo>
                <a:lnTo>
                  <a:pt x="0" y="7274005"/>
                </a:lnTo>
                <a:lnTo>
                  <a:pt x="0" y="0"/>
                </a:lnTo>
                <a:close/>
              </a:path>
            </a:pathLst>
          </a:custGeom>
          <a:blipFill>
            <a:blip r:embed="rId4"/>
            <a:stretch>
              <a:fillRect l="0" t="-5140" r="0" b="-6363"/>
            </a:stretch>
          </a:blipFill>
        </p:spPr>
      </p:sp>
      <p:grpSp>
        <p:nvGrpSpPr>
          <p:cNvPr name="Group 5" id="5"/>
          <p:cNvGrpSpPr/>
          <p:nvPr/>
        </p:nvGrpSpPr>
        <p:grpSpPr>
          <a:xfrm rot="0">
            <a:off x="-155040" y="1028700"/>
            <a:ext cx="903168" cy="490221"/>
            <a:chOff x="0" y="0"/>
            <a:chExt cx="903164" cy="490215"/>
          </a:xfrm>
        </p:grpSpPr>
        <p:sp>
          <p:nvSpPr>
            <p:cNvPr name="Freeform 6" id="6"/>
            <p:cNvSpPr/>
            <p:nvPr/>
          </p:nvSpPr>
          <p:spPr>
            <a:xfrm flipH="false" flipV="false" rot="0">
              <a:off x="86288" y="39125"/>
              <a:ext cx="509102" cy="411600"/>
            </a:xfrm>
            <a:custGeom>
              <a:avLst/>
              <a:gdLst/>
              <a:ahLst/>
              <a:cxnLst/>
              <a:rect r="r" b="b" t="t" l="l"/>
              <a:pathLst>
                <a:path h="411600" w="509102">
                  <a:moveTo>
                    <a:pt x="0" y="0"/>
                  </a:moveTo>
                  <a:lnTo>
                    <a:pt x="0" y="411600"/>
                  </a:lnTo>
                  <a:lnTo>
                    <a:pt x="509102" y="411600"/>
                  </a:lnTo>
                  <a:lnTo>
                    <a:pt x="509102" y="0"/>
                  </a:lnTo>
                  <a:close/>
                </a:path>
              </a:pathLst>
            </a:custGeom>
            <a:solidFill>
              <a:srgbClr val="389983"/>
            </a:solidFill>
          </p:spPr>
        </p:sp>
        <p:sp>
          <p:nvSpPr>
            <p:cNvPr name="Freeform 7" id="7"/>
            <p:cNvSpPr/>
            <p:nvPr/>
          </p:nvSpPr>
          <p:spPr>
            <a:xfrm flipH="false" flipV="false" rot="0">
              <a:off x="691861" y="39125"/>
              <a:ext cx="125118" cy="411991"/>
            </a:xfrm>
            <a:custGeom>
              <a:avLst/>
              <a:gdLst/>
              <a:ahLst/>
              <a:cxnLst/>
              <a:rect r="r" b="b" t="t" l="l"/>
              <a:pathLst>
                <a:path h="411991" w="125118">
                  <a:moveTo>
                    <a:pt x="0" y="0"/>
                  </a:moveTo>
                  <a:lnTo>
                    <a:pt x="125118" y="0"/>
                  </a:lnTo>
                  <a:lnTo>
                    <a:pt x="125118" y="411992"/>
                  </a:lnTo>
                  <a:lnTo>
                    <a:pt x="0" y="411992"/>
                  </a:lnTo>
                  <a:close/>
                </a:path>
              </a:pathLst>
            </a:custGeom>
            <a:solidFill>
              <a:srgbClr val="389983"/>
            </a:solidFill>
          </p:spPr>
        </p:sp>
      </p:grpSp>
      <p:sp>
        <p:nvSpPr>
          <p:cNvPr name="TextBox 8" id="8"/>
          <p:cNvSpPr txBox="true"/>
          <p:nvPr/>
        </p:nvSpPr>
        <p:spPr>
          <a:xfrm rot="0">
            <a:off x="1028700" y="942975"/>
            <a:ext cx="16230600" cy="509905"/>
          </a:xfrm>
          <a:prstGeom prst="rect">
            <a:avLst/>
          </a:prstGeom>
        </p:spPr>
        <p:txBody>
          <a:bodyPr anchor="t" rtlCol="false" tIns="0" lIns="0" bIns="0" rIns="0">
            <a:spAutoFit/>
          </a:bodyPr>
          <a:lstStyle/>
          <a:p>
            <a:pPr algn="l">
              <a:lnSpc>
                <a:spcPts val="3919"/>
              </a:lnSpc>
            </a:pPr>
            <a:r>
              <a:rPr lang="en-US" b="true" sz="2799">
                <a:solidFill>
                  <a:srgbClr val="389983"/>
                </a:solidFill>
                <a:latin typeface="Poppins Semi-Bold"/>
                <a:ea typeface="Poppins Semi-Bold"/>
                <a:cs typeface="Poppins Semi-Bold"/>
                <a:sym typeface="Poppins Semi-Bold"/>
              </a:rPr>
              <a:t>INTRASTATE</a:t>
            </a:r>
            <a:r>
              <a:rPr lang="en-US" b="true" sz="2799">
                <a:solidFill>
                  <a:srgbClr val="389983"/>
                </a:solidFill>
                <a:latin typeface="Poppins Semi-Bold"/>
                <a:ea typeface="Poppins Semi-Bold"/>
                <a:cs typeface="Poppins Semi-Bold"/>
                <a:sym typeface="Poppins Semi-Bold"/>
              </a:rPr>
              <a:t> - POWERX P2P (PROSUMER VIEW)</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631062" y="1933011"/>
            <a:ext cx="3602141" cy="7023887"/>
          </a:xfrm>
          <a:custGeom>
            <a:avLst/>
            <a:gdLst/>
            <a:ahLst/>
            <a:cxnLst/>
            <a:rect r="r" b="b" t="t" l="l"/>
            <a:pathLst>
              <a:path h="7023887" w="3602141">
                <a:moveTo>
                  <a:pt x="0" y="0"/>
                </a:moveTo>
                <a:lnTo>
                  <a:pt x="3602141" y="0"/>
                </a:lnTo>
                <a:lnTo>
                  <a:pt x="3602141" y="7023887"/>
                </a:lnTo>
                <a:lnTo>
                  <a:pt x="0" y="7023887"/>
                </a:lnTo>
                <a:lnTo>
                  <a:pt x="0" y="0"/>
                </a:lnTo>
                <a:close/>
              </a:path>
            </a:pathLst>
          </a:custGeom>
          <a:blipFill>
            <a:blip r:embed="rId2"/>
            <a:stretch>
              <a:fillRect l="0" t="-5264" r="0" b="-5920"/>
            </a:stretch>
          </a:blipFill>
        </p:spPr>
      </p:sp>
      <p:sp>
        <p:nvSpPr>
          <p:cNvPr name="Freeform 3" id="3"/>
          <p:cNvSpPr/>
          <p:nvPr/>
        </p:nvSpPr>
        <p:spPr>
          <a:xfrm flipH="false" flipV="false" rot="0">
            <a:off x="7341937" y="1933011"/>
            <a:ext cx="3603133" cy="7023887"/>
          </a:xfrm>
          <a:custGeom>
            <a:avLst/>
            <a:gdLst/>
            <a:ahLst/>
            <a:cxnLst/>
            <a:rect r="r" b="b" t="t" l="l"/>
            <a:pathLst>
              <a:path h="7023887" w="3603133">
                <a:moveTo>
                  <a:pt x="0" y="0"/>
                </a:moveTo>
                <a:lnTo>
                  <a:pt x="3603133" y="0"/>
                </a:lnTo>
                <a:lnTo>
                  <a:pt x="3603133" y="7023887"/>
                </a:lnTo>
                <a:lnTo>
                  <a:pt x="0" y="7023887"/>
                </a:lnTo>
                <a:lnTo>
                  <a:pt x="0" y="0"/>
                </a:lnTo>
                <a:close/>
              </a:path>
            </a:pathLst>
          </a:custGeom>
          <a:blipFill>
            <a:blip r:embed="rId3"/>
            <a:stretch>
              <a:fillRect l="0" t="-4900" r="0" b="-6315"/>
            </a:stretch>
          </a:blipFill>
        </p:spPr>
      </p:sp>
      <p:sp>
        <p:nvSpPr>
          <p:cNvPr name="Freeform 4" id="4"/>
          <p:cNvSpPr/>
          <p:nvPr/>
        </p:nvSpPr>
        <p:spPr>
          <a:xfrm flipH="false" flipV="false" rot="0">
            <a:off x="12053805" y="1933011"/>
            <a:ext cx="3603133" cy="7023887"/>
          </a:xfrm>
          <a:custGeom>
            <a:avLst/>
            <a:gdLst/>
            <a:ahLst/>
            <a:cxnLst/>
            <a:rect r="r" b="b" t="t" l="l"/>
            <a:pathLst>
              <a:path h="7023887" w="3603133">
                <a:moveTo>
                  <a:pt x="0" y="0"/>
                </a:moveTo>
                <a:lnTo>
                  <a:pt x="3603133" y="0"/>
                </a:lnTo>
                <a:lnTo>
                  <a:pt x="3603133" y="7023887"/>
                </a:lnTo>
                <a:lnTo>
                  <a:pt x="0" y="7023887"/>
                </a:lnTo>
                <a:lnTo>
                  <a:pt x="0" y="0"/>
                </a:lnTo>
                <a:close/>
              </a:path>
            </a:pathLst>
          </a:custGeom>
          <a:blipFill>
            <a:blip r:embed="rId4"/>
            <a:stretch>
              <a:fillRect l="0" t="-4545" r="0" b="-6670"/>
            </a:stretch>
          </a:blipFill>
        </p:spPr>
      </p:sp>
      <p:grpSp>
        <p:nvGrpSpPr>
          <p:cNvPr name="Group 5" id="5"/>
          <p:cNvGrpSpPr/>
          <p:nvPr/>
        </p:nvGrpSpPr>
        <p:grpSpPr>
          <a:xfrm rot="0">
            <a:off x="-155040" y="1028700"/>
            <a:ext cx="903168" cy="490221"/>
            <a:chOff x="0" y="0"/>
            <a:chExt cx="903164" cy="490215"/>
          </a:xfrm>
        </p:grpSpPr>
        <p:sp>
          <p:nvSpPr>
            <p:cNvPr name="Freeform 6" id="6"/>
            <p:cNvSpPr/>
            <p:nvPr/>
          </p:nvSpPr>
          <p:spPr>
            <a:xfrm flipH="false" flipV="false" rot="0">
              <a:off x="86288" y="39125"/>
              <a:ext cx="509102" cy="411600"/>
            </a:xfrm>
            <a:custGeom>
              <a:avLst/>
              <a:gdLst/>
              <a:ahLst/>
              <a:cxnLst/>
              <a:rect r="r" b="b" t="t" l="l"/>
              <a:pathLst>
                <a:path h="411600" w="509102">
                  <a:moveTo>
                    <a:pt x="0" y="0"/>
                  </a:moveTo>
                  <a:lnTo>
                    <a:pt x="0" y="411600"/>
                  </a:lnTo>
                  <a:lnTo>
                    <a:pt x="509102" y="411600"/>
                  </a:lnTo>
                  <a:lnTo>
                    <a:pt x="509102" y="0"/>
                  </a:lnTo>
                  <a:close/>
                </a:path>
              </a:pathLst>
            </a:custGeom>
            <a:solidFill>
              <a:srgbClr val="389983"/>
            </a:solidFill>
          </p:spPr>
        </p:sp>
        <p:sp>
          <p:nvSpPr>
            <p:cNvPr name="Freeform 7" id="7"/>
            <p:cNvSpPr/>
            <p:nvPr/>
          </p:nvSpPr>
          <p:spPr>
            <a:xfrm flipH="false" flipV="false" rot="0">
              <a:off x="691861" y="39125"/>
              <a:ext cx="125118" cy="411991"/>
            </a:xfrm>
            <a:custGeom>
              <a:avLst/>
              <a:gdLst/>
              <a:ahLst/>
              <a:cxnLst/>
              <a:rect r="r" b="b" t="t" l="l"/>
              <a:pathLst>
                <a:path h="411991" w="125118">
                  <a:moveTo>
                    <a:pt x="0" y="0"/>
                  </a:moveTo>
                  <a:lnTo>
                    <a:pt x="125118" y="0"/>
                  </a:lnTo>
                  <a:lnTo>
                    <a:pt x="125118" y="411992"/>
                  </a:lnTo>
                  <a:lnTo>
                    <a:pt x="0" y="411992"/>
                  </a:lnTo>
                  <a:close/>
                </a:path>
              </a:pathLst>
            </a:custGeom>
            <a:solidFill>
              <a:srgbClr val="389983"/>
            </a:solidFill>
          </p:spPr>
        </p:sp>
      </p:grpSp>
      <p:sp>
        <p:nvSpPr>
          <p:cNvPr name="TextBox 8" id="8"/>
          <p:cNvSpPr txBox="true"/>
          <p:nvPr/>
        </p:nvSpPr>
        <p:spPr>
          <a:xfrm rot="0">
            <a:off x="1028700" y="942975"/>
            <a:ext cx="16230600" cy="509905"/>
          </a:xfrm>
          <a:prstGeom prst="rect">
            <a:avLst/>
          </a:prstGeom>
        </p:spPr>
        <p:txBody>
          <a:bodyPr anchor="t" rtlCol="false" tIns="0" lIns="0" bIns="0" rIns="0">
            <a:spAutoFit/>
          </a:bodyPr>
          <a:lstStyle/>
          <a:p>
            <a:pPr algn="l">
              <a:lnSpc>
                <a:spcPts val="3919"/>
              </a:lnSpc>
            </a:pPr>
            <a:r>
              <a:rPr lang="en-US" b="true" sz="2799">
                <a:solidFill>
                  <a:srgbClr val="389983"/>
                </a:solidFill>
                <a:latin typeface="Poppins Semi-Bold"/>
                <a:ea typeface="Poppins Semi-Bold"/>
                <a:cs typeface="Poppins Semi-Bold"/>
                <a:sym typeface="Poppins Semi-Bold"/>
              </a:rPr>
              <a:t>INTRA STATE</a:t>
            </a:r>
            <a:r>
              <a:rPr lang="en-US" b="true" sz="2799">
                <a:solidFill>
                  <a:srgbClr val="389983"/>
                </a:solidFill>
                <a:latin typeface="Poppins Semi-Bold"/>
                <a:ea typeface="Poppins Semi-Bold"/>
                <a:cs typeface="Poppins Semi-Bold"/>
                <a:sym typeface="Poppins Semi-Bold"/>
              </a:rPr>
              <a:t> - POWERX P2P (CONSUMER VIEW)</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148622" y="1925710"/>
            <a:ext cx="3404801" cy="7038349"/>
          </a:xfrm>
          <a:custGeom>
            <a:avLst/>
            <a:gdLst/>
            <a:ahLst/>
            <a:cxnLst/>
            <a:rect r="r" b="b" t="t" l="l"/>
            <a:pathLst>
              <a:path h="7038349" w="3404801">
                <a:moveTo>
                  <a:pt x="0" y="0"/>
                </a:moveTo>
                <a:lnTo>
                  <a:pt x="3404801" y="0"/>
                </a:lnTo>
                <a:lnTo>
                  <a:pt x="3404801" y="7038349"/>
                </a:lnTo>
                <a:lnTo>
                  <a:pt x="0" y="7038349"/>
                </a:lnTo>
                <a:lnTo>
                  <a:pt x="0" y="0"/>
                </a:lnTo>
                <a:close/>
              </a:path>
            </a:pathLst>
          </a:custGeom>
          <a:blipFill>
            <a:blip r:embed="rId2"/>
            <a:stretch>
              <a:fillRect l="0" t="0" r="0" b="0"/>
            </a:stretch>
          </a:blipFill>
        </p:spPr>
      </p:sp>
      <p:sp>
        <p:nvSpPr>
          <p:cNvPr name="Freeform 3" id="3"/>
          <p:cNvSpPr/>
          <p:nvPr/>
        </p:nvSpPr>
        <p:spPr>
          <a:xfrm flipH="false" flipV="false" rot="0">
            <a:off x="5343940" y="1925710"/>
            <a:ext cx="3404801" cy="7038349"/>
          </a:xfrm>
          <a:custGeom>
            <a:avLst/>
            <a:gdLst/>
            <a:ahLst/>
            <a:cxnLst/>
            <a:rect r="r" b="b" t="t" l="l"/>
            <a:pathLst>
              <a:path h="7038349" w="3404801">
                <a:moveTo>
                  <a:pt x="0" y="0"/>
                </a:moveTo>
                <a:lnTo>
                  <a:pt x="3404801" y="0"/>
                </a:lnTo>
                <a:lnTo>
                  <a:pt x="3404801" y="7038349"/>
                </a:lnTo>
                <a:lnTo>
                  <a:pt x="0" y="7038349"/>
                </a:lnTo>
                <a:lnTo>
                  <a:pt x="0" y="0"/>
                </a:lnTo>
                <a:close/>
              </a:path>
            </a:pathLst>
          </a:custGeom>
          <a:blipFill>
            <a:blip r:embed="rId3"/>
            <a:stretch>
              <a:fillRect l="0" t="0" r="0" b="0"/>
            </a:stretch>
          </a:blipFill>
        </p:spPr>
      </p:sp>
      <p:sp>
        <p:nvSpPr>
          <p:cNvPr name="Freeform 4" id="4"/>
          <p:cNvSpPr/>
          <p:nvPr/>
        </p:nvSpPr>
        <p:spPr>
          <a:xfrm flipH="false" flipV="false" rot="0">
            <a:off x="9539259" y="1925710"/>
            <a:ext cx="3404801" cy="7038349"/>
          </a:xfrm>
          <a:custGeom>
            <a:avLst/>
            <a:gdLst/>
            <a:ahLst/>
            <a:cxnLst/>
            <a:rect r="r" b="b" t="t" l="l"/>
            <a:pathLst>
              <a:path h="7038349" w="3404801">
                <a:moveTo>
                  <a:pt x="0" y="0"/>
                </a:moveTo>
                <a:lnTo>
                  <a:pt x="3404801" y="0"/>
                </a:lnTo>
                <a:lnTo>
                  <a:pt x="3404801" y="7038349"/>
                </a:lnTo>
                <a:lnTo>
                  <a:pt x="0" y="7038349"/>
                </a:lnTo>
                <a:lnTo>
                  <a:pt x="0" y="0"/>
                </a:lnTo>
                <a:close/>
              </a:path>
            </a:pathLst>
          </a:custGeom>
          <a:blipFill>
            <a:blip r:embed="rId4"/>
            <a:stretch>
              <a:fillRect l="0" t="0" r="0" b="0"/>
            </a:stretch>
          </a:blipFill>
        </p:spPr>
      </p:sp>
      <p:sp>
        <p:nvSpPr>
          <p:cNvPr name="Freeform 5" id="5"/>
          <p:cNvSpPr/>
          <p:nvPr/>
        </p:nvSpPr>
        <p:spPr>
          <a:xfrm flipH="false" flipV="false" rot="0">
            <a:off x="13734577" y="1925710"/>
            <a:ext cx="3404801" cy="7038349"/>
          </a:xfrm>
          <a:custGeom>
            <a:avLst/>
            <a:gdLst/>
            <a:ahLst/>
            <a:cxnLst/>
            <a:rect r="r" b="b" t="t" l="l"/>
            <a:pathLst>
              <a:path h="7038349" w="3404801">
                <a:moveTo>
                  <a:pt x="0" y="0"/>
                </a:moveTo>
                <a:lnTo>
                  <a:pt x="3404801" y="0"/>
                </a:lnTo>
                <a:lnTo>
                  <a:pt x="3404801" y="7038349"/>
                </a:lnTo>
                <a:lnTo>
                  <a:pt x="0" y="7038349"/>
                </a:lnTo>
                <a:lnTo>
                  <a:pt x="0" y="0"/>
                </a:lnTo>
                <a:close/>
              </a:path>
            </a:pathLst>
          </a:custGeom>
          <a:blipFill>
            <a:blip r:embed="rId5"/>
            <a:stretch>
              <a:fillRect l="0" t="0" r="0" b="0"/>
            </a:stretch>
          </a:blipFill>
        </p:spPr>
      </p:sp>
      <p:grpSp>
        <p:nvGrpSpPr>
          <p:cNvPr name="Group 6" id="6"/>
          <p:cNvGrpSpPr/>
          <p:nvPr/>
        </p:nvGrpSpPr>
        <p:grpSpPr>
          <a:xfrm rot="0">
            <a:off x="-155040" y="1028700"/>
            <a:ext cx="903168" cy="490221"/>
            <a:chOff x="0" y="0"/>
            <a:chExt cx="903164" cy="490215"/>
          </a:xfrm>
        </p:grpSpPr>
        <p:sp>
          <p:nvSpPr>
            <p:cNvPr name="Freeform 7" id="7"/>
            <p:cNvSpPr/>
            <p:nvPr/>
          </p:nvSpPr>
          <p:spPr>
            <a:xfrm flipH="false" flipV="false" rot="0">
              <a:off x="86288" y="39125"/>
              <a:ext cx="509102" cy="411600"/>
            </a:xfrm>
            <a:custGeom>
              <a:avLst/>
              <a:gdLst/>
              <a:ahLst/>
              <a:cxnLst/>
              <a:rect r="r" b="b" t="t" l="l"/>
              <a:pathLst>
                <a:path h="411600" w="509102">
                  <a:moveTo>
                    <a:pt x="0" y="0"/>
                  </a:moveTo>
                  <a:lnTo>
                    <a:pt x="0" y="411600"/>
                  </a:lnTo>
                  <a:lnTo>
                    <a:pt x="509102" y="411600"/>
                  </a:lnTo>
                  <a:lnTo>
                    <a:pt x="509102" y="0"/>
                  </a:lnTo>
                  <a:close/>
                </a:path>
              </a:pathLst>
            </a:custGeom>
            <a:solidFill>
              <a:srgbClr val="389983"/>
            </a:solidFill>
          </p:spPr>
        </p:sp>
        <p:sp>
          <p:nvSpPr>
            <p:cNvPr name="Freeform 8" id="8"/>
            <p:cNvSpPr/>
            <p:nvPr/>
          </p:nvSpPr>
          <p:spPr>
            <a:xfrm flipH="false" flipV="false" rot="0">
              <a:off x="691861" y="39125"/>
              <a:ext cx="125118" cy="411991"/>
            </a:xfrm>
            <a:custGeom>
              <a:avLst/>
              <a:gdLst/>
              <a:ahLst/>
              <a:cxnLst/>
              <a:rect r="r" b="b" t="t" l="l"/>
              <a:pathLst>
                <a:path h="411991" w="125118">
                  <a:moveTo>
                    <a:pt x="0" y="0"/>
                  </a:moveTo>
                  <a:lnTo>
                    <a:pt x="125118" y="0"/>
                  </a:lnTo>
                  <a:lnTo>
                    <a:pt x="125118" y="411992"/>
                  </a:lnTo>
                  <a:lnTo>
                    <a:pt x="0" y="411992"/>
                  </a:lnTo>
                  <a:close/>
                </a:path>
              </a:pathLst>
            </a:custGeom>
            <a:solidFill>
              <a:srgbClr val="389983"/>
            </a:solidFill>
          </p:spPr>
        </p:sp>
      </p:grpSp>
      <p:sp>
        <p:nvSpPr>
          <p:cNvPr name="TextBox 9" id="9"/>
          <p:cNvSpPr txBox="true"/>
          <p:nvPr/>
        </p:nvSpPr>
        <p:spPr>
          <a:xfrm rot="0">
            <a:off x="1028700" y="942975"/>
            <a:ext cx="16230600" cy="509905"/>
          </a:xfrm>
          <a:prstGeom prst="rect">
            <a:avLst/>
          </a:prstGeom>
        </p:spPr>
        <p:txBody>
          <a:bodyPr anchor="t" rtlCol="false" tIns="0" lIns="0" bIns="0" rIns="0">
            <a:spAutoFit/>
          </a:bodyPr>
          <a:lstStyle/>
          <a:p>
            <a:pPr algn="l">
              <a:lnSpc>
                <a:spcPts val="3919"/>
              </a:lnSpc>
            </a:pPr>
            <a:r>
              <a:rPr lang="en-US" b="true" sz="2799">
                <a:solidFill>
                  <a:srgbClr val="389983"/>
                </a:solidFill>
                <a:latin typeface="Poppins Semi-Bold"/>
                <a:ea typeface="Poppins Semi-Bold"/>
                <a:cs typeface="Poppins Semi-Bold"/>
                <a:sym typeface="Poppins Semi-Bold"/>
              </a:rPr>
              <a:t>INTER STATE</a:t>
            </a:r>
            <a:r>
              <a:rPr lang="en-US" b="true" sz="2799">
                <a:solidFill>
                  <a:srgbClr val="389983"/>
                </a:solidFill>
                <a:latin typeface="Poppins Semi-Bold"/>
                <a:ea typeface="Poppins Semi-Bold"/>
                <a:cs typeface="Poppins Semi-Bold"/>
                <a:sym typeface="Poppins Semi-Bold"/>
              </a:rPr>
              <a:t> - POWERX TRADE</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28700" y="1832862"/>
            <a:ext cx="16230600" cy="7344346"/>
          </a:xfrm>
          <a:custGeom>
            <a:avLst/>
            <a:gdLst/>
            <a:ahLst/>
            <a:cxnLst/>
            <a:rect r="r" b="b" t="t" l="l"/>
            <a:pathLst>
              <a:path h="7344346" w="16230600">
                <a:moveTo>
                  <a:pt x="0" y="0"/>
                </a:moveTo>
                <a:lnTo>
                  <a:pt x="16230600" y="0"/>
                </a:lnTo>
                <a:lnTo>
                  <a:pt x="16230600" y="7344347"/>
                </a:lnTo>
                <a:lnTo>
                  <a:pt x="0" y="7344347"/>
                </a:lnTo>
                <a:lnTo>
                  <a:pt x="0" y="0"/>
                </a:lnTo>
                <a:close/>
              </a:path>
            </a:pathLst>
          </a:custGeom>
          <a:blipFill>
            <a:blip r:embed="rId2"/>
            <a:stretch>
              <a:fillRect l="0" t="0" r="0" b="0"/>
            </a:stretch>
          </a:blipFill>
        </p:spPr>
      </p:sp>
      <p:grpSp>
        <p:nvGrpSpPr>
          <p:cNvPr name="Group 3" id="3"/>
          <p:cNvGrpSpPr/>
          <p:nvPr/>
        </p:nvGrpSpPr>
        <p:grpSpPr>
          <a:xfrm rot="0">
            <a:off x="-155040" y="1028700"/>
            <a:ext cx="903168" cy="490221"/>
            <a:chOff x="0" y="0"/>
            <a:chExt cx="903164" cy="490215"/>
          </a:xfrm>
        </p:grpSpPr>
        <p:sp>
          <p:nvSpPr>
            <p:cNvPr name="Freeform 4" id="4"/>
            <p:cNvSpPr/>
            <p:nvPr/>
          </p:nvSpPr>
          <p:spPr>
            <a:xfrm flipH="false" flipV="false" rot="0">
              <a:off x="86288" y="39125"/>
              <a:ext cx="509102" cy="411600"/>
            </a:xfrm>
            <a:custGeom>
              <a:avLst/>
              <a:gdLst/>
              <a:ahLst/>
              <a:cxnLst/>
              <a:rect r="r" b="b" t="t" l="l"/>
              <a:pathLst>
                <a:path h="411600" w="509102">
                  <a:moveTo>
                    <a:pt x="0" y="0"/>
                  </a:moveTo>
                  <a:lnTo>
                    <a:pt x="0" y="411600"/>
                  </a:lnTo>
                  <a:lnTo>
                    <a:pt x="509102" y="411600"/>
                  </a:lnTo>
                  <a:lnTo>
                    <a:pt x="509102" y="0"/>
                  </a:lnTo>
                  <a:close/>
                </a:path>
              </a:pathLst>
            </a:custGeom>
            <a:solidFill>
              <a:srgbClr val="389983"/>
            </a:solidFill>
          </p:spPr>
        </p:sp>
        <p:sp>
          <p:nvSpPr>
            <p:cNvPr name="Freeform 5" id="5"/>
            <p:cNvSpPr/>
            <p:nvPr/>
          </p:nvSpPr>
          <p:spPr>
            <a:xfrm flipH="false" flipV="false" rot="0">
              <a:off x="691861" y="39125"/>
              <a:ext cx="125118" cy="411991"/>
            </a:xfrm>
            <a:custGeom>
              <a:avLst/>
              <a:gdLst/>
              <a:ahLst/>
              <a:cxnLst/>
              <a:rect r="r" b="b" t="t" l="l"/>
              <a:pathLst>
                <a:path h="411991" w="125118">
                  <a:moveTo>
                    <a:pt x="0" y="0"/>
                  </a:moveTo>
                  <a:lnTo>
                    <a:pt x="125118" y="0"/>
                  </a:lnTo>
                  <a:lnTo>
                    <a:pt x="125118" y="411992"/>
                  </a:lnTo>
                  <a:lnTo>
                    <a:pt x="0" y="411992"/>
                  </a:lnTo>
                  <a:close/>
                </a:path>
              </a:pathLst>
            </a:custGeom>
            <a:solidFill>
              <a:srgbClr val="389983"/>
            </a:solidFill>
          </p:spPr>
        </p:sp>
      </p:grpSp>
      <p:sp>
        <p:nvSpPr>
          <p:cNvPr name="TextBox 6" id="6"/>
          <p:cNvSpPr txBox="true"/>
          <p:nvPr/>
        </p:nvSpPr>
        <p:spPr>
          <a:xfrm rot="0">
            <a:off x="1028700" y="975995"/>
            <a:ext cx="16230600" cy="509905"/>
          </a:xfrm>
          <a:prstGeom prst="rect">
            <a:avLst/>
          </a:prstGeom>
        </p:spPr>
        <p:txBody>
          <a:bodyPr anchor="t" rtlCol="false" tIns="0" lIns="0" bIns="0" rIns="0">
            <a:spAutoFit/>
          </a:bodyPr>
          <a:lstStyle/>
          <a:p>
            <a:pPr algn="l">
              <a:lnSpc>
                <a:spcPts val="3919"/>
              </a:lnSpc>
            </a:pPr>
            <a:r>
              <a:rPr lang="en-US" b="true" sz="2799">
                <a:solidFill>
                  <a:srgbClr val="389983"/>
                </a:solidFill>
                <a:latin typeface="Poppins Semi-Bold"/>
                <a:ea typeface="Poppins Semi-Bold"/>
                <a:cs typeface="Poppins Semi-Bold"/>
                <a:sym typeface="Poppins Semi-Bold"/>
              </a:rPr>
              <a:t>PLATF</a:t>
            </a:r>
            <a:r>
              <a:rPr lang="en-US" b="true" sz="2799">
                <a:solidFill>
                  <a:srgbClr val="389983"/>
                </a:solidFill>
                <a:latin typeface="Poppins Semi-Bold"/>
                <a:ea typeface="Poppins Semi-Bold"/>
                <a:cs typeface="Poppins Semi-Bold"/>
                <a:sym typeface="Poppins Semi-Bold"/>
              </a:rPr>
              <a:t>ORM’S ADMIN PANEL</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28700" y="1836515"/>
            <a:ext cx="16230600" cy="7364635"/>
          </a:xfrm>
          <a:custGeom>
            <a:avLst/>
            <a:gdLst/>
            <a:ahLst/>
            <a:cxnLst/>
            <a:rect r="r" b="b" t="t" l="l"/>
            <a:pathLst>
              <a:path h="7364635" w="16230600">
                <a:moveTo>
                  <a:pt x="0" y="0"/>
                </a:moveTo>
                <a:lnTo>
                  <a:pt x="16230600" y="0"/>
                </a:lnTo>
                <a:lnTo>
                  <a:pt x="16230600" y="7364635"/>
                </a:lnTo>
                <a:lnTo>
                  <a:pt x="0" y="7364635"/>
                </a:lnTo>
                <a:lnTo>
                  <a:pt x="0" y="0"/>
                </a:lnTo>
                <a:close/>
              </a:path>
            </a:pathLst>
          </a:custGeom>
          <a:blipFill>
            <a:blip r:embed="rId2"/>
            <a:stretch>
              <a:fillRect l="0" t="0" r="0" b="0"/>
            </a:stretch>
          </a:blipFill>
        </p:spPr>
      </p:sp>
      <p:grpSp>
        <p:nvGrpSpPr>
          <p:cNvPr name="Group 3" id="3"/>
          <p:cNvGrpSpPr/>
          <p:nvPr/>
        </p:nvGrpSpPr>
        <p:grpSpPr>
          <a:xfrm rot="0">
            <a:off x="-155040" y="1028700"/>
            <a:ext cx="903168" cy="490221"/>
            <a:chOff x="0" y="0"/>
            <a:chExt cx="903164" cy="490215"/>
          </a:xfrm>
        </p:grpSpPr>
        <p:sp>
          <p:nvSpPr>
            <p:cNvPr name="Freeform 4" id="4"/>
            <p:cNvSpPr/>
            <p:nvPr/>
          </p:nvSpPr>
          <p:spPr>
            <a:xfrm flipH="false" flipV="false" rot="0">
              <a:off x="86288" y="39125"/>
              <a:ext cx="509102" cy="411600"/>
            </a:xfrm>
            <a:custGeom>
              <a:avLst/>
              <a:gdLst/>
              <a:ahLst/>
              <a:cxnLst/>
              <a:rect r="r" b="b" t="t" l="l"/>
              <a:pathLst>
                <a:path h="411600" w="509102">
                  <a:moveTo>
                    <a:pt x="0" y="0"/>
                  </a:moveTo>
                  <a:lnTo>
                    <a:pt x="0" y="411600"/>
                  </a:lnTo>
                  <a:lnTo>
                    <a:pt x="509102" y="411600"/>
                  </a:lnTo>
                  <a:lnTo>
                    <a:pt x="509102" y="0"/>
                  </a:lnTo>
                  <a:close/>
                </a:path>
              </a:pathLst>
            </a:custGeom>
            <a:solidFill>
              <a:srgbClr val="389983"/>
            </a:solidFill>
          </p:spPr>
        </p:sp>
        <p:sp>
          <p:nvSpPr>
            <p:cNvPr name="Freeform 5" id="5"/>
            <p:cNvSpPr/>
            <p:nvPr/>
          </p:nvSpPr>
          <p:spPr>
            <a:xfrm flipH="false" flipV="false" rot="0">
              <a:off x="691861" y="39125"/>
              <a:ext cx="125118" cy="411991"/>
            </a:xfrm>
            <a:custGeom>
              <a:avLst/>
              <a:gdLst/>
              <a:ahLst/>
              <a:cxnLst/>
              <a:rect r="r" b="b" t="t" l="l"/>
              <a:pathLst>
                <a:path h="411991" w="125118">
                  <a:moveTo>
                    <a:pt x="0" y="0"/>
                  </a:moveTo>
                  <a:lnTo>
                    <a:pt x="125118" y="0"/>
                  </a:lnTo>
                  <a:lnTo>
                    <a:pt x="125118" y="411992"/>
                  </a:lnTo>
                  <a:lnTo>
                    <a:pt x="0" y="411992"/>
                  </a:lnTo>
                  <a:close/>
                </a:path>
              </a:pathLst>
            </a:custGeom>
            <a:solidFill>
              <a:srgbClr val="389983"/>
            </a:solidFill>
          </p:spPr>
        </p:sp>
      </p:grpSp>
      <p:sp>
        <p:nvSpPr>
          <p:cNvPr name="TextBox 6" id="6"/>
          <p:cNvSpPr txBox="true"/>
          <p:nvPr/>
        </p:nvSpPr>
        <p:spPr>
          <a:xfrm rot="0">
            <a:off x="1028700" y="975995"/>
            <a:ext cx="16230600" cy="509905"/>
          </a:xfrm>
          <a:prstGeom prst="rect">
            <a:avLst/>
          </a:prstGeom>
        </p:spPr>
        <p:txBody>
          <a:bodyPr anchor="t" rtlCol="false" tIns="0" lIns="0" bIns="0" rIns="0">
            <a:spAutoFit/>
          </a:bodyPr>
          <a:lstStyle/>
          <a:p>
            <a:pPr algn="l">
              <a:lnSpc>
                <a:spcPts val="3919"/>
              </a:lnSpc>
            </a:pPr>
            <a:r>
              <a:rPr lang="en-US" b="true" sz="2799">
                <a:solidFill>
                  <a:srgbClr val="389983"/>
                </a:solidFill>
                <a:latin typeface="Poppins Semi-Bold"/>
                <a:ea typeface="Poppins Semi-Bold"/>
                <a:cs typeface="Poppins Semi-Bold"/>
                <a:sym typeface="Poppins Semi-Bold"/>
              </a:rPr>
              <a:t>PLATF</a:t>
            </a:r>
            <a:r>
              <a:rPr lang="en-US" b="true" sz="2799">
                <a:solidFill>
                  <a:srgbClr val="389983"/>
                </a:solidFill>
                <a:latin typeface="Poppins Semi-Bold"/>
                <a:ea typeface="Poppins Semi-Bold"/>
                <a:cs typeface="Poppins Semi-Bold"/>
                <a:sym typeface="Poppins Semi-Bold"/>
              </a:rPr>
              <a:t>ORM’S ADMIN PANEL</a:t>
            </a:r>
          </a:p>
        </p:txBody>
      </p:sp>
    </p:spTree>
  </p:cSld>
  <p:clrMapOvr>
    <a:masterClrMapping/>
  </p:clrMapOvr>
</p:sld>
</file>

<file path=ppt/slides/slide18.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028700" y="3004645"/>
            <a:ext cx="7049319" cy="1268730"/>
          </a:xfrm>
          <a:prstGeom prst="rect">
            <a:avLst/>
          </a:prstGeom>
        </p:spPr>
        <p:txBody>
          <a:bodyPr anchor="t" rtlCol="false" tIns="0" lIns="0" bIns="0" rIns="0">
            <a:spAutoFit/>
          </a:bodyPr>
          <a:lstStyle/>
          <a:p>
            <a:pPr algn="l" marL="388620" indent="-194310" lvl="1">
              <a:lnSpc>
                <a:spcPts val="2520"/>
              </a:lnSpc>
              <a:buFont typeface="Arial"/>
              <a:buChar char="•"/>
            </a:pPr>
            <a:r>
              <a:rPr lang="en-US" sz="1800">
                <a:solidFill>
                  <a:srgbClr val="464646"/>
                </a:solidFill>
                <a:latin typeface="Poppins"/>
                <a:ea typeface="Poppins"/>
                <a:cs typeface="Poppins"/>
                <a:sym typeface="Poppins"/>
              </a:rPr>
              <a:t>Download the PowerXchange app from Google Play Store.</a:t>
            </a:r>
          </a:p>
          <a:p>
            <a:pPr algn="l" marL="388620" indent="-194310" lvl="1">
              <a:lnSpc>
                <a:spcPts val="2520"/>
              </a:lnSpc>
              <a:buFont typeface="Arial"/>
              <a:buChar char="•"/>
            </a:pPr>
            <a:r>
              <a:rPr lang="en-US" sz="1800">
                <a:solidFill>
                  <a:srgbClr val="464646"/>
                </a:solidFill>
                <a:latin typeface="Poppins"/>
                <a:ea typeface="Poppins"/>
                <a:cs typeface="Poppins"/>
                <a:sym typeface="Poppins"/>
              </a:rPr>
              <a:t>Enter your registered mobile number.</a:t>
            </a:r>
          </a:p>
          <a:p>
            <a:pPr algn="l" marL="388620" indent="-194310" lvl="1">
              <a:lnSpc>
                <a:spcPts val="2520"/>
              </a:lnSpc>
              <a:buFont typeface="Arial"/>
              <a:buChar char="•"/>
            </a:pPr>
            <a:r>
              <a:rPr lang="en-US" sz="1800">
                <a:solidFill>
                  <a:srgbClr val="464646"/>
                </a:solidFill>
                <a:latin typeface="Poppins"/>
                <a:ea typeface="Poppins"/>
                <a:cs typeface="Poppins"/>
                <a:sym typeface="Poppins"/>
              </a:rPr>
              <a:t>Click Request OTP and verify the 4-digit OTP.</a:t>
            </a:r>
          </a:p>
          <a:p>
            <a:pPr algn="l" marL="388620" indent="-194310" lvl="1">
              <a:lnSpc>
                <a:spcPts val="2520"/>
              </a:lnSpc>
              <a:buFont typeface="Arial"/>
              <a:buChar char="•"/>
            </a:pPr>
            <a:r>
              <a:rPr lang="en-US" sz="1800">
                <a:solidFill>
                  <a:srgbClr val="464646"/>
                </a:solidFill>
                <a:latin typeface="Poppins"/>
                <a:ea typeface="Poppins"/>
                <a:cs typeface="Poppins"/>
                <a:sym typeface="Poppins"/>
              </a:rPr>
              <a:t>After OTP verification, you are logged in successfully.</a:t>
            </a:r>
          </a:p>
        </p:txBody>
      </p:sp>
      <p:sp>
        <p:nvSpPr>
          <p:cNvPr name="TextBox 3" id="3"/>
          <p:cNvSpPr txBox="true"/>
          <p:nvPr/>
        </p:nvSpPr>
        <p:spPr>
          <a:xfrm rot="0">
            <a:off x="1028700" y="2512520"/>
            <a:ext cx="7518083" cy="358775"/>
          </a:xfrm>
          <a:prstGeom prst="rect">
            <a:avLst/>
          </a:prstGeom>
        </p:spPr>
        <p:txBody>
          <a:bodyPr anchor="t" rtlCol="false" tIns="0" lIns="0" bIns="0" rIns="0">
            <a:spAutoFit/>
          </a:bodyPr>
          <a:lstStyle/>
          <a:p>
            <a:pPr algn="l" marL="0" indent="0" lvl="0">
              <a:lnSpc>
                <a:spcPts val="2799"/>
              </a:lnSpc>
              <a:spcBef>
                <a:spcPct val="0"/>
              </a:spcBef>
            </a:pPr>
            <a:r>
              <a:rPr lang="en-US" b="true" sz="1999" strike="noStrike" u="none">
                <a:solidFill>
                  <a:srgbClr val="242424"/>
                </a:solidFill>
                <a:latin typeface="Poppins Semi-Bold"/>
                <a:ea typeface="Poppins Semi-Bold"/>
                <a:cs typeface="Poppins Semi-Bold"/>
                <a:sym typeface="Poppins Semi-Bold"/>
              </a:rPr>
              <a:t>Step 1: Download &amp; Login</a:t>
            </a:r>
          </a:p>
        </p:txBody>
      </p:sp>
      <p:sp>
        <p:nvSpPr>
          <p:cNvPr name="TextBox 4" id="4"/>
          <p:cNvSpPr txBox="true"/>
          <p:nvPr/>
        </p:nvSpPr>
        <p:spPr>
          <a:xfrm rot="0">
            <a:off x="9741217" y="3004645"/>
            <a:ext cx="7049319" cy="1583055"/>
          </a:xfrm>
          <a:prstGeom prst="rect">
            <a:avLst/>
          </a:prstGeom>
        </p:spPr>
        <p:txBody>
          <a:bodyPr anchor="t" rtlCol="false" tIns="0" lIns="0" bIns="0" rIns="0">
            <a:spAutoFit/>
          </a:bodyPr>
          <a:lstStyle/>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Generation Energy Forecast</a:t>
            </a:r>
          </a:p>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Consumption Energy Forecast</a:t>
            </a:r>
          </a:p>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Monthly Trade Summary</a:t>
            </a:r>
          </a:p>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Trade Analysis Graphs</a:t>
            </a:r>
          </a:p>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Energy Available for Trade</a:t>
            </a:r>
          </a:p>
        </p:txBody>
      </p:sp>
      <p:sp>
        <p:nvSpPr>
          <p:cNvPr name="TextBox 5" id="5"/>
          <p:cNvSpPr txBox="true"/>
          <p:nvPr/>
        </p:nvSpPr>
        <p:spPr>
          <a:xfrm rot="0">
            <a:off x="9741217" y="2512520"/>
            <a:ext cx="7518083" cy="358775"/>
          </a:xfrm>
          <a:prstGeom prst="rect">
            <a:avLst/>
          </a:prstGeom>
        </p:spPr>
        <p:txBody>
          <a:bodyPr anchor="t" rtlCol="false" tIns="0" lIns="0" bIns="0" rIns="0">
            <a:spAutoFit/>
          </a:bodyPr>
          <a:lstStyle/>
          <a:p>
            <a:pPr algn="l" marL="0" indent="0" lvl="0">
              <a:lnSpc>
                <a:spcPts val="2799"/>
              </a:lnSpc>
              <a:spcBef>
                <a:spcPct val="0"/>
              </a:spcBef>
            </a:pPr>
            <a:r>
              <a:rPr lang="en-US" b="true" sz="1999" strike="noStrike" u="none">
                <a:solidFill>
                  <a:srgbClr val="242424"/>
                </a:solidFill>
                <a:latin typeface="Poppins Semi-Bold"/>
                <a:ea typeface="Poppins Semi-Bold"/>
                <a:cs typeface="Poppins Semi-Bold"/>
                <a:sym typeface="Poppins Semi-Bold"/>
              </a:rPr>
              <a:t>Step 4: Dashboard Overview</a:t>
            </a:r>
          </a:p>
        </p:txBody>
      </p:sp>
      <p:sp>
        <p:nvSpPr>
          <p:cNvPr name="TextBox 6" id="6"/>
          <p:cNvSpPr txBox="true"/>
          <p:nvPr/>
        </p:nvSpPr>
        <p:spPr>
          <a:xfrm rot="0">
            <a:off x="1028700" y="5365576"/>
            <a:ext cx="7049319" cy="1268730"/>
          </a:xfrm>
          <a:prstGeom prst="rect">
            <a:avLst/>
          </a:prstGeom>
        </p:spPr>
        <p:txBody>
          <a:bodyPr anchor="t" rtlCol="false" tIns="0" lIns="0" bIns="0" rIns="0">
            <a:spAutoFit/>
          </a:bodyPr>
          <a:lstStyle/>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Enter the PIN code of your smart meter location.</a:t>
            </a:r>
          </a:p>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If service is available: complete KYC to unlock trading.</a:t>
            </a:r>
          </a:p>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If service is not available: Explore other services such as Solar Installation, Solar Upgrade, Solar Maintenance etc.</a:t>
            </a:r>
          </a:p>
        </p:txBody>
      </p:sp>
      <p:sp>
        <p:nvSpPr>
          <p:cNvPr name="TextBox 7" id="7"/>
          <p:cNvSpPr txBox="true"/>
          <p:nvPr/>
        </p:nvSpPr>
        <p:spPr>
          <a:xfrm rot="0">
            <a:off x="1028700" y="4873450"/>
            <a:ext cx="7518083" cy="358775"/>
          </a:xfrm>
          <a:prstGeom prst="rect">
            <a:avLst/>
          </a:prstGeom>
        </p:spPr>
        <p:txBody>
          <a:bodyPr anchor="t" rtlCol="false" tIns="0" lIns="0" bIns="0" rIns="0">
            <a:spAutoFit/>
          </a:bodyPr>
          <a:lstStyle/>
          <a:p>
            <a:pPr algn="l" marL="0" indent="0" lvl="0">
              <a:lnSpc>
                <a:spcPts val="2799"/>
              </a:lnSpc>
              <a:spcBef>
                <a:spcPct val="0"/>
              </a:spcBef>
            </a:pPr>
            <a:r>
              <a:rPr lang="en-US" b="true" sz="1999" strike="noStrike" u="none">
                <a:solidFill>
                  <a:srgbClr val="242424"/>
                </a:solidFill>
                <a:latin typeface="Poppins Semi-Bold"/>
                <a:ea typeface="Poppins Semi-Bold"/>
                <a:cs typeface="Poppins Semi-Bold"/>
                <a:sym typeface="Poppins Semi-Bold"/>
              </a:rPr>
              <a:t>Step 2: Service Availability Check</a:t>
            </a:r>
          </a:p>
        </p:txBody>
      </p:sp>
      <p:sp>
        <p:nvSpPr>
          <p:cNvPr name="TextBox 8" id="8"/>
          <p:cNvSpPr txBox="true"/>
          <p:nvPr/>
        </p:nvSpPr>
        <p:spPr>
          <a:xfrm rot="0">
            <a:off x="9741217" y="5365576"/>
            <a:ext cx="7049319" cy="1897380"/>
          </a:xfrm>
          <a:prstGeom prst="rect">
            <a:avLst/>
          </a:prstGeom>
        </p:spPr>
        <p:txBody>
          <a:bodyPr anchor="t" rtlCol="false" tIns="0" lIns="0" bIns="0" rIns="0">
            <a:spAutoFit/>
          </a:bodyPr>
          <a:lstStyle/>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Click Trade to open Marketplace.</a:t>
            </a:r>
          </a:p>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Review existing Buy/Sell bids or create a new bid.</a:t>
            </a:r>
          </a:p>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Intraday</a:t>
            </a:r>
          </a:p>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Day Ahead</a:t>
            </a:r>
          </a:p>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Full Day</a:t>
            </a:r>
          </a:p>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Slot Wise — 30-minute slots</a:t>
            </a:r>
          </a:p>
        </p:txBody>
      </p:sp>
      <p:sp>
        <p:nvSpPr>
          <p:cNvPr name="TextBox 9" id="9"/>
          <p:cNvSpPr txBox="true"/>
          <p:nvPr/>
        </p:nvSpPr>
        <p:spPr>
          <a:xfrm rot="0">
            <a:off x="9741217" y="4873450"/>
            <a:ext cx="7518083" cy="358775"/>
          </a:xfrm>
          <a:prstGeom prst="rect">
            <a:avLst/>
          </a:prstGeom>
        </p:spPr>
        <p:txBody>
          <a:bodyPr anchor="t" rtlCol="false" tIns="0" lIns="0" bIns="0" rIns="0">
            <a:spAutoFit/>
          </a:bodyPr>
          <a:lstStyle/>
          <a:p>
            <a:pPr algn="l" marL="0" indent="0" lvl="0">
              <a:lnSpc>
                <a:spcPts val="2799"/>
              </a:lnSpc>
              <a:spcBef>
                <a:spcPct val="0"/>
              </a:spcBef>
            </a:pPr>
            <a:r>
              <a:rPr lang="en-US" b="true" sz="1999" strike="noStrike" u="none">
                <a:solidFill>
                  <a:srgbClr val="242424"/>
                </a:solidFill>
                <a:latin typeface="Poppins Semi-Bold"/>
                <a:ea typeface="Poppins Semi-Bold"/>
                <a:cs typeface="Poppins Semi-Bold"/>
                <a:sym typeface="Poppins Semi-Bold"/>
              </a:rPr>
              <a:t>Step 5: Start Trading</a:t>
            </a:r>
          </a:p>
        </p:txBody>
      </p:sp>
      <p:sp>
        <p:nvSpPr>
          <p:cNvPr name="TextBox 10" id="10"/>
          <p:cNvSpPr txBox="true"/>
          <p:nvPr/>
        </p:nvSpPr>
        <p:spPr>
          <a:xfrm rot="0">
            <a:off x="1028700" y="7409651"/>
            <a:ext cx="7049319" cy="1268730"/>
          </a:xfrm>
          <a:prstGeom prst="rect">
            <a:avLst/>
          </a:prstGeom>
        </p:spPr>
        <p:txBody>
          <a:bodyPr anchor="t" rtlCol="false" tIns="0" lIns="0" bIns="0" rIns="0">
            <a:spAutoFit/>
          </a:bodyPr>
          <a:lstStyle/>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Enter Customer Account Number.</a:t>
            </a:r>
          </a:p>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Enter name as per PAN and PAN number.</a:t>
            </a:r>
          </a:p>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Upload Aadhaar Card (Optional)</a:t>
            </a:r>
          </a:p>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Upload Electricity Bill (optional)</a:t>
            </a:r>
          </a:p>
        </p:txBody>
      </p:sp>
      <p:sp>
        <p:nvSpPr>
          <p:cNvPr name="TextBox 11" id="11"/>
          <p:cNvSpPr txBox="true"/>
          <p:nvPr/>
        </p:nvSpPr>
        <p:spPr>
          <a:xfrm rot="0">
            <a:off x="1028700" y="6917525"/>
            <a:ext cx="7518083" cy="358775"/>
          </a:xfrm>
          <a:prstGeom prst="rect">
            <a:avLst/>
          </a:prstGeom>
        </p:spPr>
        <p:txBody>
          <a:bodyPr anchor="t" rtlCol="false" tIns="0" lIns="0" bIns="0" rIns="0">
            <a:spAutoFit/>
          </a:bodyPr>
          <a:lstStyle/>
          <a:p>
            <a:pPr algn="l" marL="0" indent="0" lvl="0">
              <a:lnSpc>
                <a:spcPts val="2799"/>
              </a:lnSpc>
              <a:spcBef>
                <a:spcPct val="0"/>
              </a:spcBef>
            </a:pPr>
            <a:r>
              <a:rPr lang="en-US" b="true" sz="1999" strike="noStrike" u="none">
                <a:solidFill>
                  <a:srgbClr val="242424"/>
                </a:solidFill>
                <a:latin typeface="Poppins Semi-Bold"/>
                <a:ea typeface="Poppins Semi-Bold"/>
                <a:cs typeface="Poppins Semi-Bold"/>
                <a:sym typeface="Poppins Semi-Bold"/>
              </a:rPr>
              <a:t>Step 3: Complete KYC Verification</a:t>
            </a:r>
          </a:p>
        </p:txBody>
      </p:sp>
      <p:sp>
        <p:nvSpPr>
          <p:cNvPr name="TextBox 12" id="12"/>
          <p:cNvSpPr txBox="true"/>
          <p:nvPr/>
        </p:nvSpPr>
        <p:spPr>
          <a:xfrm rot="0">
            <a:off x="1028700" y="1516983"/>
            <a:ext cx="16230600" cy="674218"/>
          </a:xfrm>
          <a:prstGeom prst="rect">
            <a:avLst/>
          </a:prstGeom>
        </p:spPr>
        <p:txBody>
          <a:bodyPr anchor="t" rtlCol="false" tIns="0" lIns="0" bIns="0" rIns="0">
            <a:spAutoFit/>
          </a:bodyPr>
          <a:lstStyle/>
          <a:p>
            <a:pPr algn="l" marL="0" indent="0" lvl="0">
              <a:lnSpc>
                <a:spcPts val="2626"/>
              </a:lnSpc>
              <a:spcBef>
                <a:spcPct val="0"/>
              </a:spcBef>
            </a:pPr>
            <a:r>
              <a:rPr lang="en-US" sz="1800" strike="noStrike" u="none">
                <a:solidFill>
                  <a:srgbClr val="242424"/>
                </a:solidFill>
                <a:latin typeface="Poppins"/>
                <a:ea typeface="Poppins"/>
                <a:cs typeface="Poppins"/>
                <a:sym typeface="Poppins"/>
              </a:rPr>
              <a:t>PowerXchange is a peer-to-peer energy trading platform where prosumers sell surplus solar energy and consumers buy energy directly from the marketplace using wallet balance.</a:t>
            </a:r>
          </a:p>
        </p:txBody>
      </p:sp>
      <p:sp>
        <p:nvSpPr>
          <p:cNvPr name="TextBox 13" id="13"/>
          <p:cNvSpPr txBox="true"/>
          <p:nvPr/>
        </p:nvSpPr>
        <p:spPr>
          <a:xfrm rot="0">
            <a:off x="9741217" y="8040831"/>
            <a:ext cx="7049319" cy="954405"/>
          </a:xfrm>
          <a:prstGeom prst="rect">
            <a:avLst/>
          </a:prstGeom>
        </p:spPr>
        <p:txBody>
          <a:bodyPr anchor="t" rtlCol="false" tIns="0" lIns="0" bIns="0" rIns="0">
            <a:spAutoFit/>
          </a:bodyPr>
          <a:lstStyle/>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Select trade type: Intraday or Day-Ahead.</a:t>
            </a:r>
          </a:p>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Select action: Buy or Sell.</a:t>
            </a:r>
          </a:p>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Choose Full-Day or Slot-Wise trading.</a:t>
            </a:r>
          </a:p>
        </p:txBody>
      </p:sp>
      <p:sp>
        <p:nvSpPr>
          <p:cNvPr name="TextBox 14" id="14"/>
          <p:cNvSpPr txBox="true"/>
          <p:nvPr/>
        </p:nvSpPr>
        <p:spPr>
          <a:xfrm rot="0">
            <a:off x="9741217" y="7548706"/>
            <a:ext cx="7518083" cy="358775"/>
          </a:xfrm>
          <a:prstGeom prst="rect">
            <a:avLst/>
          </a:prstGeom>
        </p:spPr>
        <p:txBody>
          <a:bodyPr anchor="t" rtlCol="false" tIns="0" lIns="0" bIns="0" rIns="0">
            <a:spAutoFit/>
          </a:bodyPr>
          <a:lstStyle/>
          <a:p>
            <a:pPr algn="l" marL="0" indent="0" lvl="0">
              <a:lnSpc>
                <a:spcPts val="2799"/>
              </a:lnSpc>
              <a:spcBef>
                <a:spcPct val="0"/>
              </a:spcBef>
            </a:pPr>
            <a:r>
              <a:rPr lang="en-US" b="true" sz="1999" strike="noStrike" u="none">
                <a:solidFill>
                  <a:srgbClr val="242424"/>
                </a:solidFill>
                <a:latin typeface="Poppins Semi-Bold"/>
                <a:ea typeface="Poppins Semi-Bold"/>
                <a:cs typeface="Poppins Semi-Bold"/>
                <a:sym typeface="Poppins Semi-Bold"/>
              </a:rPr>
              <a:t>Step 6: Create a Trade Bid</a:t>
            </a:r>
          </a:p>
        </p:txBody>
      </p:sp>
      <p:grpSp>
        <p:nvGrpSpPr>
          <p:cNvPr name="Group 15" id="15"/>
          <p:cNvGrpSpPr/>
          <p:nvPr/>
        </p:nvGrpSpPr>
        <p:grpSpPr>
          <a:xfrm rot="0">
            <a:off x="-155040" y="1028700"/>
            <a:ext cx="903168" cy="490221"/>
            <a:chOff x="0" y="0"/>
            <a:chExt cx="903164" cy="490215"/>
          </a:xfrm>
        </p:grpSpPr>
        <p:sp>
          <p:nvSpPr>
            <p:cNvPr name="Freeform 16" id="16"/>
            <p:cNvSpPr/>
            <p:nvPr/>
          </p:nvSpPr>
          <p:spPr>
            <a:xfrm flipH="false" flipV="false" rot="0">
              <a:off x="86288" y="39125"/>
              <a:ext cx="509102" cy="411600"/>
            </a:xfrm>
            <a:custGeom>
              <a:avLst/>
              <a:gdLst/>
              <a:ahLst/>
              <a:cxnLst/>
              <a:rect r="r" b="b" t="t" l="l"/>
              <a:pathLst>
                <a:path h="411600" w="509102">
                  <a:moveTo>
                    <a:pt x="0" y="0"/>
                  </a:moveTo>
                  <a:lnTo>
                    <a:pt x="0" y="411600"/>
                  </a:lnTo>
                  <a:lnTo>
                    <a:pt x="509102" y="411600"/>
                  </a:lnTo>
                  <a:lnTo>
                    <a:pt x="509102" y="0"/>
                  </a:lnTo>
                  <a:close/>
                </a:path>
              </a:pathLst>
            </a:custGeom>
            <a:solidFill>
              <a:srgbClr val="389983"/>
            </a:solidFill>
          </p:spPr>
        </p:sp>
        <p:sp>
          <p:nvSpPr>
            <p:cNvPr name="Freeform 17" id="17"/>
            <p:cNvSpPr/>
            <p:nvPr/>
          </p:nvSpPr>
          <p:spPr>
            <a:xfrm flipH="false" flipV="false" rot="0">
              <a:off x="691861" y="39125"/>
              <a:ext cx="125118" cy="411991"/>
            </a:xfrm>
            <a:custGeom>
              <a:avLst/>
              <a:gdLst/>
              <a:ahLst/>
              <a:cxnLst/>
              <a:rect r="r" b="b" t="t" l="l"/>
              <a:pathLst>
                <a:path h="411991" w="125118">
                  <a:moveTo>
                    <a:pt x="0" y="0"/>
                  </a:moveTo>
                  <a:lnTo>
                    <a:pt x="125118" y="0"/>
                  </a:lnTo>
                  <a:lnTo>
                    <a:pt x="125118" y="411992"/>
                  </a:lnTo>
                  <a:lnTo>
                    <a:pt x="0" y="411992"/>
                  </a:lnTo>
                  <a:close/>
                </a:path>
              </a:pathLst>
            </a:custGeom>
            <a:solidFill>
              <a:srgbClr val="389983"/>
            </a:solidFill>
          </p:spPr>
        </p:sp>
      </p:grpSp>
      <p:sp>
        <p:nvSpPr>
          <p:cNvPr name="TextBox 18" id="18"/>
          <p:cNvSpPr txBox="true"/>
          <p:nvPr/>
        </p:nvSpPr>
        <p:spPr>
          <a:xfrm rot="0">
            <a:off x="1028700" y="975995"/>
            <a:ext cx="16230600" cy="509905"/>
          </a:xfrm>
          <a:prstGeom prst="rect">
            <a:avLst/>
          </a:prstGeom>
        </p:spPr>
        <p:txBody>
          <a:bodyPr anchor="t" rtlCol="false" tIns="0" lIns="0" bIns="0" rIns="0">
            <a:spAutoFit/>
          </a:bodyPr>
          <a:lstStyle/>
          <a:p>
            <a:pPr algn="l">
              <a:lnSpc>
                <a:spcPts val="3919"/>
              </a:lnSpc>
            </a:pPr>
            <a:r>
              <a:rPr lang="en-US" b="true" sz="2799">
                <a:solidFill>
                  <a:srgbClr val="389983"/>
                </a:solidFill>
                <a:latin typeface="Poppins Semi-Bold"/>
                <a:ea typeface="Poppins Semi-Bold"/>
                <a:cs typeface="Poppins Semi-Bold"/>
                <a:sym typeface="Poppins Semi-Bold"/>
              </a:rPr>
              <a:t>H</a:t>
            </a:r>
            <a:r>
              <a:rPr lang="en-US" b="true" sz="2799">
                <a:solidFill>
                  <a:srgbClr val="389983"/>
                </a:solidFill>
                <a:latin typeface="Poppins Semi-Bold"/>
                <a:ea typeface="Poppins Semi-Bold"/>
                <a:cs typeface="Poppins Semi-Bold"/>
                <a:sym typeface="Poppins Semi-Bold"/>
              </a:rPr>
              <a:t>OW POWERXCHANGE WORKS</a:t>
            </a:r>
          </a:p>
        </p:txBody>
      </p:sp>
    </p:spTree>
  </p:cSld>
  <p:clrMapOvr>
    <a:masterClrMapping/>
  </p:clrMapOvr>
</p:sld>
</file>

<file path=ppt/slides/slide19.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028700" y="7959729"/>
            <a:ext cx="7049319" cy="1268730"/>
          </a:xfrm>
          <a:prstGeom prst="rect">
            <a:avLst/>
          </a:prstGeom>
        </p:spPr>
        <p:txBody>
          <a:bodyPr anchor="t" rtlCol="false" tIns="0" lIns="0" bIns="0" rIns="0">
            <a:spAutoFit/>
          </a:bodyPr>
          <a:lstStyle/>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Consumers use wallet balance to buy energy.</a:t>
            </a:r>
          </a:p>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Add money through the wallet icon.</a:t>
            </a:r>
          </a:p>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Refunds are credited back to wallet.</a:t>
            </a:r>
          </a:p>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Prosumers receive earnings in registered bank account.</a:t>
            </a:r>
          </a:p>
        </p:txBody>
      </p:sp>
      <p:sp>
        <p:nvSpPr>
          <p:cNvPr name="TextBox 3" id="3"/>
          <p:cNvSpPr txBox="true"/>
          <p:nvPr/>
        </p:nvSpPr>
        <p:spPr>
          <a:xfrm rot="0">
            <a:off x="1028700" y="7467604"/>
            <a:ext cx="7518083" cy="358775"/>
          </a:xfrm>
          <a:prstGeom prst="rect">
            <a:avLst/>
          </a:prstGeom>
        </p:spPr>
        <p:txBody>
          <a:bodyPr anchor="t" rtlCol="false" tIns="0" lIns="0" bIns="0" rIns="0">
            <a:spAutoFit/>
          </a:bodyPr>
          <a:lstStyle/>
          <a:p>
            <a:pPr algn="l" marL="0" indent="0" lvl="0">
              <a:lnSpc>
                <a:spcPts val="2799"/>
              </a:lnSpc>
              <a:spcBef>
                <a:spcPct val="0"/>
              </a:spcBef>
            </a:pPr>
            <a:r>
              <a:rPr lang="en-US" b="true" sz="1999" strike="noStrike" u="none">
                <a:solidFill>
                  <a:srgbClr val="242424"/>
                </a:solidFill>
                <a:latin typeface="Poppins Semi-Bold"/>
                <a:ea typeface="Poppins Semi-Bold"/>
                <a:cs typeface="Poppins Semi-Bold"/>
                <a:sym typeface="Poppins Semi-Bold"/>
              </a:rPr>
              <a:t>Step 9: Wallet &amp; Payments</a:t>
            </a:r>
          </a:p>
        </p:txBody>
      </p:sp>
      <p:sp>
        <p:nvSpPr>
          <p:cNvPr name="TextBox 4" id="4"/>
          <p:cNvSpPr txBox="true"/>
          <p:nvPr/>
        </p:nvSpPr>
        <p:spPr>
          <a:xfrm rot="0">
            <a:off x="1028700" y="1461145"/>
            <a:ext cx="7049319" cy="2211705"/>
          </a:xfrm>
          <a:prstGeom prst="rect">
            <a:avLst/>
          </a:prstGeom>
        </p:spPr>
        <p:txBody>
          <a:bodyPr anchor="t" rtlCol="false" tIns="0" lIns="0" bIns="0" rIns="0">
            <a:spAutoFit/>
          </a:bodyPr>
          <a:lstStyle/>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Full-Day Trade</a:t>
            </a:r>
          </a:p>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Enter price and total units.</a:t>
            </a:r>
          </a:p>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Accept Terms &amp; Conditions.</a:t>
            </a:r>
          </a:p>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Click Continue and Place Bid.</a:t>
            </a:r>
          </a:p>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Slot-Wise Trade</a:t>
            </a:r>
          </a:p>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Select desired 30-minute slots.</a:t>
            </a:r>
          </a:p>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Enter units per slot or use forecast auto-fill.</a:t>
            </a:r>
          </a:p>
        </p:txBody>
      </p:sp>
      <p:sp>
        <p:nvSpPr>
          <p:cNvPr name="TextBox 5" id="5"/>
          <p:cNvSpPr txBox="true"/>
          <p:nvPr/>
        </p:nvSpPr>
        <p:spPr>
          <a:xfrm rot="0">
            <a:off x="1028700" y="971550"/>
            <a:ext cx="7518083" cy="358775"/>
          </a:xfrm>
          <a:prstGeom prst="rect">
            <a:avLst/>
          </a:prstGeom>
        </p:spPr>
        <p:txBody>
          <a:bodyPr anchor="t" rtlCol="false" tIns="0" lIns="0" bIns="0" rIns="0">
            <a:spAutoFit/>
          </a:bodyPr>
          <a:lstStyle/>
          <a:p>
            <a:pPr algn="l" marL="0" indent="0" lvl="0">
              <a:lnSpc>
                <a:spcPts val="2799"/>
              </a:lnSpc>
              <a:spcBef>
                <a:spcPct val="0"/>
              </a:spcBef>
            </a:pPr>
            <a:r>
              <a:rPr lang="en-US" b="true" sz="1999" strike="noStrike" u="none">
                <a:solidFill>
                  <a:srgbClr val="242424"/>
                </a:solidFill>
                <a:latin typeface="Poppins Semi-Bold"/>
                <a:ea typeface="Poppins Semi-Bold"/>
                <a:cs typeface="Poppins Semi-Bold"/>
                <a:sym typeface="Poppins Semi-Bold"/>
              </a:rPr>
              <a:t>Step 7: Execute Trades</a:t>
            </a:r>
          </a:p>
        </p:txBody>
      </p:sp>
      <p:sp>
        <p:nvSpPr>
          <p:cNvPr name="TextBox 6" id="6"/>
          <p:cNvSpPr txBox="true"/>
          <p:nvPr/>
        </p:nvSpPr>
        <p:spPr>
          <a:xfrm rot="0">
            <a:off x="9741217" y="1461145"/>
            <a:ext cx="7049319" cy="1268730"/>
          </a:xfrm>
          <a:prstGeom prst="rect">
            <a:avLst/>
          </a:prstGeom>
        </p:spPr>
        <p:txBody>
          <a:bodyPr anchor="t" rtlCol="false" tIns="0" lIns="0" bIns="0" rIns="0">
            <a:spAutoFit/>
          </a:bodyPr>
          <a:lstStyle/>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Open Billing section.</a:t>
            </a:r>
          </a:p>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View Order Details.</a:t>
            </a:r>
          </a:p>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Check Billing Date and Execution Date.</a:t>
            </a:r>
          </a:p>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Track Status and Amount.</a:t>
            </a:r>
          </a:p>
        </p:txBody>
      </p:sp>
      <p:sp>
        <p:nvSpPr>
          <p:cNvPr name="TextBox 7" id="7"/>
          <p:cNvSpPr txBox="true"/>
          <p:nvPr/>
        </p:nvSpPr>
        <p:spPr>
          <a:xfrm rot="0">
            <a:off x="9741217" y="971550"/>
            <a:ext cx="7518083" cy="358775"/>
          </a:xfrm>
          <a:prstGeom prst="rect">
            <a:avLst/>
          </a:prstGeom>
        </p:spPr>
        <p:txBody>
          <a:bodyPr anchor="t" rtlCol="false" tIns="0" lIns="0" bIns="0" rIns="0">
            <a:spAutoFit/>
          </a:bodyPr>
          <a:lstStyle/>
          <a:p>
            <a:pPr algn="l" marL="0" indent="0" lvl="0">
              <a:lnSpc>
                <a:spcPts val="2799"/>
              </a:lnSpc>
              <a:spcBef>
                <a:spcPct val="0"/>
              </a:spcBef>
            </a:pPr>
            <a:r>
              <a:rPr lang="en-US" b="true" sz="1999" strike="noStrike" u="none">
                <a:solidFill>
                  <a:srgbClr val="242424"/>
                </a:solidFill>
                <a:latin typeface="Poppins Semi-Bold"/>
                <a:ea typeface="Poppins Semi-Bold"/>
                <a:cs typeface="Poppins Semi-Bold"/>
                <a:sym typeface="Poppins Semi-Bold"/>
              </a:rPr>
              <a:t>Step 10: Billing Records</a:t>
            </a:r>
          </a:p>
        </p:txBody>
      </p:sp>
      <p:sp>
        <p:nvSpPr>
          <p:cNvPr name="TextBox 8" id="8"/>
          <p:cNvSpPr txBox="true"/>
          <p:nvPr/>
        </p:nvSpPr>
        <p:spPr>
          <a:xfrm rot="0">
            <a:off x="9741217" y="3669675"/>
            <a:ext cx="7049319" cy="1268730"/>
          </a:xfrm>
          <a:prstGeom prst="rect">
            <a:avLst/>
          </a:prstGeom>
        </p:spPr>
        <p:txBody>
          <a:bodyPr anchor="t" rtlCol="false" tIns="0" lIns="0" bIns="0" rIns="0">
            <a:spAutoFit/>
          </a:bodyPr>
          <a:lstStyle/>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Bid updates</a:t>
            </a:r>
          </a:p>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Order matches</a:t>
            </a:r>
          </a:p>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Settlements</a:t>
            </a:r>
          </a:p>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System alerts</a:t>
            </a:r>
          </a:p>
        </p:txBody>
      </p:sp>
      <p:sp>
        <p:nvSpPr>
          <p:cNvPr name="TextBox 9" id="9"/>
          <p:cNvSpPr txBox="true"/>
          <p:nvPr/>
        </p:nvSpPr>
        <p:spPr>
          <a:xfrm rot="0">
            <a:off x="9741217" y="3177550"/>
            <a:ext cx="7518083" cy="358775"/>
          </a:xfrm>
          <a:prstGeom prst="rect">
            <a:avLst/>
          </a:prstGeom>
        </p:spPr>
        <p:txBody>
          <a:bodyPr anchor="t" rtlCol="false" tIns="0" lIns="0" bIns="0" rIns="0">
            <a:spAutoFit/>
          </a:bodyPr>
          <a:lstStyle/>
          <a:p>
            <a:pPr algn="l" marL="0" indent="0" lvl="0">
              <a:lnSpc>
                <a:spcPts val="2799"/>
              </a:lnSpc>
              <a:spcBef>
                <a:spcPct val="0"/>
              </a:spcBef>
            </a:pPr>
            <a:r>
              <a:rPr lang="en-US" b="true" sz="1999" strike="noStrike" u="none">
                <a:solidFill>
                  <a:srgbClr val="242424"/>
                </a:solidFill>
                <a:latin typeface="Poppins Semi-Bold"/>
                <a:ea typeface="Poppins Semi-Bold"/>
                <a:cs typeface="Poppins Semi-Bold"/>
                <a:sym typeface="Poppins Semi-Bold"/>
              </a:rPr>
              <a:t>Step 11: Notifications</a:t>
            </a:r>
          </a:p>
        </p:txBody>
      </p:sp>
      <p:sp>
        <p:nvSpPr>
          <p:cNvPr name="TextBox 10" id="10"/>
          <p:cNvSpPr txBox="true"/>
          <p:nvPr/>
        </p:nvSpPr>
        <p:spPr>
          <a:xfrm rot="0">
            <a:off x="9741217" y="5875675"/>
            <a:ext cx="4563359" cy="640080"/>
          </a:xfrm>
          <a:prstGeom prst="rect">
            <a:avLst/>
          </a:prstGeom>
        </p:spPr>
        <p:txBody>
          <a:bodyPr anchor="t" rtlCol="false" tIns="0" lIns="0" bIns="0" rIns="0">
            <a:spAutoFit/>
          </a:bodyPr>
          <a:lstStyle/>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Open Main Menu and click Logout to securely exit the app.</a:t>
            </a:r>
          </a:p>
        </p:txBody>
      </p:sp>
      <p:sp>
        <p:nvSpPr>
          <p:cNvPr name="TextBox 11" id="11"/>
          <p:cNvSpPr txBox="true"/>
          <p:nvPr/>
        </p:nvSpPr>
        <p:spPr>
          <a:xfrm rot="0">
            <a:off x="9741217" y="5383550"/>
            <a:ext cx="7518083" cy="358775"/>
          </a:xfrm>
          <a:prstGeom prst="rect">
            <a:avLst/>
          </a:prstGeom>
        </p:spPr>
        <p:txBody>
          <a:bodyPr anchor="t" rtlCol="false" tIns="0" lIns="0" bIns="0" rIns="0">
            <a:spAutoFit/>
          </a:bodyPr>
          <a:lstStyle/>
          <a:p>
            <a:pPr algn="l" marL="0" indent="0" lvl="0">
              <a:lnSpc>
                <a:spcPts val="2799"/>
              </a:lnSpc>
              <a:spcBef>
                <a:spcPct val="0"/>
              </a:spcBef>
            </a:pPr>
            <a:r>
              <a:rPr lang="en-US" b="true" sz="1999" strike="noStrike" u="none">
                <a:solidFill>
                  <a:srgbClr val="242424"/>
                </a:solidFill>
                <a:latin typeface="Poppins Semi-Bold"/>
                <a:ea typeface="Poppins Semi-Bold"/>
                <a:cs typeface="Poppins Semi-Bold"/>
                <a:sym typeface="Poppins Semi-Bold"/>
              </a:rPr>
              <a:t>Step 12: Secure Logout</a:t>
            </a:r>
          </a:p>
        </p:txBody>
      </p:sp>
      <p:sp>
        <p:nvSpPr>
          <p:cNvPr name="TextBox 12" id="12"/>
          <p:cNvSpPr txBox="true"/>
          <p:nvPr/>
        </p:nvSpPr>
        <p:spPr>
          <a:xfrm rot="0">
            <a:off x="1028700" y="4591679"/>
            <a:ext cx="7049319" cy="2526030"/>
          </a:xfrm>
          <a:prstGeom prst="rect">
            <a:avLst/>
          </a:prstGeom>
        </p:spPr>
        <p:txBody>
          <a:bodyPr anchor="t" rtlCol="false" tIns="0" lIns="0" bIns="0" rIns="0">
            <a:spAutoFit/>
          </a:bodyPr>
          <a:lstStyle/>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When another participant accepts your bid, status changes from Pending to Matched.</a:t>
            </a:r>
          </a:p>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After successful energy exchange, status changes to Settled.</a:t>
            </a:r>
          </a:p>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If unmatched 1 hour before the trading slot, status becomes Failed.</a:t>
            </a:r>
          </a:p>
          <a:p>
            <a:pPr algn="l" marL="388620" indent="-194310" lvl="1">
              <a:lnSpc>
                <a:spcPts val="2520"/>
              </a:lnSpc>
              <a:spcBef>
                <a:spcPct val="0"/>
              </a:spcBef>
              <a:buFont typeface="Arial"/>
              <a:buChar char="•"/>
            </a:pPr>
            <a:r>
              <a:rPr lang="en-US" sz="1800" strike="noStrike" u="none">
                <a:solidFill>
                  <a:srgbClr val="464646"/>
                </a:solidFill>
                <a:latin typeface="Poppins"/>
                <a:ea typeface="Poppins"/>
                <a:cs typeface="Poppins"/>
                <a:sym typeface="Poppins"/>
              </a:rPr>
              <a:t>Failed buy orders are refunded and seller energy returns to forecast balance.</a:t>
            </a:r>
          </a:p>
        </p:txBody>
      </p:sp>
      <p:sp>
        <p:nvSpPr>
          <p:cNvPr name="TextBox 13" id="13"/>
          <p:cNvSpPr txBox="true"/>
          <p:nvPr/>
        </p:nvSpPr>
        <p:spPr>
          <a:xfrm rot="0">
            <a:off x="1028700" y="4099554"/>
            <a:ext cx="7518083" cy="358775"/>
          </a:xfrm>
          <a:prstGeom prst="rect">
            <a:avLst/>
          </a:prstGeom>
        </p:spPr>
        <p:txBody>
          <a:bodyPr anchor="t" rtlCol="false" tIns="0" lIns="0" bIns="0" rIns="0">
            <a:spAutoFit/>
          </a:bodyPr>
          <a:lstStyle/>
          <a:p>
            <a:pPr algn="l" marL="0" indent="0" lvl="0">
              <a:lnSpc>
                <a:spcPts val="2799"/>
              </a:lnSpc>
              <a:spcBef>
                <a:spcPct val="0"/>
              </a:spcBef>
            </a:pPr>
            <a:r>
              <a:rPr lang="en-US" b="true" sz="1999" strike="noStrike" u="none">
                <a:solidFill>
                  <a:srgbClr val="242424"/>
                </a:solidFill>
                <a:latin typeface="Poppins Semi-Bold"/>
                <a:ea typeface="Poppins Semi-Bold"/>
                <a:cs typeface="Poppins Semi-Bold"/>
                <a:sym typeface="Poppins Semi-Bold"/>
              </a:rPr>
              <a:t>Step 8: Order Lifecycle</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55040" y="1020832"/>
            <a:ext cx="903168" cy="987635"/>
            <a:chOff x="0" y="0"/>
            <a:chExt cx="903164" cy="987623"/>
          </a:xfrm>
        </p:grpSpPr>
        <p:sp>
          <p:nvSpPr>
            <p:cNvPr name="Freeform 3" id="3"/>
            <p:cNvSpPr/>
            <p:nvPr/>
          </p:nvSpPr>
          <p:spPr>
            <a:xfrm flipH="false" flipV="false" rot="0">
              <a:off x="86288" y="78825"/>
              <a:ext cx="509102" cy="829240"/>
            </a:xfrm>
            <a:custGeom>
              <a:avLst/>
              <a:gdLst/>
              <a:ahLst/>
              <a:cxnLst/>
              <a:rect r="r" b="b" t="t" l="l"/>
              <a:pathLst>
                <a:path h="829240" w="509102">
                  <a:moveTo>
                    <a:pt x="0" y="0"/>
                  </a:moveTo>
                  <a:lnTo>
                    <a:pt x="0" y="829240"/>
                  </a:lnTo>
                  <a:lnTo>
                    <a:pt x="509102" y="829240"/>
                  </a:lnTo>
                  <a:lnTo>
                    <a:pt x="509102" y="0"/>
                  </a:lnTo>
                  <a:close/>
                </a:path>
              </a:pathLst>
            </a:custGeom>
            <a:solidFill>
              <a:srgbClr val="389983"/>
            </a:solidFill>
          </p:spPr>
        </p:sp>
        <p:sp>
          <p:nvSpPr>
            <p:cNvPr name="Freeform 4" id="4"/>
            <p:cNvSpPr/>
            <p:nvPr/>
          </p:nvSpPr>
          <p:spPr>
            <a:xfrm flipH="false" flipV="false" rot="0">
              <a:off x="691861" y="78825"/>
              <a:ext cx="125118" cy="830028"/>
            </a:xfrm>
            <a:custGeom>
              <a:avLst/>
              <a:gdLst/>
              <a:ahLst/>
              <a:cxnLst/>
              <a:rect r="r" b="b" t="t" l="l"/>
              <a:pathLst>
                <a:path h="830028" w="125118">
                  <a:moveTo>
                    <a:pt x="0" y="0"/>
                  </a:moveTo>
                  <a:lnTo>
                    <a:pt x="125118" y="0"/>
                  </a:lnTo>
                  <a:lnTo>
                    <a:pt x="125118" y="830028"/>
                  </a:lnTo>
                  <a:lnTo>
                    <a:pt x="0" y="830028"/>
                  </a:lnTo>
                  <a:close/>
                </a:path>
              </a:pathLst>
            </a:custGeom>
            <a:solidFill>
              <a:srgbClr val="389983"/>
            </a:solidFill>
          </p:spPr>
        </p:sp>
      </p:grpSp>
      <p:sp>
        <p:nvSpPr>
          <p:cNvPr name="Freeform 5" id="5"/>
          <p:cNvSpPr/>
          <p:nvPr/>
        </p:nvSpPr>
        <p:spPr>
          <a:xfrm flipH="false" flipV="false" rot="0">
            <a:off x="1047485" y="2447842"/>
            <a:ext cx="187844" cy="187727"/>
          </a:xfrm>
          <a:custGeom>
            <a:avLst/>
            <a:gdLst/>
            <a:ahLst/>
            <a:cxnLst/>
            <a:rect r="r" b="b" t="t" l="l"/>
            <a:pathLst>
              <a:path h="187727" w="187844">
                <a:moveTo>
                  <a:pt x="0" y="0"/>
                </a:moveTo>
                <a:lnTo>
                  <a:pt x="187844" y="0"/>
                </a:lnTo>
                <a:lnTo>
                  <a:pt x="187844" y="187726"/>
                </a:lnTo>
                <a:lnTo>
                  <a:pt x="0" y="187726"/>
                </a:lnTo>
                <a:lnTo>
                  <a:pt x="0" y="0"/>
                </a:lnTo>
                <a:close/>
              </a:path>
            </a:pathLst>
          </a:custGeom>
          <a:blipFill>
            <a:blip r:embed="rId3"/>
            <a:stretch>
              <a:fillRect l="0" t="0" r="0" b="0"/>
            </a:stretch>
          </a:blipFill>
        </p:spPr>
      </p:sp>
      <p:sp>
        <p:nvSpPr>
          <p:cNvPr name="Freeform 6" id="6"/>
          <p:cNvSpPr/>
          <p:nvPr/>
        </p:nvSpPr>
        <p:spPr>
          <a:xfrm flipH="false" flipV="false" rot="0">
            <a:off x="1047485" y="3799804"/>
            <a:ext cx="187844" cy="187727"/>
          </a:xfrm>
          <a:custGeom>
            <a:avLst/>
            <a:gdLst/>
            <a:ahLst/>
            <a:cxnLst/>
            <a:rect r="r" b="b" t="t" l="l"/>
            <a:pathLst>
              <a:path h="187727" w="187844">
                <a:moveTo>
                  <a:pt x="0" y="0"/>
                </a:moveTo>
                <a:lnTo>
                  <a:pt x="187844" y="0"/>
                </a:lnTo>
                <a:lnTo>
                  <a:pt x="187844" y="187726"/>
                </a:lnTo>
                <a:lnTo>
                  <a:pt x="0" y="187726"/>
                </a:lnTo>
                <a:lnTo>
                  <a:pt x="0" y="0"/>
                </a:lnTo>
                <a:close/>
              </a:path>
            </a:pathLst>
          </a:custGeom>
          <a:blipFill>
            <a:blip r:embed="rId3"/>
            <a:stretch>
              <a:fillRect l="0" t="0" r="0" b="0"/>
            </a:stretch>
          </a:blipFill>
        </p:spPr>
      </p:sp>
      <p:sp>
        <p:nvSpPr>
          <p:cNvPr name="Freeform 7" id="7"/>
          <p:cNvSpPr/>
          <p:nvPr/>
        </p:nvSpPr>
        <p:spPr>
          <a:xfrm flipH="false" flipV="false" rot="0">
            <a:off x="1047485" y="4786200"/>
            <a:ext cx="187844" cy="187727"/>
          </a:xfrm>
          <a:custGeom>
            <a:avLst/>
            <a:gdLst/>
            <a:ahLst/>
            <a:cxnLst/>
            <a:rect r="r" b="b" t="t" l="l"/>
            <a:pathLst>
              <a:path h="187727" w="187844">
                <a:moveTo>
                  <a:pt x="0" y="0"/>
                </a:moveTo>
                <a:lnTo>
                  <a:pt x="187844" y="0"/>
                </a:lnTo>
                <a:lnTo>
                  <a:pt x="187844" y="187727"/>
                </a:lnTo>
                <a:lnTo>
                  <a:pt x="0" y="187727"/>
                </a:lnTo>
                <a:lnTo>
                  <a:pt x="0" y="0"/>
                </a:lnTo>
                <a:close/>
              </a:path>
            </a:pathLst>
          </a:custGeom>
          <a:blipFill>
            <a:blip r:embed="rId3"/>
            <a:stretch>
              <a:fillRect l="0" t="0" r="0" b="0"/>
            </a:stretch>
          </a:blipFill>
        </p:spPr>
      </p:sp>
      <p:sp>
        <p:nvSpPr>
          <p:cNvPr name="Freeform 8" id="8"/>
          <p:cNvSpPr/>
          <p:nvPr/>
        </p:nvSpPr>
        <p:spPr>
          <a:xfrm flipH="false" flipV="false" rot="0">
            <a:off x="1028700" y="5790156"/>
            <a:ext cx="187844" cy="187727"/>
          </a:xfrm>
          <a:custGeom>
            <a:avLst/>
            <a:gdLst/>
            <a:ahLst/>
            <a:cxnLst/>
            <a:rect r="r" b="b" t="t" l="l"/>
            <a:pathLst>
              <a:path h="187727" w="187844">
                <a:moveTo>
                  <a:pt x="0" y="0"/>
                </a:moveTo>
                <a:lnTo>
                  <a:pt x="187844" y="0"/>
                </a:lnTo>
                <a:lnTo>
                  <a:pt x="187844" y="187727"/>
                </a:lnTo>
                <a:lnTo>
                  <a:pt x="0" y="187727"/>
                </a:lnTo>
                <a:lnTo>
                  <a:pt x="0" y="0"/>
                </a:lnTo>
                <a:close/>
              </a:path>
            </a:pathLst>
          </a:custGeom>
          <a:blipFill>
            <a:blip r:embed="rId3"/>
            <a:stretch>
              <a:fillRect l="0" t="0" r="0" b="0"/>
            </a:stretch>
          </a:blipFill>
        </p:spPr>
      </p:sp>
      <p:sp>
        <p:nvSpPr>
          <p:cNvPr name="Freeform 9" id="9"/>
          <p:cNvSpPr/>
          <p:nvPr/>
        </p:nvSpPr>
        <p:spPr>
          <a:xfrm flipH="false" flipV="false" rot="0">
            <a:off x="1028700" y="7492440"/>
            <a:ext cx="187844" cy="187727"/>
          </a:xfrm>
          <a:custGeom>
            <a:avLst/>
            <a:gdLst/>
            <a:ahLst/>
            <a:cxnLst/>
            <a:rect r="r" b="b" t="t" l="l"/>
            <a:pathLst>
              <a:path h="187727" w="187844">
                <a:moveTo>
                  <a:pt x="0" y="0"/>
                </a:moveTo>
                <a:lnTo>
                  <a:pt x="187844" y="0"/>
                </a:lnTo>
                <a:lnTo>
                  <a:pt x="187844" y="187726"/>
                </a:lnTo>
                <a:lnTo>
                  <a:pt x="0" y="187726"/>
                </a:lnTo>
                <a:lnTo>
                  <a:pt x="0" y="0"/>
                </a:lnTo>
                <a:close/>
              </a:path>
            </a:pathLst>
          </a:custGeom>
          <a:blipFill>
            <a:blip r:embed="rId3"/>
            <a:stretch>
              <a:fillRect l="0" t="0" r="0" b="0"/>
            </a:stretch>
          </a:blipFill>
        </p:spPr>
      </p:sp>
      <p:sp>
        <p:nvSpPr>
          <p:cNvPr name="Freeform 10" id="10"/>
          <p:cNvSpPr/>
          <p:nvPr/>
        </p:nvSpPr>
        <p:spPr>
          <a:xfrm flipH="false" flipV="false" rot="0">
            <a:off x="1028700" y="8480266"/>
            <a:ext cx="187844" cy="187727"/>
          </a:xfrm>
          <a:custGeom>
            <a:avLst/>
            <a:gdLst/>
            <a:ahLst/>
            <a:cxnLst/>
            <a:rect r="r" b="b" t="t" l="l"/>
            <a:pathLst>
              <a:path h="187727" w="187844">
                <a:moveTo>
                  <a:pt x="0" y="0"/>
                </a:moveTo>
                <a:lnTo>
                  <a:pt x="187844" y="0"/>
                </a:lnTo>
                <a:lnTo>
                  <a:pt x="187844" y="187727"/>
                </a:lnTo>
                <a:lnTo>
                  <a:pt x="0" y="187727"/>
                </a:lnTo>
                <a:lnTo>
                  <a:pt x="0" y="0"/>
                </a:lnTo>
                <a:close/>
              </a:path>
            </a:pathLst>
          </a:custGeom>
          <a:blipFill>
            <a:blip r:embed="rId3"/>
            <a:stretch>
              <a:fillRect l="0" t="0" r="0" b="0"/>
            </a:stretch>
          </a:blipFill>
        </p:spPr>
      </p:sp>
      <p:sp>
        <p:nvSpPr>
          <p:cNvPr name="Freeform 11" id="11"/>
          <p:cNvSpPr/>
          <p:nvPr/>
        </p:nvSpPr>
        <p:spPr>
          <a:xfrm flipH="false" flipV="false" rot="0">
            <a:off x="11230347" y="2282020"/>
            <a:ext cx="6975902" cy="6385974"/>
          </a:xfrm>
          <a:custGeom>
            <a:avLst/>
            <a:gdLst/>
            <a:ahLst/>
            <a:cxnLst/>
            <a:rect r="r" b="b" t="t" l="l"/>
            <a:pathLst>
              <a:path h="6385974" w="6975902">
                <a:moveTo>
                  <a:pt x="0" y="0"/>
                </a:moveTo>
                <a:lnTo>
                  <a:pt x="6975902" y="0"/>
                </a:lnTo>
                <a:lnTo>
                  <a:pt x="6975902" y="6385973"/>
                </a:lnTo>
                <a:lnTo>
                  <a:pt x="0" y="6385973"/>
                </a:lnTo>
                <a:lnTo>
                  <a:pt x="0" y="0"/>
                </a:lnTo>
                <a:close/>
              </a:path>
            </a:pathLst>
          </a:custGeom>
          <a:blipFill>
            <a:blip r:embed="rId4"/>
            <a:stretch>
              <a:fillRect l="-43730" t="-11313" r="-38914" b="-914"/>
            </a:stretch>
          </a:blipFill>
        </p:spPr>
      </p:sp>
      <p:sp>
        <p:nvSpPr>
          <p:cNvPr name="TextBox 12" id="12"/>
          <p:cNvSpPr txBox="true"/>
          <p:nvPr/>
        </p:nvSpPr>
        <p:spPr>
          <a:xfrm rot="0">
            <a:off x="1370046" y="2346510"/>
            <a:ext cx="7773954" cy="7008343"/>
          </a:xfrm>
          <a:prstGeom prst="rect">
            <a:avLst/>
          </a:prstGeom>
        </p:spPr>
        <p:txBody>
          <a:bodyPr anchor="t" rtlCol="false" tIns="0" lIns="0" bIns="0" rIns="0">
            <a:spAutoFit/>
          </a:bodyPr>
          <a:lstStyle/>
          <a:p>
            <a:pPr algn="l">
              <a:lnSpc>
                <a:spcPts val="2626"/>
              </a:lnSpc>
            </a:pPr>
            <a:r>
              <a:rPr lang="en-US" sz="1800">
                <a:solidFill>
                  <a:srgbClr val="242424"/>
                </a:solidFill>
                <a:latin typeface="Poppins"/>
                <a:ea typeface="Poppins"/>
                <a:cs typeface="Poppins"/>
                <a:sym typeface="Poppins"/>
              </a:rPr>
              <a:t>Total 3 crore smart meters targeted under RDSS Smart meter program, positioing as one of the India,s largest smart meter program. </a:t>
            </a:r>
          </a:p>
          <a:p>
            <a:pPr algn="l">
              <a:lnSpc>
                <a:spcPts val="2626"/>
              </a:lnSpc>
            </a:pPr>
          </a:p>
          <a:p>
            <a:pPr algn="l">
              <a:lnSpc>
                <a:spcPts val="2626"/>
              </a:lnSpc>
            </a:pPr>
            <a:r>
              <a:rPr lang="en-US" sz="1800">
                <a:solidFill>
                  <a:srgbClr val="242424"/>
                </a:solidFill>
                <a:latin typeface="Poppins"/>
                <a:ea typeface="Poppins"/>
                <a:cs typeface="Poppins"/>
                <a:sym typeface="Poppins"/>
              </a:rPr>
              <a:t>Total solar rooftop application received approx 12 Lakhs and solar rooftop installed 4.5 Lakhs and target is 8+ Lakhs (till May 2027)</a:t>
            </a:r>
          </a:p>
          <a:p>
            <a:pPr algn="l">
              <a:lnSpc>
                <a:spcPts val="2626"/>
              </a:lnSpc>
            </a:pPr>
          </a:p>
          <a:p>
            <a:pPr algn="l">
              <a:lnSpc>
                <a:spcPts val="2626"/>
              </a:lnSpc>
            </a:pPr>
            <a:r>
              <a:rPr lang="en-US" sz="1800">
                <a:solidFill>
                  <a:srgbClr val="242424"/>
                </a:solidFill>
                <a:latin typeface="Poppins"/>
                <a:ea typeface="Poppins"/>
                <a:cs typeface="Poppins"/>
                <a:sym typeface="Poppins"/>
              </a:rPr>
              <a:t>Serving India's most populous state through 5 Distribution Utilities MVVNL, PVVNL, PuVVNL, DVVNL, KESCO. </a:t>
            </a:r>
          </a:p>
          <a:p>
            <a:pPr algn="l">
              <a:lnSpc>
                <a:spcPts val="2626"/>
              </a:lnSpc>
            </a:pPr>
          </a:p>
          <a:p>
            <a:pPr algn="l">
              <a:lnSpc>
                <a:spcPts val="2626"/>
              </a:lnSpc>
            </a:pPr>
            <a:r>
              <a:rPr lang="en-US" sz="1800">
                <a:solidFill>
                  <a:srgbClr val="242424"/>
                </a:solidFill>
                <a:latin typeface="Poppins"/>
                <a:ea typeface="Poppins"/>
                <a:cs typeface="Poppins"/>
                <a:sym typeface="Poppins"/>
              </a:rPr>
              <a:t>Total electricity consumers in UPPCL are 3.4 Crores and out of which approx 2.8 Crores are domestic consumers (83.10 %), approx 30 Lakhs are commercial (8.02%), approx 4 Lakhs are Industrial consumers (1.06 %), other categories are approx 26 Lakhs (7.82%).</a:t>
            </a:r>
          </a:p>
          <a:p>
            <a:pPr algn="l">
              <a:lnSpc>
                <a:spcPts val="2626"/>
              </a:lnSpc>
            </a:pPr>
          </a:p>
          <a:p>
            <a:pPr algn="l">
              <a:lnSpc>
                <a:spcPts val="2626"/>
              </a:lnSpc>
            </a:pPr>
            <a:r>
              <a:rPr lang="en-US" sz="1800">
                <a:solidFill>
                  <a:srgbClr val="242424"/>
                </a:solidFill>
                <a:latin typeface="Poppins"/>
                <a:ea typeface="Poppins"/>
                <a:cs typeface="Poppins"/>
                <a:sym typeface="Poppins"/>
              </a:rPr>
              <a:t>Connected load is approx 120+ GW Sanctioned Load Base (all consumer categories combined)</a:t>
            </a:r>
          </a:p>
          <a:p>
            <a:pPr algn="l">
              <a:lnSpc>
                <a:spcPts val="2626"/>
              </a:lnSpc>
            </a:pPr>
          </a:p>
          <a:p>
            <a:pPr algn="l">
              <a:lnSpc>
                <a:spcPts val="2626"/>
              </a:lnSpc>
            </a:pPr>
            <a:r>
              <a:rPr lang="en-US" sz="1800">
                <a:solidFill>
                  <a:srgbClr val="242424"/>
                </a:solidFill>
                <a:latin typeface="Poppins"/>
                <a:ea typeface="Poppins"/>
                <a:cs typeface="Poppins"/>
                <a:sym typeface="Poppins"/>
              </a:rPr>
              <a:t>Among the first states in India to establish a regulatory framework &amp; to start P2P energy trading for consumers.</a:t>
            </a:r>
          </a:p>
          <a:p>
            <a:pPr algn="l">
              <a:lnSpc>
                <a:spcPts val="2626"/>
              </a:lnSpc>
            </a:pPr>
          </a:p>
        </p:txBody>
      </p:sp>
      <p:sp>
        <p:nvSpPr>
          <p:cNvPr name="TextBox 13" id="13"/>
          <p:cNvSpPr txBox="true"/>
          <p:nvPr/>
        </p:nvSpPr>
        <p:spPr>
          <a:xfrm rot="0">
            <a:off x="1028700" y="935107"/>
            <a:ext cx="9714260" cy="509905"/>
          </a:xfrm>
          <a:prstGeom prst="rect">
            <a:avLst/>
          </a:prstGeom>
        </p:spPr>
        <p:txBody>
          <a:bodyPr anchor="t" rtlCol="false" tIns="0" lIns="0" bIns="0" rIns="0">
            <a:spAutoFit/>
          </a:bodyPr>
          <a:lstStyle/>
          <a:p>
            <a:pPr algn="l">
              <a:lnSpc>
                <a:spcPts val="3919"/>
              </a:lnSpc>
            </a:pPr>
            <a:r>
              <a:rPr lang="en-US" b="true" sz="2799">
                <a:solidFill>
                  <a:srgbClr val="389983"/>
                </a:solidFill>
                <a:latin typeface="Poppins Semi-Bold"/>
                <a:ea typeface="Poppins Semi-Bold"/>
                <a:cs typeface="Poppins Semi-Bold"/>
                <a:sym typeface="Poppins Semi-Bold"/>
              </a:rPr>
              <a:t>UPPCL AT GLANCE</a:t>
            </a:r>
          </a:p>
        </p:txBody>
      </p:sp>
      <p:sp>
        <p:nvSpPr>
          <p:cNvPr name="TextBox 14" id="14"/>
          <p:cNvSpPr txBox="true"/>
          <p:nvPr/>
        </p:nvSpPr>
        <p:spPr>
          <a:xfrm rot="0">
            <a:off x="1028700" y="1413396"/>
            <a:ext cx="10283398" cy="674218"/>
          </a:xfrm>
          <a:prstGeom prst="rect">
            <a:avLst/>
          </a:prstGeom>
        </p:spPr>
        <p:txBody>
          <a:bodyPr anchor="t" rtlCol="false" tIns="0" lIns="0" bIns="0" rIns="0">
            <a:spAutoFit/>
          </a:bodyPr>
          <a:lstStyle/>
          <a:p>
            <a:pPr algn="l">
              <a:lnSpc>
                <a:spcPts val="2626"/>
              </a:lnSpc>
            </a:pPr>
            <a:r>
              <a:rPr lang="en-US" sz="1800">
                <a:solidFill>
                  <a:srgbClr val="242424"/>
                </a:solidFill>
                <a:latin typeface="Poppins"/>
                <a:ea typeface="Poppins"/>
                <a:cs typeface="Poppins"/>
                <a:sym typeface="Poppins"/>
              </a:rPr>
              <a:t>M</a:t>
            </a:r>
            <a:r>
              <a:rPr lang="en-US" sz="1800">
                <a:solidFill>
                  <a:srgbClr val="242424"/>
                </a:solidFill>
                <a:latin typeface="Poppins"/>
                <a:ea typeface="Poppins"/>
                <a:cs typeface="Poppins"/>
                <a:sym typeface="Poppins"/>
              </a:rPr>
              <a:t>ore than 80% </a:t>
            </a:r>
            <a:r>
              <a:rPr lang="en-US" sz="1800">
                <a:solidFill>
                  <a:srgbClr val="242424"/>
                </a:solidFill>
                <a:latin typeface="Poppins"/>
                <a:ea typeface="Poppins"/>
                <a:cs typeface="Poppins"/>
                <a:sym typeface="Poppins"/>
              </a:rPr>
              <a:t>of UPPCL's consumer base comprises residential consumers, creating one of the world's largest potential prosumer and P2P energy trading markets.</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468154" y="3537344"/>
            <a:ext cx="15791146" cy="3465195"/>
          </a:xfrm>
          <a:prstGeom prst="rect">
            <a:avLst/>
          </a:prstGeom>
        </p:spPr>
        <p:txBody>
          <a:bodyPr anchor="t" rtlCol="false" tIns="0" lIns="0" bIns="0" rIns="0">
            <a:spAutoFit/>
          </a:bodyPr>
          <a:lstStyle/>
          <a:p>
            <a:pPr algn="l">
              <a:lnSpc>
                <a:spcPts val="2475"/>
              </a:lnSpc>
            </a:pPr>
            <a:r>
              <a:rPr lang="en-US" sz="1800" b="true">
                <a:solidFill>
                  <a:srgbClr val="000000"/>
                </a:solidFill>
                <a:latin typeface="Poppins Semi-Bold"/>
                <a:ea typeface="Poppins Semi-Bold"/>
                <a:cs typeface="Poppins Semi-Bold"/>
                <a:sym typeface="Poppins Semi-Bold"/>
              </a:rPr>
              <a:t>S</a:t>
            </a:r>
            <a:r>
              <a:rPr lang="en-US" sz="1800" b="true">
                <a:solidFill>
                  <a:srgbClr val="000000"/>
                </a:solidFill>
                <a:latin typeface="Poppins Semi-Bold"/>
                <a:ea typeface="Poppins Semi-Bold"/>
                <a:cs typeface="Poppins Semi-Bold"/>
                <a:sym typeface="Poppins Semi-Bold"/>
              </a:rPr>
              <a:t>cale</a:t>
            </a:r>
            <a:r>
              <a:rPr lang="en-US" sz="1800" b="true">
                <a:solidFill>
                  <a:srgbClr val="000000"/>
                </a:solidFill>
                <a:latin typeface="Poppins Semi-Bold"/>
                <a:ea typeface="Poppins Semi-Bold"/>
                <a:cs typeface="Poppins Semi-Bold"/>
                <a:sym typeface="Poppins Semi-Bold"/>
              </a:rPr>
              <a:t> P2P T</a:t>
            </a:r>
            <a:r>
              <a:rPr lang="en-US" sz="1800" b="true">
                <a:solidFill>
                  <a:srgbClr val="000000"/>
                </a:solidFill>
                <a:latin typeface="Poppins Semi-Bold"/>
                <a:ea typeface="Poppins Semi-Bold"/>
                <a:cs typeface="Poppins Semi-Bold"/>
                <a:sym typeface="Poppins Semi-Bold"/>
              </a:rPr>
              <a:t>rading </a:t>
            </a:r>
            <a:r>
              <a:rPr lang="en-US" sz="1800" b="true">
                <a:solidFill>
                  <a:srgbClr val="000000"/>
                </a:solidFill>
                <a:latin typeface="Poppins Semi-Bold"/>
                <a:ea typeface="Poppins Semi-Bold"/>
                <a:cs typeface="Poppins Semi-Bold"/>
                <a:sym typeface="Poppins Semi-Bold"/>
              </a:rPr>
              <a:t>Ac</a:t>
            </a:r>
            <a:r>
              <a:rPr lang="en-US" sz="1800" b="true">
                <a:solidFill>
                  <a:srgbClr val="000000"/>
                </a:solidFill>
                <a:latin typeface="Poppins Semi-Bold"/>
                <a:ea typeface="Poppins Semi-Bold"/>
                <a:cs typeface="Poppins Semi-Bold"/>
                <a:sym typeface="Poppins Semi-Bold"/>
              </a:rPr>
              <a:t>ross</a:t>
            </a:r>
            <a:r>
              <a:rPr lang="en-US" sz="1800" b="true">
                <a:solidFill>
                  <a:srgbClr val="000000"/>
                </a:solidFill>
                <a:latin typeface="Poppins Semi-Bold"/>
                <a:ea typeface="Poppins Semi-Bold"/>
                <a:cs typeface="Poppins Semi-Bold"/>
                <a:sym typeface="Poppins Semi-Bold"/>
              </a:rPr>
              <a:t> Utt</a:t>
            </a:r>
            <a:r>
              <a:rPr lang="en-US" sz="1800" b="true">
                <a:solidFill>
                  <a:srgbClr val="000000"/>
                </a:solidFill>
                <a:latin typeface="Poppins Semi-Bold"/>
                <a:ea typeface="Poppins Semi-Bold"/>
                <a:cs typeface="Poppins Semi-Bold"/>
                <a:sym typeface="Poppins Semi-Bold"/>
              </a:rPr>
              <a:t>ar Pradesh</a:t>
            </a:r>
          </a:p>
          <a:p>
            <a:pPr algn="l">
              <a:lnSpc>
                <a:spcPts val="2475"/>
              </a:lnSpc>
            </a:pPr>
          </a:p>
          <a:p>
            <a:pPr algn="l">
              <a:lnSpc>
                <a:spcPts val="2475"/>
              </a:lnSpc>
            </a:pPr>
            <a:r>
              <a:rPr lang="en-US" sz="1800" b="true">
                <a:solidFill>
                  <a:srgbClr val="000000"/>
                </a:solidFill>
                <a:latin typeface="Poppins Semi-Bold"/>
                <a:ea typeface="Poppins Semi-Bold"/>
                <a:cs typeface="Poppins Semi-Bold"/>
                <a:sym typeface="Poppins Semi-Bold"/>
              </a:rPr>
              <a:t>Expand participation across all DISCOMs and consumer categories</a:t>
            </a:r>
          </a:p>
          <a:p>
            <a:pPr algn="l">
              <a:lnSpc>
                <a:spcPts val="2475"/>
              </a:lnSpc>
            </a:pPr>
          </a:p>
          <a:p>
            <a:pPr algn="l">
              <a:lnSpc>
                <a:spcPts val="2475"/>
              </a:lnSpc>
            </a:pPr>
            <a:r>
              <a:rPr lang="en-US" sz="1800" b="true">
                <a:solidFill>
                  <a:srgbClr val="000000"/>
                </a:solidFill>
                <a:latin typeface="Poppins Semi-Bold"/>
                <a:ea typeface="Poppins Semi-Bold"/>
                <a:cs typeface="Poppins Semi-Bold"/>
                <a:sym typeface="Poppins Semi-Bold"/>
              </a:rPr>
              <a:t>Accelerate the onboarding of rooftop solar prosumers and consumers</a:t>
            </a:r>
          </a:p>
          <a:p>
            <a:pPr algn="l">
              <a:lnSpc>
                <a:spcPts val="2475"/>
              </a:lnSpc>
            </a:pPr>
          </a:p>
          <a:p>
            <a:pPr algn="l">
              <a:lnSpc>
                <a:spcPts val="2475"/>
              </a:lnSpc>
            </a:pPr>
            <a:r>
              <a:rPr lang="en-US" sz="1800" b="true">
                <a:solidFill>
                  <a:srgbClr val="000000"/>
                </a:solidFill>
                <a:latin typeface="Poppins Semi-Bold"/>
                <a:ea typeface="Poppins Semi-Bold"/>
                <a:cs typeface="Poppins Semi-Bold"/>
                <a:sym typeface="Poppins Semi-Bold"/>
              </a:rPr>
              <a:t>AI-powered energy assistants and personalized energy services</a:t>
            </a:r>
          </a:p>
          <a:p>
            <a:pPr algn="l">
              <a:lnSpc>
                <a:spcPts val="2475"/>
              </a:lnSpc>
            </a:pPr>
          </a:p>
          <a:p>
            <a:pPr algn="l">
              <a:lnSpc>
                <a:spcPts val="2475"/>
              </a:lnSpc>
            </a:pPr>
            <a:r>
              <a:rPr lang="en-US" sz="1800" b="true">
                <a:solidFill>
                  <a:srgbClr val="000000"/>
                </a:solidFill>
                <a:latin typeface="Poppins Semi-Bold"/>
                <a:ea typeface="Poppins Semi-Bold"/>
                <a:cs typeface="Poppins Semi-Bold"/>
                <a:sym typeface="Poppins Semi-Bold"/>
              </a:rPr>
              <a:t>Real-time energy trading, forecasting, and optimization</a:t>
            </a:r>
          </a:p>
          <a:p>
            <a:pPr algn="l">
              <a:lnSpc>
                <a:spcPts val="2475"/>
              </a:lnSpc>
            </a:pPr>
          </a:p>
          <a:p>
            <a:pPr algn="l">
              <a:lnSpc>
                <a:spcPts val="2475"/>
              </a:lnSpc>
            </a:pPr>
            <a:r>
              <a:rPr lang="en-US" b="true" sz="1800">
                <a:solidFill>
                  <a:srgbClr val="000000"/>
                </a:solidFill>
                <a:latin typeface="Poppins Semi-Bold"/>
                <a:ea typeface="Poppins Semi-Bold"/>
                <a:cs typeface="Poppins Semi-Bold"/>
                <a:sym typeface="Poppins Semi-Bold"/>
              </a:rPr>
              <a:t>Greater consumer choice and participation</a:t>
            </a:r>
          </a:p>
        </p:txBody>
      </p:sp>
      <p:sp>
        <p:nvSpPr>
          <p:cNvPr name="TextBox 3" id="3"/>
          <p:cNvSpPr txBox="true"/>
          <p:nvPr/>
        </p:nvSpPr>
        <p:spPr>
          <a:xfrm rot="0">
            <a:off x="1028700" y="2848369"/>
            <a:ext cx="15791146" cy="355600"/>
          </a:xfrm>
          <a:prstGeom prst="rect">
            <a:avLst/>
          </a:prstGeom>
        </p:spPr>
        <p:txBody>
          <a:bodyPr anchor="t" rtlCol="false" tIns="0" lIns="0" bIns="0" rIns="0">
            <a:spAutoFit/>
          </a:bodyPr>
          <a:lstStyle/>
          <a:p>
            <a:pPr algn="l">
              <a:lnSpc>
                <a:spcPts val="2749"/>
              </a:lnSpc>
            </a:pPr>
            <a:r>
              <a:rPr lang="en-US" b="true" sz="1999">
                <a:solidFill>
                  <a:srgbClr val="000000"/>
                </a:solidFill>
                <a:latin typeface="Poppins Semi-Bold"/>
                <a:ea typeface="Poppins Semi-Bold"/>
                <a:cs typeface="Poppins Semi-Bold"/>
                <a:sym typeface="Poppins Semi-Bold"/>
              </a:rPr>
              <a:t>Key </a:t>
            </a:r>
            <a:r>
              <a:rPr lang="en-US" b="true" sz="1999">
                <a:solidFill>
                  <a:srgbClr val="000000"/>
                </a:solidFill>
                <a:latin typeface="Poppins Semi-Bold"/>
                <a:ea typeface="Poppins Semi-Bold"/>
                <a:cs typeface="Poppins Semi-Bold"/>
                <a:sym typeface="Poppins Semi-Bold"/>
              </a:rPr>
              <a:t>priorities are:</a:t>
            </a:r>
          </a:p>
        </p:txBody>
      </p:sp>
      <p:grpSp>
        <p:nvGrpSpPr>
          <p:cNvPr name="Group 4" id="4"/>
          <p:cNvGrpSpPr/>
          <p:nvPr/>
        </p:nvGrpSpPr>
        <p:grpSpPr>
          <a:xfrm rot="0">
            <a:off x="-155040" y="1028700"/>
            <a:ext cx="903168" cy="490221"/>
            <a:chOff x="0" y="0"/>
            <a:chExt cx="903164" cy="490215"/>
          </a:xfrm>
        </p:grpSpPr>
        <p:sp>
          <p:nvSpPr>
            <p:cNvPr name="Freeform 5" id="5"/>
            <p:cNvSpPr/>
            <p:nvPr/>
          </p:nvSpPr>
          <p:spPr>
            <a:xfrm flipH="false" flipV="false" rot="0">
              <a:off x="86288" y="39125"/>
              <a:ext cx="509102" cy="411600"/>
            </a:xfrm>
            <a:custGeom>
              <a:avLst/>
              <a:gdLst/>
              <a:ahLst/>
              <a:cxnLst/>
              <a:rect r="r" b="b" t="t" l="l"/>
              <a:pathLst>
                <a:path h="411600" w="509102">
                  <a:moveTo>
                    <a:pt x="0" y="0"/>
                  </a:moveTo>
                  <a:lnTo>
                    <a:pt x="0" y="411600"/>
                  </a:lnTo>
                  <a:lnTo>
                    <a:pt x="509102" y="411600"/>
                  </a:lnTo>
                  <a:lnTo>
                    <a:pt x="509102" y="0"/>
                  </a:lnTo>
                  <a:close/>
                </a:path>
              </a:pathLst>
            </a:custGeom>
            <a:solidFill>
              <a:srgbClr val="389983"/>
            </a:solidFill>
          </p:spPr>
        </p:sp>
        <p:sp>
          <p:nvSpPr>
            <p:cNvPr name="Freeform 6" id="6"/>
            <p:cNvSpPr/>
            <p:nvPr/>
          </p:nvSpPr>
          <p:spPr>
            <a:xfrm flipH="false" flipV="false" rot="0">
              <a:off x="691861" y="39125"/>
              <a:ext cx="125118" cy="411991"/>
            </a:xfrm>
            <a:custGeom>
              <a:avLst/>
              <a:gdLst/>
              <a:ahLst/>
              <a:cxnLst/>
              <a:rect r="r" b="b" t="t" l="l"/>
              <a:pathLst>
                <a:path h="411991" w="125118">
                  <a:moveTo>
                    <a:pt x="0" y="0"/>
                  </a:moveTo>
                  <a:lnTo>
                    <a:pt x="125118" y="0"/>
                  </a:lnTo>
                  <a:lnTo>
                    <a:pt x="125118" y="411992"/>
                  </a:lnTo>
                  <a:lnTo>
                    <a:pt x="0" y="411992"/>
                  </a:lnTo>
                  <a:close/>
                </a:path>
              </a:pathLst>
            </a:custGeom>
            <a:solidFill>
              <a:srgbClr val="389983"/>
            </a:solidFill>
          </p:spPr>
        </p:sp>
      </p:grpSp>
      <p:sp>
        <p:nvSpPr>
          <p:cNvPr name="TextBox 7" id="7"/>
          <p:cNvSpPr txBox="true"/>
          <p:nvPr/>
        </p:nvSpPr>
        <p:spPr>
          <a:xfrm rot="0">
            <a:off x="1028700" y="975995"/>
            <a:ext cx="16230600" cy="509905"/>
          </a:xfrm>
          <a:prstGeom prst="rect">
            <a:avLst/>
          </a:prstGeom>
        </p:spPr>
        <p:txBody>
          <a:bodyPr anchor="t" rtlCol="false" tIns="0" lIns="0" bIns="0" rIns="0">
            <a:spAutoFit/>
          </a:bodyPr>
          <a:lstStyle/>
          <a:p>
            <a:pPr algn="l">
              <a:lnSpc>
                <a:spcPts val="3919"/>
              </a:lnSpc>
            </a:pPr>
            <a:r>
              <a:rPr lang="en-US" b="true" sz="2799">
                <a:solidFill>
                  <a:srgbClr val="389983"/>
                </a:solidFill>
                <a:latin typeface="Poppins Semi-Bold"/>
                <a:ea typeface="Poppins Semi-Bold"/>
                <a:cs typeface="Poppins Semi-Bold"/>
                <a:sym typeface="Poppins Semi-Bold"/>
              </a:rPr>
              <a:t>WAY F</a:t>
            </a:r>
            <a:r>
              <a:rPr lang="en-US" b="true" sz="2799">
                <a:solidFill>
                  <a:srgbClr val="389983"/>
                </a:solidFill>
                <a:latin typeface="Poppins Semi-Bold"/>
                <a:ea typeface="Poppins Semi-Bold"/>
                <a:cs typeface="Poppins Semi-Bold"/>
                <a:sym typeface="Poppins Semi-Bold"/>
              </a:rPr>
              <a:t>ORWARD</a:t>
            </a:r>
          </a:p>
        </p:txBody>
      </p:sp>
      <p:sp>
        <p:nvSpPr>
          <p:cNvPr name="Freeform 8" id="8"/>
          <p:cNvSpPr/>
          <p:nvPr/>
        </p:nvSpPr>
        <p:spPr>
          <a:xfrm flipH="false" flipV="false" rot="0">
            <a:off x="1047485" y="3641110"/>
            <a:ext cx="187844" cy="187727"/>
          </a:xfrm>
          <a:custGeom>
            <a:avLst/>
            <a:gdLst/>
            <a:ahLst/>
            <a:cxnLst/>
            <a:rect r="r" b="b" t="t" l="l"/>
            <a:pathLst>
              <a:path h="187727" w="187844">
                <a:moveTo>
                  <a:pt x="0" y="0"/>
                </a:moveTo>
                <a:lnTo>
                  <a:pt x="187844" y="0"/>
                </a:lnTo>
                <a:lnTo>
                  <a:pt x="187844" y="187727"/>
                </a:lnTo>
                <a:lnTo>
                  <a:pt x="0" y="187727"/>
                </a:lnTo>
                <a:lnTo>
                  <a:pt x="0" y="0"/>
                </a:lnTo>
                <a:close/>
              </a:path>
            </a:pathLst>
          </a:custGeom>
          <a:blipFill>
            <a:blip r:embed="rId2"/>
            <a:stretch>
              <a:fillRect l="0" t="0" r="0" b="0"/>
            </a:stretch>
          </a:blipFill>
        </p:spPr>
      </p:sp>
      <p:sp>
        <p:nvSpPr>
          <p:cNvPr name="Freeform 9" id="9"/>
          <p:cNvSpPr/>
          <p:nvPr/>
        </p:nvSpPr>
        <p:spPr>
          <a:xfrm flipH="false" flipV="false" rot="0">
            <a:off x="1047485" y="4243611"/>
            <a:ext cx="187844" cy="187727"/>
          </a:xfrm>
          <a:custGeom>
            <a:avLst/>
            <a:gdLst/>
            <a:ahLst/>
            <a:cxnLst/>
            <a:rect r="r" b="b" t="t" l="l"/>
            <a:pathLst>
              <a:path h="187727" w="187844">
                <a:moveTo>
                  <a:pt x="0" y="0"/>
                </a:moveTo>
                <a:lnTo>
                  <a:pt x="187844" y="0"/>
                </a:lnTo>
                <a:lnTo>
                  <a:pt x="187844" y="187727"/>
                </a:lnTo>
                <a:lnTo>
                  <a:pt x="0" y="187727"/>
                </a:lnTo>
                <a:lnTo>
                  <a:pt x="0" y="0"/>
                </a:lnTo>
                <a:close/>
              </a:path>
            </a:pathLst>
          </a:custGeom>
          <a:blipFill>
            <a:blip r:embed="rId2"/>
            <a:stretch>
              <a:fillRect l="0" t="0" r="0" b="0"/>
            </a:stretch>
          </a:blipFill>
        </p:spPr>
      </p:sp>
      <p:sp>
        <p:nvSpPr>
          <p:cNvPr name="Freeform 10" id="10"/>
          <p:cNvSpPr/>
          <p:nvPr/>
        </p:nvSpPr>
        <p:spPr>
          <a:xfrm flipH="false" flipV="false" rot="0">
            <a:off x="1047485" y="4850438"/>
            <a:ext cx="187844" cy="187727"/>
          </a:xfrm>
          <a:custGeom>
            <a:avLst/>
            <a:gdLst/>
            <a:ahLst/>
            <a:cxnLst/>
            <a:rect r="r" b="b" t="t" l="l"/>
            <a:pathLst>
              <a:path h="187727" w="187844">
                <a:moveTo>
                  <a:pt x="0" y="0"/>
                </a:moveTo>
                <a:lnTo>
                  <a:pt x="187844" y="0"/>
                </a:lnTo>
                <a:lnTo>
                  <a:pt x="187844" y="187727"/>
                </a:lnTo>
                <a:lnTo>
                  <a:pt x="0" y="187727"/>
                </a:lnTo>
                <a:lnTo>
                  <a:pt x="0" y="0"/>
                </a:lnTo>
                <a:close/>
              </a:path>
            </a:pathLst>
          </a:custGeom>
          <a:blipFill>
            <a:blip r:embed="rId2"/>
            <a:stretch>
              <a:fillRect l="0" t="0" r="0" b="0"/>
            </a:stretch>
          </a:blipFill>
        </p:spPr>
      </p:sp>
      <p:sp>
        <p:nvSpPr>
          <p:cNvPr name="Freeform 11" id="11"/>
          <p:cNvSpPr/>
          <p:nvPr/>
        </p:nvSpPr>
        <p:spPr>
          <a:xfrm flipH="false" flipV="false" rot="0">
            <a:off x="1047485" y="5491026"/>
            <a:ext cx="187844" cy="187727"/>
          </a:xfrm>
          <a:custGeom>
            <a:avLst/>
            <a:gdLst/>
            <a:ahLst/>
            <a:cxnLst/>
            <a:rect r="r" b="b" t="t" l="l"/>
            <a:pathLst>
              <a:path h="187727" w="187844">
                <a:moveTo>
                  <a:pt x="0" y="0"/>
                </a:moveTo>
                <a:lnTo>
                  <a:pt x="187844" y="0"/>
                </a:lnTo>
                <a:lnTo>
                  <a:pt x="187844" y="187727"/>
                </a:lnTo>
                <a:lnTo>
                  <a:pt x="0" y="187727"/>
                </a:lnTo>
                <a:lnTo>
                  <a:pt x="0" y="0"/>
                </a:lnTo>
                <a:close/>
              </a:path>
            </a:pathLst>
          </a:custGeom>
          <a:blipFill>
            <a:blip r:embed="rId2"/>
            <a:stretch>
              <a:fillRect l="0" t="0" r="0" b="0"/>
            </a:stretch>
          </a:blipFill>
        </p:spPr>
      </p:sp>
      <p:sp>
        <p:nvSpPr>
          <p:cNvPr name="Freeform 12" id="12"/>
          <p:cNvSpPr/>
          <p:nvPr/>
        </p:nvSpPr>
        <p:spPr>
          <a:xfrm flipH="false" flipV="false" rot="0">
            <a:off x="1047485" y="6135953"/>
            <a:ext cx="187844" cy="187727"/>
          </a:xfrm>
          <a:custGeom>
            <a:avLst/>
            <a:gdLst/>
            <a:ahLst/>
            <a:cxnLst/>
            <a:rect r="r" b="b" t="t" l="l"/>
            <a:pathLst>
              <a:path h="187727" w="187844">
                <a:moveTo>
                  <a:pt x="0" y="0"/>
                </a:moveTo>
                <a:lnTo>
                  <a:pt x="187844" y="0"/>
                </a:lnTo>
                <a:lnTo>
                  <a:pt x="187844" y="187727"/>
                </a:lnTo>
                <a:lnTo>
                  <a:pt x="0" y="187727"/>
                </a:lnTo>
                <a:lnTo>
                  <a:pt x="0" y="0"/>
                </a:lnTo>
                <a:close/>
              </a:path>
            </a:pathLst>
          </a:custGeom>
          <a:blipFill>
            <a:blip r:embed="rId2"/>
            <a:stretch>
              <a:fillRect l="0" t="0" r="0" b="0"/>
            </a:stretch>
          </a:blipFill>
        </p:spPr>
      </p:sp>
      <p:sp>
        <p:nvSpPr>
          <p:cNvPr name="Freeform 13" id="13"/>
          <p:cNvSpPr/>
          <p:nvPr/>
        </p:nvSpPr>
        <p:spPr>
          <a:xfrm flipH="false" flipV="false" rot="0">
            <a:off x="1047485" y="6780880"/>
            <a:ext cx="187844" cy="187727"/>
          </a:xfrm>
          <a:custGeom>
            <a:avLst/>
            <a:gdLst/>
            <a:ahLst/>
            <a:cxnLst/>
            <a:rect r="r" b="b" t="t" l="l"/>
            <a:pathLst>
              <a:path h="187727" w="187844">
                <a:moveTo>
                  <a:pt x="0" y="0"/>
                </a:moveTo>
                <a:lnTo>
                  <a:pt x="187844" y="0"/>
                </a:lnTo>
                <a:lnTo>
                  <a:pt x="187844" y="187726"/>
                </a:lnTo>
                <a:lnTo>
                  <a:pt x="0" y="187726"/>
                </a:lnTo>
                <a:lnTo>
                  <a:pt x="0" y="0"/>
                </a:lnTo>
                <a:close/>
              </a:path>
            </a:pathLst>
          </a:custGeom>
          <a:blipFill>
            <a:blip r:embed="rId2"/>
            <a:stretch>
              <a:fillRect l="0" t="0" r="0" b="0"/>
            </a:stretch>
          </a:blipFill>
        </p:spPr>
      </p:sp>
      <p:sp>
        <p:nvSpPr>
          <p:cNvPr name="TextBox 14" id="14"/>
          <p:cNvSpPr txBox="true"/>
          <p:nvPr/>
        </p:nvSpPr>
        <p:spPr>
          <a:xfrm rot="0">
            <a:off x="1028700" y="1516983"/>
            <a:ext cx="16230600" cy="1007593"/>
          </a:xfrm>
          <a:prstGeom prst="rect">
            <a:avLst/>
          </a:prstGeom>
        </p:spPr>
        <p:txBody>
          <a:bodyPr anchor="t" rtlCol="false" tIns="0" lIns="0" bIns="0" rIns="0">
            <a:spAutoFit/>
          </a:bodyPr>
          <a:lstStyle/>
          <a:p>
            <a:pPr algn="l" marL="0" indent="0" lvl="0">
              <a:lnSpc>
                <a:spcPts val="2626"/>
              </a:lnSpc>
              <a:spcBef>
                <a:spcPct val="0"/>
              </a:spcBef>
            </a:pPr>
            <a:r>
              <a:rPr lang="en-US" sz="1800">
                <a:solidFill>
                  <a:srgbClr val="242424"/>
                </a:solidFill>
                <a:latin typeface="Poppins"/>
                <a:ea typeface="Poppins"/>
                <a:cs typeface="Poppins"/>
                <a:sym typeface="Poppins"/>
              </a:rPr>
              <a:t>Emp</a:t>
            </a:r>
            <a:r>
              <a:rPr lang="en-US" sz="1800" strike="noStrike" u="none">
                <a:solidFill>
                  <a:srgbClr val="242424"/>
                </a:solidFill>
                <a:latin typeface="Poppins"/>
                <a:ea typeface="Poppins"/>
                <a:cs typeface="Poppins"/>
                <a:sym typeface="Poppins"/>
              </a:rPr>
              <a:t>ower</a:t>
            </a:r>
            <a:r>
              <a:rPr lang="en-US" sz="1800" strike="noStrike" u="none">
                <a:solidFill>
                  <a:srgbClr val="242424"/>
                </a:solidFill>
                <a:latin typeface="Poppins"/>
                <a:ea typeface="Poppins"/>
                <a:cs typeface="Poppins"/>
                <a:sym typeface="Poppins"/>
              </a:rPr>
              <a:t>i</a:t>
            </a:r>
            <a:r>
              <a:rPr lang="en-US" sz="1800" strike="noStrike" u="none">
                <a:solidFill>
                  <a:srgbClr val="242424"/>
                </a:solidFill>
                <a:latin typeface="Poppins"/>
                <a:ea typeface="Poppins"/>
                <a:cs typeface="Poppins"/>
                <a:sym typeface="Poppins"/>
              </a:rPr>
              <a:t>ng</a:t>
            </a:r>
            <a:r>
              <a:rPr lang="en-US" sz="1800" strike="noStrike" u="none">
                <a:solidFill>
                  <a:srgbClr val="242424"/>
                </a:solidFill>
                <a:latin typeface="Poppins"/>
                <a:ea typeface="Poppins"/>
                <a:cs typeface="Poppins"/>
                <a:sym typeface="Poppins"/>
              </a:rPr>
              <a:t> </a:t>
            </a:r>
            <a:r>
              <a:rPr lang="en-US" sz="1800" strike="noStrike" u="none">
                <a:solidFill>
                  <a:srgbClr val="242424"/>
                </a:solidFill>
                <a:latin typeface="Poppins"/>
                <a:ea typeface="Poppins"/>
                <a:cs typeface="Poppins"/>
                <a:sym typeface="Poppins"/>
              </a:rPr>
              <a:t>e</a:t>
            </a:r>
            <a:r>
              <a:rPr lang="en-US" sz="1800" strike="noStrike" u="none">
                <a:solidFill>
                  <a:srgbClr val="242424"/>
                </a:solidFill>
                <a:latin typeface="Poppins"/>
                <a:ea typeface="Poppins"/>
                <a:cs typeface="Poppins"/>
                <a:sym typeface="Poppins"/>
              </a:rPr>
              <a:t>very</a:t>
            </a:r>
            <a:r>
              <a:rPr lang="en-US" sz="1800" strike="noStrike" u="none">
                <a:solidFill>
                  <a:srgbClr val="242424"/>
                </a:solidFill>
                <a:latin typeface="Poppins"/>
                <a:ea typeface="Poppins"/>
                <a:cs typeface="Poppins"/>
                <a:sym typeface="Poppins"/>
              </a:rPr>
              <a:t> </a:t>
            </a:r>
            <a:r>
              <a:rPr lang="en-US" sz="1800" strike="noStrike" u="none">
                <a:solidFill>
                  <a:srgbClr val="242424"/>
                </a:solidFill>
                <a:latin typeface="Poppins"/>
                <a:ea typeface="Poppins"/>
                <a:cs typeface="Poppins"/>
                <a:sym typeface="Poppins"/>
              </a:rPr>
              <a:t>con</a:t>
            </a:r>
            <a:r>
              <a:rPr lang="en-US" sz="1800" strike="noStrike" u="none">
                <a:solidFill>
                  <a:srgbClr val="242424"/>
                </a:solidFill>
                <a:latin typeface="Poppins"/>
                <a:ea typeface="Poppins"/>
                <a:cs typeface="Poppins"/>
                <a:sym typeface="Poppins"/>
              </a:rPr>
              <a:t>s</a:t>
            </a:r>
            <a:r>
              <a:rPr lang="en-US" sz="1800" strike="noStrike" u="none">
                <a:solidFill>
                  <a:srgbClr val="242424"/>
                </a:solidFill>
                <a:latin typeface="Poppins"/>
                <a:ea typeface="Poppins"/>
                <a:cs typeface="Poppins"/>
                <a:sym typeface="Poppins"/>
              </a:rPr>
              <a:t>um</a:t>
            </a:r>
            <a:r>
              <a:rPr lang="en-US" sz="1800" strike="noStrike" u="none">
                <a:solidFill>
                  <a:srgbClr val="242424"/>
                </a:solidFill>
                <a:latin typeface="Poppins"/>
                <a:ea typeface="Poppins"/>
                <a:cs typeface="Poppins"/>
                <a:sym typeface="Poppins"/>
              </a:rPr>
              <a:t>er</a:t>
            </a:r>
            <a:r>
              <a:rPr lang="en-US" sz="1800" strike="noStrike" u="none">
                <a:solidFill>
                  <a:srgbClr val="242424"/>
                </a:solidFill>
                <a:latin typeface="Poppins"/>
                <a:ea typeface="Poppins"/>
                <a:cs typeface="Poppins"/>
                <a:sym typeface="Poppins"/>
              </a:rPr>
              <a:t> </a:t>
            </a:r>
            <a:r>
              <a:rPr lang="en-US" sz="1800" strike="noStrike" u="none">
                <a:solidFill>
                  <a:srgbClr val="242424"/>
                </a:solidFill>
                <a:latin typeface="Poppins"/>
                <a:ea typeface="Poppins"/>
                <a:cs typeface="Poppins"/>
                <a:sym typeface="Poppins"/>
              </a:rPr>
              <a:t>to</a:t>
            </a:r>
            <a:r>
              <a:rPr lang="en-US" sz="1800" strike="noStrike" u="none">
                <a:solidFill>
                  <a:srgbClr val="242424"/>
                </a:solidFill>
                <a:latin typeface="Poppins"/>
                <a:ea typeface="Poppins"/>
                <a:cs typeface="Poppins"/>
                <a:sym typeface="Poppins"/>
              </a:rPr>
              <a:t> b</a:t>
            </a:r>
            <a:r>
              <a:rPr lang="en-US" sz="1800" strike="noStrike" u="none">
                <a:solidFill>
                  <a:srgbClr val="242424"/>
                </a:solidFill>
                <a:latin typeface="Poppins"/>
                <a:ea typeface="Poppins"/>
                <a:cs typeface="Poppins"/>
                <a:sym typeface="Poppins"/>
              </a:rPr>
              <a:t>e</a:t>
            </a:r>
            <a:r>
              <a:rPr lang="en-US" sz="1800" strike="noStrike" u="none">
                <a:solidFill>
                  <a:srgbClr val="242424"/>
                </a:solidFill>
                <a:latin typeface="Poppins"/>
                <a:ea typeface="Poppins"/>
                <a:cs typeface="Poppins"/>
                <a:sym typeface="Poppins"/>
              </a:rPr>
              <a:t>com</a:t>
            </a:r>
            <a:r>
              <a:rPr lang="en-US" sz="1800" strike="noStrike" u="none">
                <a:solidFill>
                  <a:srgbClr val="242424"/>
                </a:solidFill>
                <a:latin typeface="Poppins"/>
                <a:ea typeface="Poppins"/>
                <a:cs typeface="Poppins"/>
                <a:sym typeface="Poppins"/>
              </a:rPr>
              <a:t>e </a:t>
            </a:r>
            <a:r>
              <a:rPr lang="en-US" sz="1800" strike="noStrike" u="none">
                <a:solidFill>
                  <a:srgbClr val="242424"/>
                </a:solidFill>
                <a:latin typeface="Poppins"/>
                <a:ea typeface="Poppins"/>
                <a:cs typeface="Poppins"/>
                <a:sym typeface="Poppins"/>
              </a:rPr>
              <a:t>a</a:t>
            </a:r>
            <a:r>
              <a:rPr lang="en-US" sz="1800" strike="noStrike" u="none">
                <a:solidFill>
                  <a:srgbClr val="242424"/>
                </a:solidFill>
                <a:latin typeface="Poppins"/>
                <a:ea typeface="Poppins"/>
                <a:cs typeface="Poppins"/>
                <a:sym typeface="Poppins"/>
              </a:rPr>
              <a:t>n</a:t>
            </a:r>
            <a:r>
              <a:rPr lang="en-US" sz="1800" strike="noStrike" u="none">
                <a:solidFill>
                  <a:srgbClr val="242424"/>
                </a:solidFill>
                <a:latin typeface="Poppins"/>
                <a:ea typeface="Poppins"/>
                <a:cs typeface="Poppins"/>
                <a:sym typeface="Poppins"/>
              </a:rPr>
              <a:t> activ</a:t>
            </a:r>
            <a:r>
              <a:rPr lang="en-US" sz="1800" strike="noStrike" u="none">
                <a:solidFill>
                  <a:srgbClr val="242424"/>
                </a:solidFill>
                <a:latin typeface="Poppins"/>
                <a:ea typeface="Poppins"/>
                <a:cs typeface="Poppins"/>
                <a:sym typeface="Poppins"/>
              </a:rPr>
              <a:t>e </a:t>
            </a:r>
            <a:r>
              <a:rPr lang="en-US" sz="1800" strike="noStrike" u="none">
                <a:solidFill>
                  <a:srgbClr val="242424"/>
                </a:solidFill>
                <a:latin typeface="Poppins"/>
                <a:ea typeface="Poppins"/>
                <a:cs typeface="Poppins"/>
                <a:sym typeface="Poppins"/>
              </a:rPr>
              <a:t>par</a:t>
            </a:r>
            <a:r>
              <a:rPr lang="en-US" sz="1800" strike="noStrike" u="none">
                <a:solidFill>
                  <a:srgbClr val="242424"/>
                </a:solidFill>
                <a:latin typeface="Poppins"/>
                <a:ea typeface="Poppins"/>
                <a:cs typeface="Poppins"/>
                <a:sym typeface="Poppins"/>
              </a:rPr>
              <a:t>t</a:t>
            </a:r>
            <a:r>
              <a:rPr lang="en-US" sz="1800" strike="noStrike" u="none">
                <a:solidFill>
                  <a:srgbClr val="242424"/>
                </a:solidFill>
                <a:latin typeface="Poppins"/>
                <a:ea typeface="Poppins"/>
                <a:cs typeface="Poppins"/>
                <a:sym typeface="Poppins"/>
              </a:rPr>
              <a:t>icip</a:t>
            </a:r>
            <a:r>
              <a:rPr lang="en-US" sz="1800" strike="noStrike" u="none">
                <a:solidFill>
                  <a:srgbClr val="242424"/>
                </a:solidFill>
                <a:latin typeface="Poppins"/>
                <a:ea typeface="Poppins"/>
                <a:cs typeface="Poppins"/>
                <a:sym typeface="Poppins"/>
              </a:rPr>
              <a:t>a</a:t>
            </a:r>
            <a:r>
              <a:rPr lang="en-US" sz="1800" strike="noStrike" u="none">
                <a:solidFill>
                  <a:srgbClr val="242424"/>
                </a:solidFill>
                <a:latin typeface="Poppins"/>
                <a:ea typeface="Poppins"/>
                <a:cs typeface="Poppins"/>
                <a:sym typeface="Poppins"/>
              </a:rPr>
              <a:t>nt in In</a:t>
            </a:r>
            <a:r>
              <a:rPr lang="en-US" sz="1800" strike="noStrike" u="none">
                <a:solidFill>
                  <a:srgbClr val="242424"/>
                </a:solidFill>
                <a:latin typeface="Poppins"/>
                <a:ea typeface="Poppins"/>
                <a:cs typeface="Poppins"/>
                <a:sym typeface="Poppins"/>
              </a:rPr>
              <a:t>di</a:t>
            </a:r>
            <a:r>
              <a:rPr lang="en-US" sz="1800" strike="noStrike" u="none">
                <a:solidFill>
                  <a:srgbClr val="242424"/>
                </a:solidFill>
                <a:latin typeface="Poppins"/>
                <a:ea typeface="Poppins"/>
                <a:cs typeface="Poppins"/>
                <a:sym typeface="Poppins"/>
              </a:rPr>
              <a:t>a's</a:t>
            </a:r>
            <a:r>
              <a:rPr lang="en-US" sz="1800" strike="noStrike" u="none">
                <a:solidFill>
                  <a:srgbClr val="242424"/>
                </a:solidFill>
                <a:latin typeface="Poppins"/>
                <a:ea typeface="Poppins"/>
                <a:cs typeface="Poppins"/>
                <a:sym typeface="Poppins"/>
              </a:rPr>
              <a:t> </a:t>
            </a:r>
            <a:r>
              <a:rPr lang="en-US" sz="1800" strike="noStrike" u="none">
                <a:solidFill>
                  <a:srgbClr val="242424"/>
                </a:solidFill>
                <a:latin typeface="Poppins"/>
                <a:ea typeface="Poppins"/>
                <a:cs typeface="Poppins"/>
                <a:sym typeface="Poppins"/>
              </a:rPr>
              <a:t>c</a:t>
            </a:r>
            <a:r>
              <a:rPr lang="en-US" sz="1800" strike="noStrike" u="none">
                <a:solidFill>
                  <a:srgbClr val="242424"/>
                </a:solidFill>
                <a:latin typeface="Poppins"/>
                <a:ea typeface="Poppins"/>
                <a:cs typeface="Poppins"/>
                <a:sym typeface="Poppins"/>
              </a:rPr>
              <a:t>l</a:t>
            </a:r>
            <a:r>
              <a:rPr lang="en-US" sz="1800" strike="noStrike" u="none">
                <a:solidFill>
                  <a:srgbClr val="242424"/>
                </a:solidFill>
                <a:latin typeface="Poppins"/>
                <a:ea typeface="Poppins"/>
                <a:cs typeface="Poppins"/>
                <a:sym typeface="Poppins"/>
              </a:rPr>
              <a:t>e</a:t>
            </a:r>
            <a:r>
              <a:rPr lang="en-US" sz="1800" strike="noStrike" u="none">
                <a:solidFill>
                  <a:srgbClr val="242424"/>
                </a:solidFill>
                <a:latin typeface="Poppins"/>
                <a:ea typeface="Poppins"/>
                <a:cs typeface="Poppins"/>
                <a:sym typeface="Poppins"/>
              </a:rPr>
              <a:t>a</a:t>
            </a:r>
            <a:r>
              <a:rPr lang="en-US" sz="1800" strike="noStrike" u="none">
                <a:solidFill>
                  <a:srgbClr val="242424"/>
                </a:solidFill>
                <a:latin typeface="Poppins"/>
                <a:ea typeface="Poppins"/>
                <a:cs typeface="Poppins"/>
                <a:sym typeface="Poppins"/>
              </a:rPr>
              <a:t>n</a:t>
            </a:r>
            <a:r>
              <a:rPr lang="en-US" sz="1800" strike="noStrike" u="none">
                <a:solidFill>
                  <a:srgbClr val="242424"/>
                </a:solidFill>
                <a:latin typeface="Poppins"/>
                <a:ea typeface="Poppins"/>
                <a:cs typeface="Poppins"/>
                <a:sym typeface="Poppins"/>
              </a:rPr>
              <a:t> e</a:t>
            </a:r>
            <a:r>
              <a:rPr lang="en-US" sz="1800" strike="noStrike" u="none">
                <a:solidFill>
                  <a:srgbClr val="242424"/>
                </a:solidFill>
                <a:latin typeface="Poppins"/>
                <a:ea typeface="Poppins"/>
                <a:cs typeface="Poppins"/>
                <a:sym typeface="Poppins"/>
              </a:rPr>
              <a:t>n</a:t>
            </a:r>
            <a:r>
              <a:rPr lang="en-US" sz="1800" strike="noStrike" u="none">
                <a:solidFill>
                  <a:srgbClr val="242424"/>
                </a:solidFill>
                <a:latin typeface="Poppins"/>
                <a:ea typeface="Poppins"/>
                <a:cs typeface="Poppins"/>
                <a:sym typeface="Poppins"/>
              </a:rPr>
              <a:t>e</a:t>
            </a:r>
            <a:r>
              <a:rPr lang="en-US" sz="1800" strike="noStrike" u="none">
                <a:solidFill>
                  <a:srgbClr val="242424"/>
                </a:solidFill>
                <a:latin typeface="Poppins"/>
                <a:ea typeface="Poppins"/>
                <a:cs typeface="Poppins"/>
                <a:sym typeface="Poppins"/>
              </a:rPr>
              <a:t>rgy</a:t>
            </a:r>
            <a:r>
              <a:rPr lang="en-US" sz="1800" strike="noStrike" u="none">
                <a:solidFill>
                  <a:srgbClr val="242424"/>
                </a:solidFill>
                <a:latin typeface="Poppins"/>
                <a:ea typeface="Poppins"/>
                <a:cs typeface="Poppins"/>
                <a:sym typeface="Poppins"/>
              </a:rPr>
              <a:t> </a:t>
            </a:r>
            <a:r>
              <a:rPr lang="en-US" sz="1800" strike="noStrike" u="none">
                <a:solidFill>
                  <a:srgbClr val="242424"/>
                </a:solidFill>
                <a:latin typeface="Poppins"/>
                <a:ea typeface="Poppins"/>
                <a:cs typeface="Poppins"/>
                <a:sym typeface="Poppins"/>
              </a:rPr>
              <a:t>econ</a:t>
            </a:r>
            <a:r>
              <a:rPr lang="en-US" sz="1800" strike="noStrike" u="none">
                <a:solidFill>
                  <a:srgbClr val="242424"/>
                </a:solidFill>
                <a:latin typeface="Poppins"/>
                <a:ea typeface="Poppins"/>
                <a:cs typeface="Poppins"/>
                <a:sym typeface="Poppins"/>
              </a:rPr>
              <a:t>om</a:t>
            </a:r>
            <a:r>
              <a:rPr lang="en-US" sz="1800" strike="noStrike" u="none">
                <a:solidFill>
                  <a:srgbClr val="242424"/>
                </a:solidFill>
                <a:latin typeface="Poppins"/>
                <a:ea typeface="Poppins"/>
                <a:cs typeface="Poppins"/>
                <a:sym typeface="Poppins"/>
              </a:rPr>
              <a:t>y."</a:t>
            </a:r>
          </a:p>
          <a:p>
            <a:pPr algn="l" marL="0" indent="0" lvl="0">
              <a:lnSpc>
                <a:spcPts val="2626"/>
              </a:lnSpc>
              <a:spcBef>
                <a:spcPct val="0"/>
              </a:spcBef>
            </a:pPr>
            <a:r>
              <a:rPr lang="en-US" sz="1800" strike="noStrike" u="none">
                <a:solidFill>
                  <a:srgbClr val="242424"/>
                </a:solidFill>
                <a:latin typeface="Poppins"/>
                <a:ea typeface="Poppins"/>
                <a:cs typeface="Poppins"/>
                <a:sym typeface="Poppins"/>
              </a:rPr>
              <a:t>To</a:t>
            </a:r>
            <a:r>
              <a:rPr lang="en-US" sz="1800" strike="noStrike" u="none">
                <a:solidFill>
                  <a:srgbClr val="242424"/>
                </a:solidFill>
                <a:latin typeface="Poppins"/>
                <a:ea typeface="Poppins"/>
                <a:cs typeface="Poppins"/>
                <a:sym typeface="Poppins"/>
              </a:rPr>
              <a:t> e</a:t>
            </a:r>
            <a:r>
              <a:rPr lang="en-US" sz="1800" strike="noStrike" u="none">
                <a:solidFill>
                  <a:srgbClr val="242424"/>
                </a:solidFill>
                <a:latin typeface="Poppins"/>
                <a:ea typeface="Poppins"/>
                <a:cs typeface="Poppins"/>
                <a:sym typeface="Poppins"/>
              </a:rPr>
              <a:t>stab</a:t>
            </a:r>
            <a:r>
              <a:rPr lang="en-US" sz="1800" strike="noStrike" u="none">
                <a:solidFill>
                  <a:srgbClr val="242424"/>
                </a:solidFill>
                <a:latin typeface="Poppins"/>
                <a:ea typeface="Poppins"/>
                <a:cs typeface="Poppins"/>
                <a:sym typeface="Poppins"/>
              </a:rPr>
              <a:t>l</a:t>
            </a:r>
            <a:r>
              <a:rPr lang="en-US" sz="1800" strike="noStrike" u="none">
                <a:solidFill>
                  <a:srgbClr val="242424"/>
                </a:solidFill>
                <a:latin typeface="Poppins"/>
                <a:ea typeface="Poppins"/>
                <a:cs typeface="Poppins"/>
                <a:sym typeface="Poppins"/>
              </a:rPr>
              <a:t>ish</a:t>
            </a:r>
            <a:r>
              <a:rPr lang="en-US" sz="1800" strike="noStrike" u="none">
                <a:solidFill>
                  <a:srgbClr val="242424"/>
                </a:solidFill>
                <a:latin typeface="Poppins"/>
                <a:ea typeface="Poppins"/>
                <a:cs typeface="Poppins"/>
                <a:sym typeface="Poppins"/>
              </a:rPr>
              <a:t> </a:t>
            </a:r>
            <a:r>
              <a:rPr lang="en-US" sz="1800" strike="noStrike" u="none">
                <a:solidFill>
                  <a:srgbClr val="242424"/>
                </a:solidFill>
                <a:latin typeface="Poppins"/>
                <a:ea typeface="Poppins"/>
                <a:cs typeface="Poppins"/>
                <a:sym typeface="Poppins"/>
              </a:rPr>
              <a:t>Uttar Prade</a:t>
            </a:r>
            <a:r>
              <a:rPr lang="en-US" sz="1800" strike="noStrike" u="none">
                <a:solidFill>
                  <a:srgbClr val="242424"/>
                </a:solidFill>
                <a:latin typeface="Poppins"/>
                <a:ea typeface="Poppins"/>
                <a:cs typeface="Poppins"/>
                <a:sym typeface="Poppins"/>
              </a:rPr>
              <a:t>s</a:t>
            </a:r>
            <a:r>
              <a:rPr lang="en-US" sz="1800" strike="noStrike" u="none">
                <a:solidFill>
                  <a:srgbClr val="242424"/>
                </a:solidFill>
                <a:latin typeface="Poppins"/>
                <a:ea typeface="Poppins"/>
                <a:cs typeface="Poppins"/>
                <a:sym typeface="Poppins"/>
              </a:rPr>
              <a:t>h a</a:t>
            </a:r>
            <a:r>
              <a:rPr lang="en-US" sz="1800" strike="noStrike" u="none">
                <a:solidFill>
                  <a:srgbClr val="242424"/>
                </a:solidFill>
                <a:latin typeface="Poppins"/>
                <a:ea typeface="Poppins"/>
                <a:cs typeface="Poppins"/>
                <a:sym typeface="Poppins"/>
              </a:rPr>
              <a:t>s </a:t>
            </a:r>
            <a:r>
              <a:rPr lang="en-US" sz="1800" strike="noStrike" u="none">
                <a:solidFill>
                  <a:srgbClr val="242424"/>
                </a:solidFill>
                <a:latin typeface="Poppins"/>
                <a:ea typeface="Poppins"/>
                <a:cs typeface="Poppins"/>
                <a:sym typeface="Poppins"/>
              </a:rPr>
              <a:t>India'</a:t>
            </a:r>
            <a:r>
              <a:rPr lang="en-US" sz="1800" strike="noStrike" u="none">
                <a:solidFill>
                  <a:srgbClr val="242424"/>
                </a:solidFill>
                <a:latin typeface="Poppins"/>
                <a:ea typeface="Poppins"/>
                <a:cs typeface="Poppins"/>
                <a:sym typeface="Poppins"/>
              </a:rPr>
              <a:t>s</a:t>
            </a:r>
            <a:r>
              <a:rPr lang="en-US" sz="1800" strike="noStrike" u="none">
                <a:solidFill>
                  <a:srgbClr val="242424"/>
                </a:solidFill>
                <a:latin typeface="Poppins"/>
                <a:ea typeface="Poppins"/>
                <a:cs typeface="Poppins"/>
                <a:sym typeface="Poppins"/>
              </a:rPr>
              <a:t> </a:t>
            </a:r>
            <a:r>
              <a:rPr lang="en-US" sz="1800" strike="noStrike" u="none">
                <a:solidFill>
                  <a:srgbClr val="242424"/>
                </a:solidFill>
                <a:latin typeface="Poppins"/>
                <a:ea typeface="Poppins"/>
                <a:cs typeface="Poppins"/>
                <a:sym typeface="Poppins"/>
              </a:rPr>
              <a:t>l</a:t>
            </a:r>
            <a:r>
              <a:rPr lang="en-US" sz="1800" strike="noStrike" u="none">
                <a:solidFill>
                  <a:srgbClr val="242424"/>
                </a:solidFill>
                <a:latin typeface="Poppins"/>
                <a:ea typeface="Poppins"/>
                <a:cs typeface="Poppins"/>
                <a:sym typeface="Poppins"/>
              </a:rPr>
              <a:t>e</a:t>
            </a:r>
            <a:r>
              <a:rPr lang="en-US" sz="1800" strike="noStrike" u="none">
                <a:solidFill>
                  <a:srgbClr val="242424"/>
                </a:solidFill>
                <a:latin typeface="Poppins"/>
                <a:ea typeface="Poppins"/>
                <a:cs typeface="Poppins"/>
                <a:sym typeface="Poppins"/>
              </a:rPr>
              <a:t>a</a:t>
            </a:r>
            <a:r>
              <a:rPr lang="en-US" sz="1800" strike="noStrike" u="none">
                <a:solidFill>
                  <a:srgbClr val="242424"/>
                </a:solidFill>
                <a:latin typeface="Poppins"/>
                <a:ea typeface="Poppins"/>
                <a:cs typeface="Poppins"/>
                <a:sym typeface="Poppins"/>
              </a:rPr>
              <a:t>ding decent</a:t>
            </a:r>
            <a:r>
              <a:rPr lang="en-US" sz="1800" strike="noStrike" u="none">
                <a:solidFill>
                  <a:srgbClr val="242424"/>
                </a:solidFill>
                <a:latin typeface="Poppins"/>
                <a:ea typeface="Poppins"/>
                <a:cs typeface="Poppins"/>
                <a:sym typeface="Poppins"/>
              </a:rPr>
              <a:t>r</a:t>
            </a:r>
            <a:r>
              <a:rPr lang="en-US" sz="1800" strike="noStrike" u="none">
                <a:solidFill>
                  <a:srgbClr val="242424"/>
                </a:solidFill>
                <a:latin typeface="Poppins"/>
                <a:ea typeface="Poppins"/>
                <a:cs typeface="Poppins"/>
                <a:sym typeface="Poppins"/>
              </a:rPr>
              <a:t>alized</a:t>
            </a:r>
            <a:r>
              <a:rPr lang="en-US" sz="1800" strike="noStrike" u="none">
                <a:solidFill>
                  <a:srgbClr val="242424"/>
                </a:solidFill>
                <a:latin typeface="Poppins"/>
                <a:ea typeface="Poppins"/>
                <a:cs typeface="Poppins"/>
                <a:sym typeface="Poppins"/>
              </a:rPr>
              <a:t> energy </a:t>
            </a:r>
            <a:r>
              <a:rPr lang="en-US" sz="1800" strike="noStrike" u="none">
                <a:solidFill>
                  <a:srgbClr val="242424"/>
                </a:solidFill>
                <a:latin typeface="Poppins"/>
                <a:ea typeface="Poppins"/>
                <a:cs typeface="Poppins"/>
                <a:sym typeface="Poppins"/>
              </a:rPr>
              <a:t>m</a:t>
            </a:r>
            <a:r>
              <a:rPr lang="en-US" sz="1800" strike="noStrike" u="none">
                <a:solidFill>
                  <a:srgbClr val="242424"/>
                </a:solidFill>
                <a:latin typeface="Poppins"/>
                <a:ea typeface="Poppins"/>
                <a:cs typeface="Poppins"/>
                <a:sym typeface="Poppins"/>
              </a:rPr>
              <a:t>a</a:t>
            </a:r>
            <a:r>
              <a:rPr lang="en-US" sz="1800" strike="noStrike" u="none">
                <a:solidFill>
                  <a:srgbClr val="242424"/>
                </a:solidFill>
                <a:latin typeface="Poppins"/>
                <a:ea typeface="Poppins"/>
                <a:cs typeface="Poppins"/>
                <a:sym typeface="Poppins"/>
              </a:rPr>
              <a:t>rketplace,</a:t>
            </a:r>
          </a:p>
          <a:p>
            <a:pPr algn="l" marL="0" indent="0" lvl="0">
              <a:lnSpc>
                <a:spcPts val="2626"/>
              </a:lnSpc>
              <a:spcBef>
                <a:spcPct val="0"/>
              </a:spcBef>
            </a:pPr>
            <a:r>
              <a:rPr lang="en-US" sz="1800" strike="noStrike" u="none">
                <a:solidFill>
                  <a:srgbClr val="242424"/>
                </a:solidFill>
                <a:latin typeface="Poppins"/>
                <a:ea typeface="Poppins"/>
                <a:cs typeface="Poppins"/>
                <a:sym typeface="Poppins"/>
              </a:rPr>
              <a:t>empowering millions of consumers to become active participants in the clean energy economy.</a:t>
            </a:r>
          </a:p>
        </p:txBody>
      </p:sp>
      <p:sp>
        <p:nvSpPr>
          <p:cNvPr name="TextBox 15" id="15"/>
          <p:cNvSpPr txBox="true"/>
          <p:nvPr/>
        </p:nvSpPr>
        <p:spPr>
          <a:xfrm rot="0">
            <a:off x="1028700" y="7507364"/>
            <a:ext cx="16230600" cy="674218"/>
          </a:xfrm>
          <a:prstGeom prst="rect">
            <a:avLst/>
          </a:prstGeom>
        </p:spPr>
        <p:txBody>
          <a:bodyPr anchor="t" rtlCol="false" tIns="0" lIns="0" bIns="0" rIns="0">
            <a:spAutoFit/>
          </a:bodyPr>
          <a:lstStyle/>
          <a:p>
            <a:pPr algn="l" marL="0" indent="0" lvl="0">
              <a:lnSpc>
                <a:spcPts val="2626"/>
              </a:lnSpc>
              <a:spcBef>
                <a:spcPct val="0"/>
              </a:spcBef>
            </a:pPr>
            <a:r>
              <a:rPr lang="en-US" sz="1800">
                <a:solidFill>
                  <a:srgbClr val="242424"/>
                </a:solidFill>
                <a:latin typeface="Poppins"/>
                <a:ea typeface="Poppins"/>
                <a:cs typeface="Poppins"/>
                <a:sym typeface="Poppins"/>
              </a:rPr>
              <a:t>"Th</a:t>
            </a:r>
            <a:r>
              <a:rPr lang="en-US" sz="1800" strike="noStrike" u="none">
                <a:solidFill>
                  <a:srgbClr val="242424"/>
                </a:solidFill>
                <a:latin typeface="Poppins"/>
                <a:ea typeface="Poppins"/>
                <a:cs typeface="Poppins"/>
                <a:sym typeface="Poppins"/>
              </a:rPr>
              <a:t>e future gri</a:t>
            </a:r>
            <a:r>
              <a:rPr lang="en-US" sz="1800" strike="noStrike" u="none">
                <a:solidFill>
                  <a:srgbClr val="242424"/>
                </a:solidFill>
                <a:latin typeface="Poppins"/>
                <a:ea typeface="Poppins"/>
                <a:cs typeface="Poppins"/>
                <a:sym typeface="Poppins"/>
              </a:rPr>
              <a:t>d will </a:t>
            </a:r>
            <a:r>
              <a:rPr lang="en-US" sz="1800" strike="noStrike" u="none">
                <a:solidFill>
                  <a:srgbClr val="242424"/>
                </a:solidFill>
                <a:latin typeface="Poppins"/>
                <a:ea typeface="Poppins"/>
                <a:cs typeface="Poppins"/>
                <a:sym typeface="Poppins"/>
              </a:rPr>
              <a:t>not </a:t>
            </a:r>
            <a:r>
              <a:rPr lang="en-US" sz="1800" strike="noStrike" u="none">
                <a:solidFill>
                  <a:srgbClr val="242424"/>
                </a:solidFill>
                <a:latin typeface="Poppins"/>
                <a:ea typeface="Poppins"/>
                <a:cs typeface="Poppins"/>
                <a:sym typeface="Poppins"/>
              </a:rPr>
              <a:t>onl</a:t>
            </a:r>
            <a:r>
              <a:rPr lang="en-US" sz="1800" strike="noStrike" u="none">
                <a:solidFill>
                  <a:srgbClr val="242424"/>
                </a:solidFill>
                <a:latin typeface="Poppins"/>
                <a:ea typeface="Poppins"/>
                <a:cs typeface="Poppins"/>
                <a:sym typeface="Poppins"/>
              </a:rPr>
              <a:t>y distribu</a:t>
            </a:r>
            <a:r>
              <a:rPr lang="en-US" sz="1800" strike="noStrike" u="none">
                <a:solidFill>
                  <a:srgbClr val="242424"/>
                </a:solidFill>
                <a:latin typeface="Poppins"/>
                <a:ea typeface="Poppins"/>
                <a:cs typeface="Poppins"/>
                <a:sym typeface="Poppins"/>
              </a:rPr>
              <a:t>t</a:t>
            </a:r>
            <a:r>
              <a:rPr lang="en-US" sz="1800" strike="noStrike" u="none">
                <a:solidFill>
                  <a:srgbClr val="242424"/>
                </a:solidFill>
                <a:latin typeface="Poppins"/>
                <a:ea typeface="Poppins"/>
                <a:cs typeface="Poppins"/>
                <a:sym typeface="Poppins"/>
              </a:rPr>
              <a:t>e electrici</a:t>
            </a:r>
            <a:r>
              <a:rPr lang="en-US" sz="1800" strike="noStrike" u="none">
                <a:solidFill>
                  <a:srgbClr val="242424"/>
                </a:solidFill>
                <a:latin typeface="Poppins"/>
                <a:ea typeface="Poppins"/>
                <a:cs typeface="Poppins"/>
                <a:sym typeface="Poppins"/>
              </a:rPr>
              <a:t>ty—i</a:t>
            </a:r>
            <a:r>
              <a:rPr lang="en-US" sz="1800" strike="noStrike" u="none">
                <a:solidFill>
                  <a:srgbClr val="242424"/>
                </a:solidFill>
                <a:latin typeface="Poppins"/>
                <a:ea typeface="Poppins"/>
                <a:cs typeface="Poppins"/>
                <a:sym typeface="Poppins"/>
              </a:rPr>
              <a:t>t </a:t>
            </a:r>
            <a:r>
              <a:rPr lang="en-US" sz="1800" strike="noStrike" u="none">
                <a:solidFill>
                  <a:srgbClr val="242424"/>
                </a:solidFill>
                <a:latin typeface="Poppins"/>
                <a:ea typeface="Poppins"/>
                <a:cs typeface="Poppins"/>
                <a:sym typeface="Poppins"/>
              </a:rPr>
              <a:t>w</a:t>
            </a:r>
            <a:r>
              <a:rPr lang="en-US" sz="1800" strike="noStrike" u="none">
                <a:solidFill>
                  <a:srgbClr val="242424"/>
                </a:solidFill>
                <a:latin typeface="Poppins"/>
                <a:ea typeface="Poppins"/>
                <a:cs typeface="Poppins"/>
                <a:sym typeface="Poppins"/>
              </a:rPr>
              <a:t>i</a:t>
            </a:r>
            <a:r>
              <a:rPr lang="en-US" sz="1800" strike="noStrike" u="none">
                <a:solidFill>
                  <a:srgbClr val="242424"/>
                </a:solidFill>
                <a:latin typeface="Poppins"/>
                <a:ea typeface="Poppins"/>
                <a:cs typeface="Poppins"/>
                <a:sym typeface="Poppins"/>
              </a:rPr>
              <a:t>ll</a:t>
            </a:r>
            <a:r>
              <a:rPr lang="en-US" sz="1800" strike="noStrike" u="none">
                <a:solidFill>
                  <a:srgbClr val="242424"/>
                </a:solidFill>
                <a:latin typeface="Poppins"/>
                <a:ea typeface="Poppins"/>
                <a:cs typeface="Poppins"/>
                <a:sym typeface="Poppins"/>
              </a:rPr>
              <a:t> </a:t>
            </a:r>
            <a:r>
              <a:rPr lang="en-US" sz="1800" strike="noStrike" u="none">
                <a:solidFill>
                  <a:srgbClr val="242424"/>
                </a:solidFill>
                <a:latin typeface="Poppins"/>
                <a:ea typeface="Poppins"/>
                <a:cs typeface="Poppins"/>
                <a:sym typeface="Poppins"/>
              </a:rPr>
              <a:t>e</a:t>
            </a:r>
            <a:r>
              <a:rPr lang="en-US" sz="1800" strike="noStrike" u="none">
                <a:solidFill>
                  <a:srgbClr val="242424"/>
                </a:solidFill>
                <a:latin typeface="Poppins"/>
                <a:ea typeface="Poppins"/>
                <a:cs typeface="Poppins"/>
                <a:sym typeface="Poppins"/>
              </a:rPr>
              <a:t>na</a:t>
            </a:r>
            <a:r>
              <a:rPr lang="en-US" sz="1800" strike="noStrike" u="none">
                <a:solidFill>
                  <a:srgbClr val="242424"/>
                </a:solidFill>
                <a:latin typeface="Poppins"/>
                <a:ea typeface="Poppins"/>
                <a:cs typeface="Poppins"/>
                <a:sym typeface="Poppins"/>
              </a:rPr>
              <a:t>b</a:t>
            </a:r>
            <a:r>
              <a:rPr lang="en-US" sz="1800" strike="noStrike" u="none">
                <a:solidFill>
                  <a:srgbClr val="242424"/>
                </a:solidFill>
                <a:latin typeface="Poppins"/>
                <a:ea typeface="Poppins"/>
                <a:cs typeface="Poppins"/>
                <a:sym typeface="Poppins"/>
              </a:rPr>
              <a:t>le energy trans</a:t>
            </a:r>
            <a:r>
              <a:rPr lang="en-US" sz="1800" strike="noStrike" u="none">
                <a:solidFill>
                  <a:srgbClr val="242424"/>
                </a:solidFill>
                <a:latin typeface="Poppins"/>
                <a:ea typeface="Poppins"/>
                <a:cs typeface="Poppins"/>
                <a:sym typeface="Poppins"/>
              </a:rPr>
              <a:t>ac</a:t>
            </a:r>
            <a:r>
              <a:rPr lang="en-US" sz="1800" strike="noStrike" u="none">
                <a:solidFill>
                  <a:srgbClr val="242424"/>
                </a:solidFill>
                <a:latin typeface="Poppins"/>
                <a:ea typeface="Poppins"/>
                <a:cs typeface="Poppins"/>
                <a:sym typeface="Poppins"/>
              </a:rPr>
              <a:t>ti</a:t>
            </a:r>
            <a:r>
              <a:rPr lang="en-US" sz="1800" strike="noStrike" u="none">
                <a:solidFill>
                  <a:srgbClr val="242424"/>
                </a:solidFill>
                <a:latin typeface="Poppins"/>
                <a:ea typeface="Poppins"/>
                <a:cs typeface="Poppins"/>
                <a:sym typeface="Poppins"/>
              </a:rPr>
              <a:t>on</a:t>
            </a:r>
            <a:r>
              <a:rPr lang="en-US" sz="1800" strike="noStrike" u="none">
                <a:solidFill>
                  <a:srgbClr val="242424"/>
                </a:solidFill>
                <a:latin typeface="Poppins"/>
                <a:ea typeface="Poppins"/>
                <a:cs typeface="Poppins"/>
                <a:sym typeface="Poppins"/>
              </a:rPr>
              <a:t>s</a:t>
            </a:r>
            <a:r>
              <a:rPr lang="en-US" sz="1800" strike="noStrike" u="none">
                <a:solidFill>
                  <a:srgbClr val="242424"/>
                </a:solidFill>
                <a:latin typeface="Poppins"/>
                <a:ea typeface="Poppins"/>
                <a:cs typeface="Poppins"/>
                <a:sym typeface="Poppins"/>
              </a:rPr>
              <a:t>.</a:t>
            </a:r>
          </a:p>
          <a:p>
            <a:pPr algn="l" marL="0" indent="0" lvl="0">
              <a:lnSpc>
                <a:spcPts val="2626"/>
              </a:lnSpc>
              <a:spcBef>
                <a:spcPct val="0"/>
              </a:spcBef>
            </a:pPr>
            <a:r>
              <a:rPr lang="en-US" sz="1800" strike="noStrike" u="none">
                <a:solidFill>
                  <a:srgbClr val="242424"/>
                </a:solidFill>
                <a:latin typeface="Poppins"/>
                <a:ea typeface="Poppins"/>
                <a:cs typeface="Poppins"/>
                <a:sym typeface="Poppins"/>
              </a:rPr>
              <a:t>UPPCL is laying the foundation for this transformation."</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28700" y="7053380"/>
            <a:ext cx="7642984" cy="966397"/>
          </a:xfrm>
          <a:custGeom>
            <a:avLst/>
            <a:gdLst/>
            <a:ahLst/>
            <a:cxnLst/>
            <a:rect r="r" b="b" t="t" l="l"/>
            <a:pathLst>
              <a:path h="966397" w="7642984">
                <a:moveTo>
                  <a:pt x="0" y="0"/>
                </a:moveTo>
                <a:lnTo>
                  <a:pt x="7642984" y="0"/>
                </a:lnTo>
                <a:lnTo>
                  <a:pt x="7642984" y="966397"/>
                </a:lnTo>
                <a:lnTo>
                  <a:pt x="0" y="96639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0" y="9777165"/>
            <a:ext cx="18288000" cy="509835"/>
            <a:chOff x="0" y="0"/>
            <a:chExt cx="18288000" cy="509842"/>
          </a:xfrm>
        </p:grpSpPr>
        <p:sp>
          <p:nvSpPr>
            <p:cNvPr name="Freeform 4" id="4"/>
            <p:cNvSpPr/>
            <p:nvPr/>
          </p:nvSpPr>
          <p:spPr>
            <a:xfrm flipH="false" flipV="false" rot="0">
              <a:off x="0" y="0"/>
              <a:ext cx="18288000" cy="509780"/>
            </a:xfrm>
            <a:custGeom>
              <a:avLst/>
              <a:gdLst/>
              <a:ahLst/>
              <a:cxnLst/>
              <a:rect r="r" b="b" t="t" l="l"/>
              <a:pathLst>
                <a:path h="509780" w="18288000">
                  <a:moveTo>
                    <a:pt x="0" y="0"/>
                  </a:moveTo>
                  <a:lnTo>
                    <a:pt x="0" y="509780"/>
                  </a:lnTo>
                  <a:lnTo>
                    <a:pt x="18288000" y="509780"/>
                  </a:lnTo>
                  <a:lnTo>
                    <a:pt x="18288000" y="0"/>
                  </a:lnTo>
                  <a:close/>
                </a:path>
              </a:pathLst>
            </a:custGeom>
            <a:solidFill>
              <a:srgbClr val="0D7F69"/>
            </a:solidFill>
          </p:spPr>
        </p:sp>
      </p:grpSp>
      <p:grpSp>
        <p:nvGrpSpPr>
          <p:cNvPr name="Group 5" id="5"/>
          <p:cNvGrpSpPr/>
          <p:nvPr/>
        </p:nvGrpSpPr>
        <p:grpSpPr>
          <a:xfrm rot="0">
            <a:off x="15192461" y="-66551"/>
            <a:ext cx="3162090" cy="4951886"/>
            <a:chOff x="0" y="0"/>
            <a:chExt cx="3162084" cy="4951895"/>
          </a:xfrm>
        </p:grpSpPr>
        <p:sp>
          <p:nvSpPr>
            <p:cNvPr name="Freeform 6" id="6"/>
            <p:cNvSpPr/>
            <p:nvPr/>
          </p:nvSpPr>
          <p:spPr>
            <a:xfrm flipH="false" flipV="false" rot="0">
              <a:off x="1416811" y="66548"/>
              <a:ext cx="1678812" cy="4208658"/>
            </a:xfrm>
            <a:custGeom>
              <a:avLst/>
              <a:gdLst/>
              <a:ahLst/>
              <a:cxnLst/>
              <a:rect r="r" b="b" t="t" l="l"/>
              <a:pathLst>
                <a:path h="4208658" w="1678812">
                  <a:moveTo>
                    <a:pt x="162941" y="0"/>
                  </a:moveTo>
                  <a:cubicBezTo>
                    <a:pt x="57023" y="345822"/>
                    <a:pt x="0" y="713106"/>
                    <a:pt x="0" y="1093725"/>
                  </a:cubicBezTo>
                  <a:cubicBezTo>
                    <a:pt x="0" y="2395858"/>
                    <a:pt x="667385" y="3541908"/>
                    <a:pt x="1678812" y="4208658"/>
                  </a:cubicBezTo>
                  <a:lnTo>
                    <a:pt x="1678812" y="4062736"/>
                  </a:lnTo>
                  <a:cubicBezTo>
                    <a:pt x="737489" y="3411732"/>
                    <a:pt x="120777" y="2324738"/>
                    <a:pt x="120777" y="1093725"/>
                  </a:cubicBezTo>
                  <a:cubicBezTo>
                    <a:pt x="120777" y="712471"/>
                    <a:pt x="179959" y="344933"/>
                    <a:pt x="289560" y="0"/>
                  </a:cubicBezTo>
                  <a:close/>
                </a:path>
              </a:pathLst>
            </a:custGeom>
            <a:solidFill>
              <a:srgbClr val="E3FFCF"/>
            </a:solidFill>
          </p:spPr>
        </p:sp>
        <p:sp>
          <p:nvSpPr>
            <p:cNvPr name="Freeform 7" id="7"/>
            <p:cNvSpPr/>
            <p:nvPr/>
          </p:nvSpPr>
          <p:spPr>
            <a:xfrm flipH="false" flipV="false" rot="0">
              <a:off x="2339339" y="66548"/>
              <a:ext cx="756158" cy="2920115"/>
            </a:xfrm>
            <a:custGeom>
              <a:avLst/>
              <a:gdLst/>
              <a:ahLst/>
              <a:cxnLst/>
              <a:rect r="r" b="b" t="t" l="l"/>
              <a:pathLst>
                <a:path h="2920115" w="756158">
                  <a:moveTo>
                    <a:pt x="198755" y="0"/>
                  </a:moveTo>
                  <a:lnTo>
                    <a:pt x="154178" y="106680"/>
                  </a:lnTo>
                  <a:lnTo>
                    <a:pt x="73024" y="377953"/>
                  </a:lnTo>
                  <a:lnTo>
                    <a:pt x="21716" y="654178"/>
                  </a:lnTo>
                  <a:lnTo>
                    <a:pt x="0" y="935483"/>
                  </a:lnTo>
                  <a:lnTo>
                    <a:pt x="8128" y="1222250"/>
                  </a:lnTo>
                  <a:lnTo>
                    <a:pt x="46227" y="1514096"/>
                  </a:lnTo>
                  <a:lnTo>
                    <a:pt x="113791" y="1811022"/>
                  </a:lnTo>
                  <a:cubicBezTo>
                    <a:pt x="253745" y="2247776"/>
                    <a:pt x="467867" y="2617473"/>
                    <a:pt x="756157" y="2920115"/>
                  </a:cubicBezTo>
                  <a:lnTo>
                    <a:pt x="756157" y="2791083"/>
                  </a:lnTo>
                  <a:cubicBezTo>
                    <a:pt x="658494" y="2680847"/>
                    <a:pt x="571118" y="2562355"/>
                    <a:pt x="494156" y="2435482"/>
                  </a:cubicBezTo>
                  <a:cubicBezTo>
                    <a:pt x="314959" y="2133222"/>
                    <a:pt x="201548" y="1859155"/>
                    <a:pt x="154177" y="1613664"/>
                  </a:cubicBezTo>
                  <a:cubicBezTo>
                    <a:pt x="82295" y="1286512"/>
                    <a:pt x="68706" y="965074"/>
                    <a:pt x="113030" y="649225"/>
                  </a:cubicBezTo>
                  <a:cubicBezTo>
                    <a:pt x="146049" y="421006"/>
                    <a:pt x="204596" y="204597"/>
                    <a:pt x="288670" y="127"/>
                  </a:cubicBezTo>
                  <a:close/>
                </a:path>
              </a:pathLst>
            </a:custGeom>
            <a:solidFill>
              <a:srgbClr val="E3FFCF"/>
            </a:solidFill>
          </p:spPr>
        </p:sp>
        <p:sp>
          <p:nvSpPr>
            <p:cNvPr name="Freeform 8" id="8"/>
            <p:cNvSpPr/>
            <p:nvPr/>
          </p:nvSpPr>
          <p:spPr>
            <a:xfrm flipH="false" flipV="false" rot="0">
              <a:off x="2410490" y="66548"/>
              <a:ext cx="685133" cy="2813943"/>
            </a:xfrm>
            <a:custGeom>
              <a:avLst/>
              <a:gdLst/>
              <a:ahLst/>
              <a:cxnLst/>
              <a:rect r="r" b="b" t="t" l="l"/>
              <a:pathLst>
                <a:path h="2813943" w="685133">
                  <a:moveTo>
                    <a:pt x="208376" y="0"/>
                  </a:moveTo>
                  <a:cubicBezTo>
                    <a:pt x="185389" y="54610"/>
                    <a:pt x="160877" y="114300"/>
                    <a:pt x="135096" y="178943"/>
                  </a:cubicBezTo>
                  <a:cubicBezTo>
                    <a:pt x="41498" y="461773"/>
                    <a:pt x="-3587" y="759842"/>
                    <a:pt x="223" y="1073405"/>
                  </a:cubicBezTo>
                  <a:cubicBezTo>
                    <a:pt x="7970" y="1292608"/>
                    <a:pt x="37561" y="1501650"/>
                    <a:pt x="88107" y="1700151"/>
                  </a:cubicBezTo>
                  <a:cubicBezTo>
                    <a:pt x="93949" y="1752983"/>
                    <a:pt x="144114" y="1896366"/>
                    <a:pt x="238093" y="2129920"/>
                  </a:cubicBezTo>
                  <a:cubicBezTo>
                    <a:pt x="279622" y="2221614"/>
                    <a:pt x="326358" y="2310641"/>
                    <a:pt x="378428" y="2397255"/>
                  </a:cubicBezTo>
                  <a:cubicBezTo>
                    <a:pt x="469360" y="2547877"/>
                    <a:pt x="571595" y="2686816"/>
                    <a:pt x="685133" y="2813943"/>
                  </a:cubicBezTo>
                  <a:lnTo>
                    <a:pt x="685133" y="0"/>
                  </a:lnTo>
                  <a:close/>
                </a:path>
              </a:pathLst>
            </a:custGeom>
            <a:solidFill>
              <a:srgbClr val="E3FFCF"/>
            </a:solidFill>
          </p:spPr>
        </p:sp>
        <p:sp>
          <p:nvSpPr>
            <p:cNvPr name="Freeform 9" id="9"/>
            <p:cNvSpPr/>
            <p:nvPr/>
          </p:nvSpPr>
          <p:spPr>
            <a:xfrm flipH="false" flipV="false" rot="0">
              <a:off x="155594" y="2527830"/>
              <a:ext cx="1343241" cy="1342814"/>
            </a:xfrm>
            <a:custGeom>
              <a:avLst/>
              <a:gdLst/>
              <a:ahLst/>
              <a:cxnLst/>
              <a:rect r="r" b="b" t="t" l="l"/>
              <a:pathLst>
                <a:path h="1342814" w="1343241">
                  <a:moveTo>
                    <a:pt x="413239" y="1291065"/>
                  </a:moveTo>
                  <a:cubicBezTo>
                    <a:pt x="70847" y="1148444"/>
                    <a:pt x="-90697" y="755251"/>
                    <a:pt x="51797" y="413240"/>
                  </a:cubicBezTo>
                  <a:cubicBezTo>
                    <a:pt x="194418" y="70847"/>
                    <a:pt x="587610" y="-90697"/>
                    <a:pt x="930001" y="51797"/>
                  </a:cubicBezTo>
                  <a:cubicBezTo>
                    <a:pt x="1272393" y="194292"/>
                    <a:pt x="1433937" y="587611"/>
                    <a:pt x="1291443" y="930004"/>
                  </a:cubicBezTo>
                  <a:cubicBezTo>
                    <a:pt x="1148441" y="1272015"/>
                    <a:pt x="755249" y="1433559"/>
                    <a:pt x="413239" y="1290938"/>
                  </a:cubicBezTo>
                  <a:moveTo>
                    <a:pt x="453625" y="1193021"/>
                  </a:moveTo>
                  <a:cubicBezTo>
                    <a:pt x="741914" y="1313036"/>
                    <a:pt x="1073003" y="1176638"/>
                    <a:pt x="1193145" y="888729"/>
                  </a:cubicBezTo>
                  <a:cubicBezTo>
                    <a:pt x="1313160" y="600438"/>
                    <a:pt x="1177270" y="269349"/>
                    <a:pt x="888853" y="149207"/>
                  </a:cubicBezTo>
                  <a:cubicBezTo>
                    <a:pt x="600437" y="29065"/>
                    <a:pt x="269475" y="165590"/>
                    <a:pt x="149333" y="453499"/>
                  </a:cubicBezTo>
                  <a:cubicBezTo>
                    <a:pt x="29318" y="741789"/>
                    <a:pt x="165716" y="1072879"/>
                    <a:pt x="453625" y="1193021"/>
                  </a:cubicBezTo>
                  <a:close/>
                </a:path>
              </a:pathLst>
            </a:custGeom>
            <a:solidFill>
              <a:srgbClr val="FFFFFF"/>
            </a:solidFill>
          </p:spPr>
        </p:sp>
        <p:sp>
          <p:nvSpPr>
            <p:cNvPr name="Freeform 10" id="10"/>
            <p:cNvSpPr/>
            <p:nvPr/>
          </p:nvSpPr>
          <p:spPr>
            <a:xfrm flipH="false" flipV="false" rot="0">
              <a:off x="253677" y="2625558"/>
              <a:ext cx="1147369" cy="1147914"/>
            </a:xfrm>
            <a:custGeom>
              <a:avLst/>
              <a:gdLst/>
              <a:ahLst/>
              <a:cxnLst/>
              <a:rect r="r" b="b" t="t" l="l"/>
              <a:pathLst>
                <a:path h="1147914" w="1147369">
                  <a:moveTo>
                    <a:pt x="1118430" y="753535"/>
                  </a:moveTo>
                  <a:cubicBezTo>
                    <a:pt x="1211648" y="471468"/>
                    <a:pt x="1073345" y="160572"/>
                    <a:pt x="794326" y="44366"/>
                  </a:cubicBezTo>
                  <a:cubicBezTo>
                    <a:pt x="501719" y="-77681"/>
                    <a:pt x="165550" y="60750"/>
                    <a:pt x="44011" y="353231"/>
                  </a:cubicBezTo>
                  <a:cubicBezTo>
                    <a:pt x="38169" y="366820"/>
                    <a:pt x="33089" y="380409"/>
                    <a:pt x="28898" y="394379"/>
                  </a:cubicBezTo>
                  <a:cubicBezTo>
                    <a:pt x="-64320" y="676446"/>
                    <a:pt x="74364" y="987343"/>
                    <a:pt x="353002" y="1103548"/>
                  </a:cubicBezTo>
                  <a:cubicBezTo>
                    <a:pt x="645609" y="1225595"/>
                    <a:pt x="981397" y="1087165"/>
                    <a:pt x="1103317" y="794683"/>
                  </a:cubicBezTo>
                  <a:cubicBezTo>
                    <a:pt x="1108778" y="780714"/>
                    <a:pt x="1113858" y="767124"/>
                    <a:pt x="1118430" y="753535"/>
                  </a:cubicBezTo>
                  <a:close/>
                </a:path>
              </a:pathLst>
            </a:custGeom>
            <a:solidFill>
              <a:srgbClr val="FFFFFF"/>
            </a:solidFill>
          </p:spPr>
        </p:sp>
        <p:sp>
          <p:nvSpPr>
            <p:cNvPr name="Freeform 11" id="11"/>
            <p:cNvSpPr/>
            <p:nvPr/>
          </p:nvSpPr>
          <p:spPr>
            <a:xfrm flipH="false" flipV="false" rot="0">
              <a:off x="63500" y="66548"/>
              <a:ext cx="3031996" cy="4821815"/>
            </a:xfrm>
            <a:custGeom>
              <a:avLst/>
              <a:gdLst/>
              <a:ahLst/>
              <a:cxnLst/>
              <a:rect r="r" b="b" t="t" l="l"/>
              <a:pathLst>
                <a:path h="4821815" w="3031996">
                  <a:moveTo>
                    <a:pt x="0" y="0"/>
                  </a:moveTo>
                  <a:lnTo>
                    <a:pt x="0" y="4821815"/>
                  </a:lnTo>
                  <a:lnTo>
                    <a:pt x="3031996" y="4821815"/>
                  </a:lnTo>
                  <a:lnTo>
                    <a:pt x="3031996" y="0"/>
                  </a:lnTo>
                  <a:close/>
                </a:path>
              </a:pathLst>
            </a:custGeom>
            <a:solidFill>
              <a:srgbClr val="CEE3D7">
                <a:alpha val="0"/>
              </a:srgbClr>
            </a:solidFill>
          </p:spPr>
        </p:sp>
      </p:grpSp>
      <p:sp>
        <p:nvSpPr>
          <p:cNvPr name="TextBox 12" id="12"/>
          <p:cNvSpPr txBox="true"/>
          <p:nvPr/>
        </p:nvSpPr>
        <p:spPr>
          <a:xfrm rot="0">
            <a:off x="1028700" y="4579273"/>
            <a:ext cx="8658920" cy="1709480"/>
          </a:xfrm>
          <a:prstGeom prst="rect">
            <a:avLst/>
          </a:prstGeom>
        </p:spPr>
        <p:txBody>
          <a:bodyPr anchor="t" rtlCol="false" tIns="0" lIns="0" bIns="0" rIns="0">
            <a:spAutoFit/>
          </a:bodyPr>
          <a:lstStyle/>
          <a:p>
            <a:pPr algn="l">
              <a:lnSpc>
                <a:spcPts val="5064"/>
              </a:lnSpc>
            </a:pPr>
            <a:r>
              <a:rPr lang="en-US" b="true" sz="10129">
                <a:solidFill>
                  <a:srgbClr val="0D7F69"/>
                </a:solidFill>
                <a:latin typeface="Poppins Bold"/>
                <a:ea typeface="Poppins Bold"/>
                <a:cs typeface="Poppins Bold"/>
                <a:sym typeface="Poppins Bold"/>
              </a:rPr>
              <a:t>Q&amp;A Session</a:t>
            </a:r>
          </a:p>
          <a:p>
            <a:pPr algn="l" rtl="true">
              <a:lnSpc>
                <a:spcPts val="5064"/>
              </a:lnSpc>
            </a:pPr>
          </a:p>
          <a:p>
            <a:pPr algn="l">
              <a:lnSpc>
                <a:spcPts val="6000"/>
              </a:lnSpc>
            </a:pPr>
            <a:r>
              <a:rPr lang="en-US" sz="2400">
                <a:solidFill>
                  <a:srgbClr val="1C1C3D"/>
                </a:solidFill>
                <a:latin typeface="Poppins"/>
                <a:ea typeface="Poppins"/>
                <a:cs typeface="Poppins"/>
                <a:sym typeface="Poppins"/>
              </a:rPr>
              <a:t>Open to Questions and Discussion</a:t>
            </a:r>
          </a:p>
        </p:txBody>
      </p:sp>
      <p:sp>
        <p:nvSpPr>
          <p:cNvPr name="TextBox 13" id="13"/>
          <p:cNvSpPr txBox="true"/>
          <p:nvPr/>
        </p:nvSpPr>
        <p:spPr>
          <a:xfrm rot="0">
            <a:off x="1028700" y="9903295"/>
            <a:ext cx="1588056" cy="216616"/>
          </a:xfrm>
          <a:prstGeom prst="rect">
            <a:avLst/>
          </a:prstGeom>
        </p:spPr>
        <p:txBody>
          <a:bodyPr anchor="t" rtlCol="false" tIns="0" lIns="0" bIns="0" rIns="0">
            <a:spAutoFit/>
          </a:bodyPr>
          <a:lstStyle/>
          <a:p>
            <a:pPr algn="l">
              <a:lnSpc>
                <a:spcPts val="1710"/>
              </a:lnSpc>
            </a:pPr>
            <a:r>
              <a:rPr lang="en-US" sz="1221" spc="265">
                <a:solidFill>
                  <a:srgbClr val="FFFFFF"/>
                </a:solidFill>
                <a:latin typeface="Poppins"/>
                <a:ea typeface="Poppins"/>
                <a:cs typeface="Poppins"/>
                <a:sym typeface="Poppins"/>
              </a:rPr>
              <a:t>www.uppcl.org</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grpSp>
        <p:nvGrpSpPr>
          <p:cNvPr name="Group 4" id="4"/>
          <p:cNvGrpSpPr/>
          <p:nvPr/>
        </p:nvGrpSpPr>
        <p:grpSpPr>
          <a:xfrm rot="0">
            <a:off x="-490642" y="-2337978"/>
            <a:ext cx="22831425" cy="13039725"/>
            <a:chOff x="0" y="0"/>
            <a:chExt cx="30441900" cy="17386300"/>
          </a:xfrm>
        </p:grpSpPr>
        <p:sp>
          <p:nvSpPr>
            <p:cNvPr name="Freeform 5" id="5"/>
            <p:cNvSpPr/>
            <p:nvPr/>
          </p:nvSpPr>
          <p:spPr>
            <a:xfrm flipH="false" flipV="false" rot="0">
              <a:off x="0" y="0"/>
              <a:ext cx="30441900" cy="17386300"/>
            </a:xfrm>
            <a:custGeom>
              <a:avLst/>
              <a:gdLst/>
              <a:ahLst/>
              <a:cxnLst/>
              <a:rect r="r" b="b" t="t" l="l"/>
              <a:pathLst>
                <a:path h="17386300" w="30441900">
                  <a:moveTo>
                    <a:pt x="0" y="0"/>
                  </a:moveTo>
                  <a:lnTo>
                    <a:pt x="30441900" y="0"/>
                  </a:lnTo>
                  <a:lnTo>
                    <a:pt x="30441900" y="17386300"/>
                  </a:lnTo>
                  <a:lnTo>
                    <a:pt x="0" y="17386300"/>
                  </a:lnTo>
                  <a:lnTo>
                    <a:pt x="0" y="0"/>
                  </a:lnTo>
                  <a:close/>
                </a:path>
              </a:pathLst>
            </a:custGeom>
            <a:blipFill>
              <a:blip r:embed="rId3">
                <a:alphaModFix amt="10999"/>
              </a:blip>
              <a:stretch>
                <a:fillRect l="0" t="0" r="0" b="0"/>
              </a:stretch>
            </a:blipFill>
          </p:spPr>
        </p:sp>
      </p:grpSp>
      <p:grpSp>
        <p:nvGrpSpPr>
          <p:cNvPr name="Group 6" id="6"/>
          <p:cNvGrpSpPr/>
          <p:nvPr/>
        </p:nvGrpSpPr>
        <p:grpSpPr>
          <a:xfrm rot="0">
            <a:off x="7779077" y="0"/>
            <a:ext cx="9749961" cy="9568548"/>
            <a:chOff x="0" y="0"/>
            <a:chExt cx="9749968" cy="9568548"/>
          </a:xfrm>
        </p:grpSpPr>
        <p:sp>
          <p:nvSpPr>
            <p:cNvPr name="Freeform 7" id="7"/>
            <p:cNvSpPr/>
            <p:nvPr/>
          </p:nvSpPr>
          <p:spPr>
            <a:xfrm flipH="false" flipV="false" rot="0">
              <a:off x="0" y="0"/>
              <a:ext cx="9748395" cy="9568560"/>
            </a:xfrm>
            <a:custGeom>
              <a:avLst/>
              <a:gdLst/>
              <a:ahLst/>
              <a:cxnLst/>
              <a:rect r="r" b="b" t="t" l="l"/>
              <a:pathLst>
                <a:path h="9568560" w="9748395">
                  <a:moveTo>
                    <a:pt x="0" y="0"/>
                  </a:moveTo>
                  <a:lnTo>
                    <a:pt x="0" y="9568560"/>
                  </a:lnTo>
                  <a:lnTo>
                    <a:pt x="9748395" y="9568560"/>
                  </a:lnTo>
                  <a:lnTo>
                    <a:pt x="9748395" y="0"/>
                  </a:lnTo>
                  <a:close/>
                </a:path>
              </a:pathLst>
            </a:custGeom>
            <a:solidFill>
              <a:srgbClr val="FFFFFF"/>
            </a:solidFill>
          </p:spPr>
        </p:sp>
      </p:grpSp>
      <p:grpSp>
        <p:nvGrpSpPr>
          <p:cNvPr name="Group 8" id="8"/>
          <p:cNvGrpSpPr/>
          <p:nvPr/>
        </p:nvGrpSpPr>
        <p:grpSpPr>
          <a:xfrm rot="0">
            <a:off x="760466" y="1486348"/>
            <a:ext cx="7018611" cy="7314314"/>
            <a:chOff x="0" y="0"/>
            <a:chExt cx="9358147" cy="9752419"/>
          </a:xfrm>
        </p:grpSpPr>
        <p:sp>
          <p:nvSpPr>
            <p:cNvPr name="Freeform 9" id="9"/>
            <p:cNvSpPr/>
            <p:nvPr/>
          </p:nvSpPr>
          <p:spPr>
            <a:xfrm flipH="false" flipV="false" rot="0">
              <a:off x="0" y="0"/>
              <a:ext cx="9358122" cy="9752457"/>
            </a:xfrm>
            <a:custGeom>
              <a:avLst/>
              <a:gdLst/>
              <a:ahLst/>
              <a:cxnLst/>
              <a:rect r="r" b="b" t="t" l="l"/>
              <a:pathLst>
                <a:path h="9752457" w="9358122">
                  <a:moveTo>
                    <a:pt x="0" y="0"/>
                  </a:moveTo>
                  <a:lnTo>
                    <a:pt x="9358122" y="0"/>
                  </a:lnTo>
                  <a:lnTo>
                    <a:pt x="9358122" y="9752457"/>
                  </a:lnTo>
                  <a:lnTo>
                    <a:pt x="0" y="9752457"/>
                  </a:lnTo>
                  <a:lnTo>
                    <a:pt x="0" y="0"/>
                  </a:lnTo>
                  <a:close/>
                </a:path>
              </a:pathLst>
            </a:custGeom>
            <a:blipFill>
              <a:blip r:embed="rId2"/>
              <a:stretch>
                <a:fillRect l="-42634" t="0" r="-42522" b="-79"/>
              </a:stretch>
            </a:blipFill>
          </p:spPr>
        </p:sp>
      </p:grpSp>
      <p:grpSp>
        <p:nvGrpSpPr>
          <p:cNvPr name="Group 10" id="10"/>
          <p:cNvGrpSpPr/>
          <p:nvPr/>
        </p:nvGrpSpPr>
        <p:grpSpPr>
          <a:xfrm rot="0">
            <a:off x="15451579" y="7006885"/>
            <a:ext cx="1571625" cy="2076450"/>
            <a:chOff x="0" y="0"/>
            <a:chExt cx="2095500" cy="2768600"/>
          </a:xfrm>
        </p:grpSpPr>
        <p:sp>
          <p:nvSpPr>
            <p:cNvPr name="Freeform 11" id="11"/>
            <p:cNvSpPr/>
            <p:nvPr/>
          </p:nvSpPr>
          <p:spPr>
            <a:xfrm flipH="false" flipV="false" rot="0">
              <a:off x="0" y="0"/>
              <a:ext cx="2095500" cy="2768600"/>
            </a:xfrm>
            <a:custGeom>
              <a:avLst/>
              <a:gdLst/>
              <a:ahLst/>
              <a:cxnLst/>
              <a:rect r="r" b="b" t="t" l="l"/>
              <a:pathLst>
                <a:path h="2768600" w="2095500">
                  <a:moveTo>
                    <a:pt x="0" y="0"/>
                  </a:moveTo>
                  <a:lnTo>
                    <a:pt x="2095500" y="0"/>
                  </a:lnTo>
                  <a:lnTo>
                    <a:pt x="2095500" y="2768600"/>
                  </a:lnTo>
                  <a:lnTo>
                    <a:pt x="0" y="2768600"/>
                  </a:lnTo>
                  <a:lnTo>
                    <a:pt x="0" y="0"/>
                  </a:lnTo>
                  <a:close/>
                </a:path>
              </a:pathLst>
            </a:custGeom>
            <a:blipFill>
              <a:blip r:embed="rId4"/>
              <a:stretch>
                <a:fillRect l="0" t="0" r="0" b="0"/>
              </a:stretch>
            </a:blipFill>
          </p:spPr>
        </p:sp>
      </p:grpSp>
      <p:sp>
        <p:nvSpPr>
          <p:cNvPr name="Freeform 12" id="12"/>
          <p:cNvSpPr/>
          <p:nvPr/>
        </p:nvSpPr>
        <p:spPr>
          <a:xfrm flipH="false" flipV="false" rot="0">
            <a:off x="8363710" y="1028700"/>
            <a:ext cx="5914244" cy="1229122"/>
          </a:xfrm>
          <a:custGeom>
            <a:avLst/>
            <a:gdLst/>
            <a:ahLst/>
            <a:cxnLst/>
            <a:rect r="r" b="b" t="t" l="l"/>
            <a:pathLst>
              <a:path h="1229122" w="5914244">
                <a:moveTo>
                  <a:pt x="0" y="0"/>
                </a:moveTo>
                <a:lnTo>
                  <a:pt x="5914244" y="0"/>
                </a:lnTo>
                <a:lnTo>
                  <a:pt x="5914244" y="1229122"/>
                </a:lnTo>
                <a:lnTo>
                  <a:pt x="0" y="1229122"/>
                </a:lnTo>
                <a:lnTo>
                  <a:pt x="0" y="0"/>
                </a:lnTo>
                <a:close/>
              </a:path>
            </a:pathLst>
          </a:custGeom>
          <a:blipFill>
            <a:blip r:embed="rId5"/>
            <a:stretch>
              <a:fillRect l="0" t="0" r="0" b="0"/>
            </a:stretch>
          </a:blipFill>
        </p:spPr>
      </p:sp>
      <p:sp>
        <p:nvSpPr>
          <p:cNvPr name="TextBox 13" id="13"/>
          <p:cNvSpPr txBox="true"/>
          <p:nvPr/>
        </p:nvSpPr>
        <p:spPr>
          <a:xfrm rot="0">
            <a:off x="8446522" y="2974524"/>
            <a:ext cx="7500366" cy="3905250"/>
          </a:xfrm>
          <a:prstGeom prst="rect">
            <a:avLst/>
          </a:prstGeom>
        </p:spPr>
        <p:txBody>
          <a:bodyPr anchor="t" rtlCol="false" tIns="0" lIns="0" bIns="0" rIns="0">
            <a:spAutoFit/>
          </a:bodyPr>
          <a:lstStyle/>
          <a:p>
            <a:pPr algn="l">
              <a:lnSpc>
                <a:spcPts val="15000"/>
              </a:lnSpc>
            </a:pPr>
            <a:r>
              <a:rPr lang="en-US" b="true" sz="15000" spc="450">
                <a:solidFill>
                  <a:srgbClr val="1D1D1F"/>
                </a:solidFill>
                <a:latin typeface="Montserrat Bold"/>
                <a:ea typeface="Montserrat Bold"/>
                <a:cs typeface="Montserrat Bold"/>
                <a:sym typeface="Montserrat Bold"/>
              </a:rPr>
              <a:t>THANK YOU</a:t>
            </a:r>
          </a:p>
        </p:txBody>
      </p:sp>
      <p:sp>
        <p:nvSpPr>
          <p:cNvPr name="TextBox 14" id="14"/>
          <p:cNvSpPr txBox="true"/>
          <p:nvPr/>
        </p:nvSpPr>
        <p:spPr>
          <a:xfrm rot="0">
            <a:off x="15946888" y="9045235"/>
            <a:ext cx="1076315" cy="249136"/>
          </a:xfrm>
          <a:prstGeom prst="rect">
            <a:avLst/>
          </a:prstGeom>
        </p:spPr>
        <p:txBody>
          <a:bodyPr anchor="t" rtlCol="false" tIns="0" lIns="0" bIns="0" rIns="0">
            <a:spAutoFit/>
          </a:bodyPr>
          <a:lstStyle/>
          <a:p>
            <a:pPr algn="l">
              <a:lnSpc>
                <a:spcPts val="1861"/>
              </a:lnSpc>
            </a:pPr>
            <a:r>
              <a:rPr lang="en-US" sz="1329">
                <a:solidFill>
                  <a:srgbClr val="FFFFFF"/>
                </a:solidFill>
                <a:latin typeface="Poppins"/>
                <a:ea typeface="Poppins"/>
                <a:cs typeface="Poppins"/>
                <a:sym typeface="Poppins"/>
              </a:rPr>
              <a:t>Get in Touch</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55040" y="1020832"/>
            <a:ext cx="903168" cy="987635"/>
            <a:chOff x="0" y="0"/>
            <a:chExt cx="903164" cy="987623"/>
          </a:xfrm>
        </p:grpSpPr>
        <p:sp>
          <p:nvSpPr>
            <p:cNvPr name="Freeform 3" id="3"/>
            <p:cNvSpPr/>
            <p:nvPr/>
          </p:nvSpPr>
          <p:spPr>
            <a:xfrm flipH="false" flipV="false" rot="0">
              <a:off x="86288" y="78825"/>
              <a:ext cx="509102" cy="829240"/>
            </a:xfrm>
            <a:custGeom>
              <a:avLst/>
              <a:gdLst/>
              <a:ahLst/>
              <a:cxnLst/>
              <a:rect r="r" b="b" t="t" l="l"/>
              <a:pathLst>
                <a:path h="829240" w="509102">
                  <a:moveTo>
                    <a:pt x="0" y="0"/>
                  </a:moveTo>
                  <a:lnTo>
                    <a:pt x="0" y="829240"/>
                  </a:lnTo>
                  <a:lnTo>
                    <a:pt x="509102" y="829240"/>
                  </a:lnTo>
                  <a:lnTo>
                    <a:pt x="509102" y="0"/>
                  </a:lnTo>
                  <a:close/>
                </a:path>
              </a:pathLst>
            </a:custGeom>
            <a:solidFill>
              <a:srgbClr val="389983"/>
            </a:solidFill>
          </p:spPr>
        </p:sp>
        <p:sp>
          <p:nvSpPr>
            <p:cNvPr name="Freeform 4" id="4"/>
            <p:cNvSpPr/>
            <p:nvPr/>
          </p:nvSpPr>
          <p:spPr>
            <a:xfrm flipH="false" flipV="false" rot="0">
              <a:off x="691861" y="78825"/>
              <a:ext cx="125118" cy="830028"/>
            </a:xfrm>
            <a:custGeom>
              <a:avLst/>
              <a:gdLst/>
              <a:ahLst/>
              <a:cxnLst/>
              <a:rect r="r" b="b" t="t" l="l"/>
              <a:pathLst>
                <a:path h="830028" w="125118">
                  <a:moveTo>
                    <a:pt x="0" y="0"/>
                  </a:moveTo>
                  <a:lnTo>
                    <a:pt x="125118" y="0"/>
                  </a:lnTo>
                  <a:lnTo>
                    <a:pt x="125118" y="830028"/>
                  </a:lnTo>
                  <a:lnTo>
                    <a:pt x="0" y="830028"/>
                  </a:lnTo>
                  <a:close/>
                </a:path>
              </a:pathLst>
            </a:custGeom>
            <a:solidFill>
              <a:srgbClr val="389983"/>
            </a:solidFill>
          </p:spPr>
        </p:sp>
      </p:grpSp>
      <p:grpSp>
        <p:nvGrpSpPr>
          <p:cNvPr name="Group 5" id="5"/>
          <p:cNvGrpSpPr/>
          <p:nvPr/>
        </p:nvGrpSpPr>
        <p:grpSpPr>
          <a:xfrm rot="0">
            <a:off x="10742960" y="0"/>
            <a:ext cx="7545040" cy="10423555"/>
            <a:chOff x="0" y="0"/>
            <a:chExt cx="11486442" cy="15868644"/>
          </a:xfrm>
        </p:grpSpPr>
        <p:sp>
          <p:nvSpPr>
            <p:cNvPr name="Freeform 6" id="6"/>
            <p:cNvSpPr/>
            <p:nvPr/>
          </p:nvSpPr>
          <p:spPr>
            <a:xfrm flipH="false" flipV="false" rot="0">
              <a:off x="0" y="0"/>
              <a:ext cx="11486455" cy="15868707"/>
            </a:xfrm>
            <a:custGeom>
              <a:avLst/>
              <a:gdLst/>
              <a:ahLst/>
              <a:cxnLst/>
              <a:rect r="r" b="b" t="t" l="l"/>
              <a:pathLst>
                <a:path h="15868707" w="11486455">
                  <a:moveTo>
                    <a:pt x="0" y="0"/>
                  </a:moveTo>
                  <a:lnTo>
                    <a:pt x="11486455" y="0"/>
                  </a:lnTo>
                  <a:lnTo>
                    <a:pt x="11486455" y="15868707"/>
                  </a:lnTo>
                  <a:lnTo>
                    <a:pt x="0" y="15868707"/>
                  </a:lnTo>
                  <a:lnTo>
                    <a:pt x="0" y="0"/>
                  </a:lnTo>
                  <a:close/>
                </a:path>
              </a:pathLst>
            </a:custGeom>
            <a:blipFill>
              <a:blip r:embed="rId3"/>
              <a:stretch>
                <a:fillRect l="-10560" t="0" r="0" b="0"/>
              </a:stretch>
            </a:blipFill>
          </p:spPr>
        </p:sp>
      </p:grpSp>
      <p:sp>
        <p:nvSpPr>
          <p:cNvPr name="Freeform 7" id="7"/>
          <p:cNvSpPr/>
          <p:nvPr/>
        </p:nvSpPr>
        <p:spPr>
          <a:xfrm flipH="false" flipV="false" rot="0">
            <a:off x="1047485" y="2447842"/>
            <a:ext cx="187844" cy="187727"/>
          </a:xfrm>
          <a:custGeom>
            <a:avLst/>
            <a:gdLst/>
            <a:ahLst/>
            <a:cxnLst/>
            <a:rect r="r" b="b" t="t" l="l"/>
            <a:pathLst>
              <a:path h="187727" w="187844">
                <a:moveTo>
                  <a:pt x="0" y="0"/>
                </a:moveTo>
                <a:lnTo>
                  <a:pt x="187844" y="0"/>
                </a:lnTo>
                <a:lnTo>
                  <a:pt x="187844" y="187726"/>
                </a:lnTo>
                <a:lnTo>
                  <a:pt x="0" y="187726"/>
                </a:lnTo>
                <a:lnTo>
                  <a:pt x="0" y="0"/>
                </a:lnTo>
                <a:close/>
              </a:path>
            </a:pathLst>
          </a:custGeom>
          <a:blipFill>
            <a:blip r:embed="rId4"/>
            <a:stretch>
              <a:fillRect l="0" t="0" r="0" b="0"/>
            </a:stretch>
          </a:blipFill>
        </p:spPr>
      </p:sp>
      <p:sp>
        <p:nvSpPr>
          <p:cNvPr name="Freeform 8" id="8"/>
          <p:cNvSpPr/>
          <p:nvPr/>
        </p:nvSpPr>
        <p:spPr>
          <a:xfrm flipH="false" flipV="false" rot="0">
            <a:off x="1047485" y="3799804"/>
            <a:ext cx="187844" cy="187727"/>
          </a:xfrm>
          <a:custGeom>
            <a:avLst/>
            <a:gdLst/>
            <a:ahLst/>
            <a:cxnLst/>
            <a:rect r="r" b="b" t="t" l="l"/>
            <a:pathLst>
              <a:path h="187727" w="187844">
                <a:moveTo>
                  <a:pt x="0" y="0"/>
                </a:moveTo>
                <a:lnTo>
                  <a:pt x="187844" y="0"/>
                </a:lnTo>
                <a:lnTo>
                  <a:pt x="187844" y="187726"/>
                </a:lnTo>
                <a:lnTo>
                  <a:pt x="0" y="187726"/>
                </a:lnTo>
                <a:lnTo>
                  <a:pt x="0" y="0"/>
                </a:lnTo>
                <a:close/>
              </a:path>
            </a:pathLst>
          </a:custGeom>
          <a:blipFill>
            <a:blip r:embed="rId4"/>
            <a:stretch>
              <a:fillRect l="0" t="0" r="0" b="0"/>
            </a:stretch>
          </a:blipFill>
        </p:spPr>
      </p:sp>
      <p:sp>
        <p:nvSpPr>
          <p:cNvPr name="Freeform 9" id="9"/>
          <p:cNvSpPr/>
          <p:nvPr/>
        </p:nvSpPr>
        <p:spPr>
          <a:xfrm flipH="false" flipV="false" rot="0">
            <a:off x="1047485" y="5151766"/>
            <a:ext cx="187844" cy="187727"/>
          </a:xfrm>
          <a:custGeom>
            <a:avLst/>
            <a:gdLst/>
            <a:ahLst/>
            <a:cxnLst/>
            <a:rect r="r" b="b" t="t" l="l"/>
            <a:pathLst>
              <a:path h="187727" w="187844">
                <a:moveTo>
                  <a:pt x="0" y="0"/>
                </a:moveTo>
                <a:lnTo>
                  <a:pt x="187844" y="0"/>
                </a:lnTo>
                <a:lnTo>
                  <a:pt x="187844" y="187726"/>
                </a:lnTo>
                <a:lnTo>
                  <a:pt x="0" y="187726"/>
                </a:lnTo>
                <a:lnTo>
                  <a:pt x="0" y="0"/>
                </a:lnTo>
                <a:close/>
              </a:path>
            </a:pathLst>
          </a:custGeom>
          <a:blipFill>
            <a:blip r:embed="rId4"/>
            <a:stretch>
              <a:fillRect l="0" t="0" r="0" b="0"/>
            </a:stretch>
          </a:blipFill>
        </p:spPr>
      </p:sp>
      <p:sp>
        <p:nvSpPr>
          <p:cNvPr name="Freeform 10" id="10"/>
          <p:cNvSpPr/>
          <p:nvPr/>
        </p:nvSpPr>
        <p:spPr>
          <a:xfrm flipH="false" flipV="false" rot="0">
            <a:off x="1047485" y="6118732"/>
            <a:ext cx="187844" cy="187727"/>
          </a:xfrm>
          <a:custGeom>
            <a:avLst/>
            <a:gdLst/>
            <a:ahLst/>
            <a:cxnLst/>
            <a:rect r="r" b="b" t="t" l="l"/>
            <a:pathLst>
              <a:path h="187727" w="187844">
                <a:moveTo>
                  <a:pt x="0" y="0"/>
                </a:moveTo>
                <a:lnTo>
                  <a:pt x="187844" y="0"/>
                </a:lnTo>
                <a:lnTo>
                  <a:pt x="187844" y="187727"/>
                </a:lnTo>
                <a:lnTo>
                  <a:pt x="0" y="187727"/>
                </a:lnTo>
                <a:lnTo>
                  <a:pt x="0" y="0"/>
                </a:lnTo>
                <a:close/>
              </a:path>
            </a:pathLst>
          </a:custGeom>
          <a:blipFill>
            <a:blip r:embed="rId4"/>
            <a:stretch>
              <a:fillRect l="0" t="0" r="0" b="0"/>
            </a:stretch>
          </a:blipFill>
        </p:spPr>
      </p:sp>
      <p:sp>
        <p:nvSpPr>
          <p:cNvPr name="Freeform 11" id="11"/>
          <p:cNvSpPr/>
          <p:nvPr/>
        </p:nvSpPr>
        <p:spPr>
          <a:xfrm flipH="false" flipV="false" rot="0">
            <a:off x="1047485" y="7124559"/>
            <a:ext cx="187844" cy="187727"/>
          </a:xfrm>
          <a:custGeom>
            <a:avLst/>
            <a:gdLst/>
            <a:ahLst/>
            <a:cxnLst/>
            <a:rect r="r" b="b" t="t" l="l"/>
            <a:pathLst>
              <a:path h="187727" w="187844">
                <a:moveTo>
                  <a:pt x="0" y="0"/>
                </a:moveTo>
                <a:lnTo>
                  <a:pt x="187844" y="0"/>
                </a:lnTo>
                <a:lnTo>
                  <a:pt x="187844" y="187727"/>
                </a:lnTo>
                <a:lnTo>
                  <a:pt x="0" y="187727"/>
                </a:lnTo>
                <a:lnTo>
                  <a:pt x="0" y="0"/>
                </a:lnTo>
                <a:close/>
              </a:path>
            </a:pathLst>
          </a:custGeom>
          <a:blipFill>
            <a:blip r:embed="rId4"/>
            <a:stretch>
              <a:fillRect l="0" t="0" r="0" b="0"/>
            </a:stretch>
          </a:blipFill>
        </p:spPr>
      </p:sp>
      <p:sp>
        <p:nvSpPr>
          <p:cNvPr name="Freeform 12" id="12"/>
          <p:cNvSpPr/>
          <p:nvPr/>
        </p:nvSpPr>
        <p:spPr>
          <a:xfrm flipH="false" flipV="false" rot="0">
            <a:off x="1047485" y="8130387"/>
            <a:ext cx="187844" cy="187727"/>
          </a:xfrm>
          <a:custGeom>
            <a:avLst/>
            <a:gdLst/>
            <a:ahLst/>
            <a:cxnLst/>
            <a:rect r="r" b="b" t="t" l="l"/>
            <a:pathLst>
              <a:path h="187727" w="187844">
                <a:moveTo>
                  <a:pt x="0" y="0"/>
                </a:moveTo>
                <a:lnTo>
                  <a:pt x="187844" y="0"/>
                </a:lnTo>
                <a:lnTo>
                  <a:pt x="187844" y="187726"/>
                </a:lnTo>
                <a:lnTo>
                  <a:pt x="0" y="187726"/>
                </a:lnTo>
                <a:lnTo>
                  <a:pt x="0" y="0"/>
                </a:lnTo>
                <a:close/>
              </a:path>
            </a:pathLst>
          </a:custGeom>
          <a:blipFill>
            <a:blip r:embed="rId4"/>
            <a:stretch>
              <a:fillRect l="0" t="0" r="0" b="0"/>
            </a:stretch>
          </a:blipFill>
        </p:spPr>
      </p:sp>
      <p:sp>
        <p:nvSpPr>
          <p:cNvPr name="TextBox 13" id="13"/>
          <p:cNvSpPr txBox="true"/>
          <p:nvPr/>
        </p:nvSpPr>
        <p:spPr>
          <a:xfrm rot="0">
            <a:off x="1370046" y="2346510"/>
            <a:ext cx="7773954" cy="6674968"/>
          </a:xfrm>
          <a:prstGeom prst="rect">
            <a:avLst/>
          </a:prstGeom>
        </p:spPr>
        <p:txBody>
          <a:bodyPr anchor="t" rtlCol="false" tIns="0" lIns="0" bIns="0" rIns="0">
            <a:spAutoFit/>
          </a:bodyPr>
          <a:lstStyle/>
          <a:p>
            <a:pPr algn="l">
              <a:lnSpc>
                <a:spcPts val="2626"/>
              </a:lnSpc>
            </a:pPr>
            <a:r>
              <a:rPr lang="en-US" sz="1800">
                <a:solidFill>
                  <a:srgbClr val="242424"/>
                </a:solidFill>
                <a:latin typeface="Poppins"/>
                <a:ea typeface="Poppins"/>
                <a:cs typeface="Poppins"/>
                <a:sym typeface="Poppins"/>
              </a:rPr>
              <a:t>Peer-to-Peer (P2P) Energy Transactions enables consumers and prosumers to buy and sell surplus solar energy through a blockchain-based secure digital marketplace.</a:t>
            </a:r>
          </a:p>
          <a:p>
            <a:pPr algn="l">
              <a:lnSpc>
                <a:spcPts val="2626"/>
              </a:lnSpc>
            </a:pPr>
          </a:p>
          <a:p>
            <a:pPr algn="l">
              <a:lnSpc>
                <a:spcPts val="2626"/>
              </a:lnSpc>
            </a:pPr>
            <a:r>
              <a:rPr lang="en-US" sz="1800">
                <a:solidFill>
                  <a:srgbClr val="242424"/>
                </a:solidFill>
                <a:latin typeface="Poppins"/>
                <a:ea typeface="Poppins"/>
                <a:cs typeface="Poppins"/>
                <a:sym typeface="Poppins"/>
              </a:rPr>
              <a:t>Promotes local energy exchange, maximizing rooftop solar utilization and reducing dependence on conventional power sources during daytime.</a:t>
            </a:r>
          </a:p>
          <a:p>
            <a:pPr algn="l">
              <a:lnSpc>
                <a:spcPts val="2626"/>
              </a:lnSpc>
            </a:pPr>
          </a:p>
          <a:p>
            <a:pPr algn="l">
              <a:lnSpc>
                <a:spcPts val="2626"/>
              </a:lnSpc>
            </a:pPr>
            <a:r>
              <a:rPr lang="en-US" sz="1800">
                <a:solidFill>
                  <a:srgbClr val="242424"/>
                </a:solidFill>
                <a:latin typeface="Poppins"/>
                <a:ea typeface="Poppins"/>
                <a:cs typeface="Poppins"/>
                <a:sym typeface="Poppins"/>
              </a:rPr>
              <a:t>Supports consumer empowerment by providing greater choices, competitive pricing, and transparent transactions.</a:t>
            </a:r>
          </a:p>
          <a:p>
            <a:pPr algn="l">
              <a:lnSpc>
                <a:spcPts val="2626"/>
              </a:lnSpc>
            </a:pPr>
          </a:p>
          <a:p>
            <a:pPr algn="l">
              <a:lnSpc>
                <a:spcPts val="2626"/>
              </a:lnSpc>
            </a:pPr>
            <a:r>
              <a:rPr lang="en-US" sz="1800">
                <a:solidFill>
                  <a:srgbClr val="242424"/>
                </a:solidFill>
                <a:latin typeface="Poppins"/>
                <a:ea typeface="Poppins"/>
                <a:cs typeface="Poppins"/>
                <a:sym typeface="Poppins"/>
              </a:rPr>
              <a:t>Helps DISCOMs improve grid efficiency, reduce peak demand, and increase renewable energy integration.</a:t>
            </a:r>
          </a:p>
          <a:p>
            <a:pPr algn="l">
              <a:lnSpc>
                <a:spcPts val="2626"/>
              </a:lnSpc>
            </a:pPr>
          </a:p>
          <a:p>
            <a:pPr algn="l">
              <a:lnSpc>
                <a:spcPts val="2626"/>
              </a:lnSpc>
            </a:pPr>
            <a:r>
              <a:rPr lang="en-US" sz="1800">
                <a:solidFill>
                  <a:srgbClr val="242424"/>
                </a:solidFill>
                <a:latin typeface="Poppins"/>
                <a:ea typeface="Poppins"/>
                <a:cs typeface="Poppins"/>
                <a:sym typeface="Poppins"/>
              </a:rPr>
              <a:t>Leverages smart meters, AI-based forecasting, and automated settlement for seamless and reliable operations.</a:t>
            </a:r>
          </a:p>
          <a:p>
            <a:pPr algn="l">
              <a:lnSpc>
                <a:spcPts val="2626"/>
              </a:lnSpc>
            </a:pPr>
          </a:p>
          <a:p>
            <a:pPr algn="l">
              <a:lnSpc>
                <a:spcPts val="2626"/>
              </a:lnSpc>
            </a:pPr>
            <a:r>
              <a:rPr lang="en-US" sz="1800">
                <a:solidFill>
                  <a:srgbClr val="242424"/>
                </a:solidFill>
                <a:latin typeface="Poppins"/>
                <a:ea typeface="Poppins"/>
                <a:cs typeface="Poppins"/>
                <a:sym typeface="Poppins"/>
              </a:rPr>
              <a:t>Aligns with India's vision of decentralized, digital, and sustainable electricity markets.</a:t>
            </a:r>
          </a:p>
          <a:p>
            <a:pPr algn="l">
              <a:lnSpc>
                <a:spcPts val="2626"/>
              </a:lnSpc>
            </a:pPr>
          </a:p>
        </p:txBody>
      </p:sp>
      <p:sp>
        <p:nvSpPr>
          <p:cNvPr name="TextBox 14" id="14"/>
          <p:cNvSpPr txBox="true"/>
          <p:nvPr/>
        </p:nvSpPr>
        <p:spPr>
          <a:xfrm rot="0">
            <a:off x="1028700" y="935107"/>
            <a:ext cx="9714260" cy="509905"/>
          </a:xfrm>
          <a:prstGeom prst="rect">
            <a:avLst/>
          </a:prstGeom>
        </p:spPr>
        <p:txBody>
          <a:bodyPr anchor="t" rtlCol="false" tIns="0" lIns="0" bIns="0" rIns="0">
            <a:spAutoFit/>
          </a:bodyPr>
          <a:lstStyle/>
          <a:p>
            <a:pPr algn="l">
              <a:lnSpc>
                <a:spcPts val="3919"/>
              </a:lnSpc>
            </a:pPr>
            <a:r>
              <a:rPr lang="en-US" b="true" sz="2799">
                <a:solidFill>
                  <a:srgbClr val="389983"/>
                </a:solidFill>
                <a:latin typeface="Poppins Semi-Bold"/>
                <a:ea typeface="Poppins Semi-Bold"/>
                <a:cs typeface="Poppins Semi-Bold"/>
                <a:sym typeface="Poppins Semi-Bold"/>
              </a:rPr>
              <a:t>INTRODUCTION TO P2P SOLAR ENERGY TRANSACTIONS</a:t>
            </a:r>
          </a:p>
        </p:txBody>
      </p:sp>
      <p:sp>
        <p:nvSpPr>
          <p:cNvPr name="TextBox 15" id="15"/>
          <p:cNvSpPr txBox="true"/>
          <p:nvPr/>
        </p:nvSpPr>
        <p:spPr>
          <a:xfrm rot="0">
            <a:off x="1028700" y="1413396"/>
            <a:ext cx="9452261" cy="674218"/>
          </a:xfrm>
          <a:prstGeom prst="rect">
            <a:avLst/>
          </a:prstGeom>
        </p:spPr>
        <p:txBody>
          <a:bodyPr anchor="t" rtlCol="false" tIns="0" lIns="0" bIns="0" rIns="0">
            <a:spAutoFit/>
          </a:bodyPr>
          <a:lstStyle/>
          <a:p>
            <a:pPr algn="l">
              <a:lnSpc>
                <a:spcPts val="2626"/>
              </a:lnSpc>
            </a:pPr>
            <a:r>
              <a:rPr lang="en-US" sz="1800">
                <a:solidFill>
                  <a:srgbClr val="242424"/>
                </a:solidFill>
                <a:latin typeface="Poppins"/>
                <a:ea typeface="Poppins"/>
                <a:cs typeface="Poppins"/>
                <a:sym typeface="Poppins"/>
              </a:rPr>
              <a:t>F</a:t>
            </a:r>
            <a:r>
              <a:rPr lang="en-US" sz="1800">
                <a:solidFill>
                  <a:srgbClr val="242424"/>
                </a:solidFill>
                <a:latin typeface="Poppins"/>
                <a:ea typeface="Poppins"/>
                <a:cs typeface="Poppins"/>
                <a:sym typeface="Poppins"/>
              </a:rPr>
              <a:t>rom Net Metering t</a:t>
            </a:r>
            <a:r>
              <a:rPr lang="en-US" sz="1800">
                <a:solidFill>
                  <a:srgbClr val="242424"/>
                </a:solidFill>
                <a:latin typeface="Poppins"/>
                <a:ea typeface="Poppins"/>
                <a:cs typeface="Poppins"/>
                <a:sym typeface="Poppins"/>
              </a:rPr>
              <a:t>o Energy Transactions – Empowering Consumers as Active Market Participants.</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390723" y="1793692"/>
            <a:ext cx="15586333" cy="7289800"/>
          </a:xfrm>
          <a:prstGeom prst="rect">
            <a:avLst/>
          </a:prstGeom>
        </p:spPr>
        <p:txBody>
          <a:bodyPr anchor="t" rtlCol="false" tIns="0" lIns="0" bIns="0" rIns="0">
            <a:spAutoFit/>
          </a:bodyPr>
          <a:lstStyle/>
          <a:p>
            <a:pPr algn="l">
              <a:lnSpc>
                <a:spcPts val="2599"/>
              </a:lnSpc>
            </a:pPr>
            <a:r>
              <a:rPr lang="en-US" sz="1999" b="true">
                <a:solidFill>
                  <a:srgbClr val="000000"/>
                </a:solidFill>
                <a:latin typeface="Poppins Semi-Bold"/>
                <a:ea typeface="Poppins Semi-Bold"/>
                <a:cs typeface="Poppins Semi-Bold"/>
                <a:sym typeface="Poppins Semi-Bold"/>
              </a:rPr>
              <a:t>Regulatory Framework for P2P Trading</a:t>
            </a:r>
            <a:r>
              <a:rPr lang="en-US" sz="1999" b="true">
                <a:solidFill>
                  <a:srgbClr val="000000"/>
                </a:solidFill>
                <a:latin typeface="Poppins Bold"/>
                <a:ea typeface="Poppins Bold"/>
                <a:cs typeface="Poppins Bold"/>
                <a:sym typeface="Poppins Bold"/>
              </a:rPr>
              <a:t> </a:t>
            </a:r>
          </a:p>
          <a:p>
            <a:pPr algn="l">
              <a:lnSpc>
                <a:spcPts val="2599"/>
              </a:lnSpc>
            </a:pPr>
            <a:r>
              <a:rPr lang="en-US" sz="1999">
                <a:solidFill>
                  <a:srgbClr val="000000"/>
                </a:solidFill>
                <a:latin typeface="Poppins"/>
                <a:ea typeface="Poppins"/>
                <a:cs typeface="Poppins"/>
                <a:sym typeface="Poppins"/>
              </a:rPr>
              <a:t>UPERC has established India's first comprehensive guidelines enabling blockchain-based Peer-to-Peer solar energy trading.</a:t>
            </a:r>
          </a:p>
          <a:p>
            <a:pPr algn="l">
              <a:lnSpc>
                <a:spcPts val="2340"/>
              </a:lnSpc>
            </a:pPr>
          </a:p>
          <a:p>
            <a:pPr algn="l">
              <a:lnSpc>
                <a:spcPts val="2599"/>
              </a:lnSpc>
            </a:pPr>
            <a:r>
              <a:rPr lang="en-US" sz="1999" b="true">
                <a:solidFill>
                  <a:srgbClr val="000000"/>
                </a:solidFill>
                <a:latin typeface="Poppins Semi-Bold"/>
                <a:ea typeface="Poppins Semi-Bold"/>
                <a:cs typeface="Poppins Semi-Bold"/>
                <a:sym typeface="Poppins Semi-Bold"/>
              </a:rPr>
              <a:t>Consumer-Centric Energy Marketplace</a:t>
            </a:r>
            <a:r>
              <a:rPr lang="en-US" sz="1999">
                <a:solidFill>
                  <a:srgbClr val="000000"/>
                </a:solidFill>
                <a:latin typeface="Poppins"/>
                <a:ea typeface="Poppins"/>
                <a:cs typeface="Poppins"/>
                <a:sym typeface="Poppins"/>
              </a:rPr>
              <a:t> </a:t>
            </a:r>
          </a:p>
          <a:p>
            <a:pPr algn="l">
              <a:lnSpc>
                <a:spcPts val="2599"/>
              </a:lnSpc>
            </a:pPr>
            <a:r>
              <a:rPr lang="en-US" sz="1999">
                <a:solidFill>
                  <a:srgbClr val="000000"/>
                </a:solidFill>
                <a:latin typeface="Poppins"/>
                <a:ea typeface="Poppins"/>
                <a:cs typeface="Poppins"/>
                <a:sym typeface="Poppins"/>
              </a:rPr>
              <a:t>Enables rooftop solar prosumers to directly sell surplus energy to registered consumers through a digital P2P platform.</a:t>
            </a:r>
          </a:p>
          <a:p>
            <a:pPr algn="l">
              <a:lnSpc>
                <a:spcPts val="2340"/>
              </a:lnSpc>
            </a:pPr>
          </a:p>
          <a:p>
            <a:pPr algn="l">
              <a:lnSpc>
                <a:spcPts val="2599"/>
              </a:lnSpc>
            </a:pPr>
            <a:r>
              <a:rPr lang="en-US" sz="1999" b="true">
                <a:solidFill>
                  <a:srgbClr val="000000"/>
                </a:solidFill>
                <a:latin typeface="Poppins Semi-Bold"/>
                <a:ea typeface="Poppins Semi-Bold"/>
                <a:cs typeface="Poppins Semi-Bold"/>
                <a:sym typeface="Poppins Semi-Bold"/>
              </a:rPr>
              <a:t>Smart Meter &amp; MDM Integration</a:t>
            </a:r>
          </a:p>
          <a:p>
            <a:pPr algn="l">
              <a:lnSpc>
                <a:spcPts val="2599"/>
              </a:lnSpc>
            </a:pPr>
            <a:r>
              <a:rPr lang="en-US" sz="1999">
                <a:solidFill>
                  <a:srgbClr val="000000"/>
                </a:solidFill>
                <a:latin typeface="Poppins"/>
                <a:ea typeface="Poppins"/>
                <a:cs typeface="Poppins"/>
                <a:sym typeface="Poppins"/>
              </a:rPr>
              <a:t>Participation is enabled through smart meters with meter data sourced from the DISCOM's Meter Data Management (MDM) system for accurate settlement.</a:t>
            </a:r>
          </a:p>
          <a:p>
            <a:pPr algn="l">
              <a:lnSpc>
                <a:spcPts val="2340"/>
              </a:lnSpc>
            </a:pPr>
          </a:p>
          <a:p>
            <a:pPr algn="l">
              <a:lnSpc>
                <a:spcPts val="2599"/>
              </a:lnSpc>
            </a:pPr>
            <a:r>
              <a:rPr lang="en-US" sz="1999" b="true">
                <a:solidFill>
                  <a:srgbClr val="000000"/>
                </a:solidFill>
                <a:latin typeface="Poppins Semi-Bold"/>
                <a:ea typeface="Poppins Semi-Bold"/>
                <a:cs typeface="Poppins Semi-Bold"/>
                <a:sym typeface="Poppins Semi-Bold"/>
              </a:rPr>
              <a:t>Market-Driven Pricing</a:t>
            </a:r>
            <a:r>
              <a:rPr lang="en-US" sz="1999">
                <a:solidFill>
                  <a:srgbClr val="000000"/>
                </a:solidFill>
                <a:latin typeface="Poppins"/>
                <a:ea typeface="Poppins"/>
                <a:cs typeface="Poppins"/>
                <a:sym typeface="Poppins"/>
              </a:rPr>
              <a:t> </a:t>
            </a:r>
          </a:p>
          <a:p>
            <a:pPr algn="l">
              <a:lnSpc>
                <a:spcPts val="2599"/>
              </a:lnSpc>
            </a:pPr>
            <a:r>
              <a:rPr lang="en-US" sz="1999">
                <a:solidFill>
                  <a:srgbClr val="000000"/>
                </a:solidFill>
                <a:latin typeface="Poppins"/>
                <a:ea typeface="Poppins"/>
                <a:cs typeface="Poppins"/>
                <a:sym typeface="Poppins"/>
              </a:rPr>
              <a:t>Buyers and sellers mutually determine the transaction price, creating a transparent and competitive energy marketplace.</a:t>
            </a:r>
          </a:p>
          <a:p>
            <a:pPr algn="l">
              <a:lnSpc>
                <a:spcPts val="2340"/>
              </a:lnSpc>
            </a:pPr>
          </a:p>
          <a:p>
            <a:pPr algn="l">
              <a:lnSpc>
                <a:spcPts val="2599"/>
              </a:lnSpc>
            </a:pPr>
            <a:r>
              <a:rPr lang="en-US" sz="1999" b="true">
                <a:solidFill>
                  <a:srgbClr val="000000"/>
                </a:solidFill>
                <a:latin typeface="Poppins Semi-Bold"/>
                <a:ea typeface="Poppins Semi-Bold"/>
                <a:cs typeface="Poppins Semi-Bold"/>
                <a:sym typeface="Poppins Semi-Bold"/>
              </a:rPr>
              <a:t>DISCOM-Led Billing &amp; Settlement</a:t>
            </a:r>
          </a:p>
          <a:p>
            <a:pPr algn="l">
              <a:lnSpc>
                <a:spcPts val="2599"/>
              </a:lnSpc>
            </a:pPr>
            <a:r>
              <a:rPr lang="en-US" sz="1999">
                <a:solidFill>
                  <a:srgbClr val="000000"/>
                </a:solidFill>
                <a:latin typeface="Poppins"/>
                <a:ea typeface="Poppins"/>
                <a:cs typeface="Poppins"/>
                <a:sym typeface="Poppins"/>
              </a:rPr>
              <a:t>Energy billing, wheeling charges, and P2P settlements remain integrated with the DISCOM billing ecosystem.</a:t>
            </a:r>
          </a:p>
          <a:p>
            <a:pPr algn="l">
              <a:lnSpc>
                <a:spcPts val="2340"/>
              </a:lnSpc>
            </a:pPr>
          </a:p>
          <a:p>
            <a:pPr algn="l">
              <a:lnSpc>
                <a:spcPts val="2599"/>
              </a:lnSpc>
            </a:pPr>
            <a:r>
              <a:rPr lang="en-US" sz="1999" b="true">
                <a:solidFill>
                  <a:srgbClr val="000000"/>
                </a:solidFill>
                <a:latin typeface="Poppins Semi-Bold"/>
                <a:ea typeface="Poppins Semi-Bold"/>
                <a:cs typeface="Poppins Semi-Bold"/>
                <a:sym typeface="Poppins Semi-Bold"/>
              </a:rPr>
              <a:t>Protection of DISCOM Revenue</a:t>
            </a:r>
          </a:p>
          <a:p>
            <a:pPr algn="l">
              <a:lnSpc>
                <a:spcPts val="2599"/>
              </a:lnSpc>
            </a:pPr>
            <a:r>
              <a:rPr lang="en-US" sz="1999">
                <a:solidFill>
                  <a:srgbClr val="000000"/>
                </a:solidFill>
                <a:latin typeface="Poppins"/>
                <a:ea typeface="Poppins"/>
                <a:cs typeface="Poppins"/>
                <a:sym typeface="Poppins"/>
              </a:rPr>
              <a:t>Wheeling charges and applicable open access charges continue to accrue to the Distribution Licensee, ensuring financial sustainability.</a:t>
            </a:r>
          </a:p>
          <a:p>
            <a:pPr algn="l">
              <a:lnSpc>
                <a:spcPts val="2340"/>
              </a:lnSpc>
            </a:pPr>
          </a:p>
          <a:p>
            <a:pPr algn="l">
              <a:lnSpc>
                <a:spcPts val="2599"/>
              </a:lnSpc>
            </a:pPr>
            <a:r>
              <a:rPr lang="en-US" sz="1999" b="true">
                <a:solidFill>
                  <a:srgbClr val="000000"/>
                </a:solidFill>
                <a:latin typeface="Poppins Semi-Bold"/>
                <a:ea typeface="Poppins Semi-Bold"/>
                <a:cs typeface="Poppins Semi-Bold"/>
                <a:sym typeface="Poppins Semi-Bold"/>
              </a:rPr>
              <a:t>Renewable Purchase Obligation (RPO) Benefits Retained</a:t>
            </a:r>
          </a:p>
          <a:p>
            <a:pPr algn="l">
              <a:lnSpc>
                <a:spcPts val="2599"/>
              </a:lnSpc>
            </a:pPr>
            <a:r>
              <a:rPr lang="en-US" sz="1999">
                <a:solidFill>
                  <a:srgbClr val="000000"/>
                </a:solidFill>
                <a:latin typeface="Poppins"/>
                <a:ea typeface="Poppins"/>
                <a:cs typeface="Poppins"/>
                <a:sym typeface="Poppins"/>
              </a:rPr>
              <a:t>Renewable energy benefits from rooftop solar continue to remain with the DISCOM.</a:t>
            </a:r>
          </a:p>
        </p:txBody>
      </p:sp>
      <p:grpSp>
        <p:nvGrpSpPr>
          <p:cNvPr name="Group 3" id="3"/>
          <p:cNvGrpSpPr/>
          <p:nvPr/>
        </p:nvGrpSpPr>
        <p:grpSpPr>
          <a:xfrm rot="0">
            <a:off x="-155040" y="1028700"/>
            <a:ext cx="903168" cy="490221"/>
            <a:chOff x="0" y="0"/>
            <a:chExt cx="903164" cy="490215"/>
          </a:xfrm>
        </p:grpSpPr>
        <p:sp>
          <p:nvSpPr>
            <p:cNvPr name="Freeform 4" id="4"/>
            <p:cNvSpPr/>
            <p:nvPr/>
          </p:nvSpPr>
          <p:spPr>
            <a:xfrm flipH="false" flipV="false" rot="0">
              <a:off x="86288" y="39125"/>
              <a:ext cx="509102" cy="411600"/>
            </a:xfrm>
            <a:custGeom>
              <a:avLst/>
              <a:gdLst/>
              <a:ahLst/>
              <a:cxnLst/>
              <a:rect r="r" b="b" t="t" l="l"/>
              <a:pathLst>
                <a:path h="411600" w="509102">
                  <a:moveTo>
                    <a:pt x="0" y="0"/>
                  </a:moveTo>
                  <a:lnTo>
                    <a:pt x="0" y="411600"/>
                  </a:lnTo>
                  <a:lnTo>
                    <a:pt x="509102" y="411600"/>
                  </a:lnTo>
                  <a:lnTo>
                    <a:pt x="509102" y="0"/>
                  </a:lnTo>
                  <a:close/>
                </a:path>
              </a:pathLst>
            </a:custGeom>
            <a:solidFill>
              <a:srgbClr val="389983"/>
            </a:solidFill>
          </p:spPr>
        </p:sp>
        <p:sp>
          <p:nvSpPr>
            <p:cNvPr name="Freeform 5" id="5"/>
            <p:cNvSpPr/>
            <p:nvPr/>
          </p:nvSpPr>
          <p:spPr>
            <a:xfrm flipH="false" flipV="false" rot="0">
              <a:off x="691861" y="39125"/>
              <a:ext cx="125118" cy="411991"/>
            </a:xfrm>
            <a:custGeom>
              <a:avLst/>
              <a:gdLst/>
              <a:ahLst/>
              <a:cxnLst/>
              <a:rect r="r" b="b" t="t" l="l"/>
              <a:pathLst>
                <a:path h="411991" w="125118">
                  <a:moveTo>
                    <a:pt x="0" y="0"/>
                  </a:moveTo>
                  <a:lnTo>
                    <a:pt x="125118" y="0"/>
                  </a:lnTo>
                  <a:lnTo>
                    <a:pt x="125118" y="411992"/>
                  </a:lnTo>
                  <a:lnTo>
                    <a:pt x="0" y="411992"/>
                  </a:lnTo>
                  <a:close/>
                </a:path>
              </a:pathLst>
            </a:custGeom>
            <a:solidFill>
              <a:srgbClr val="389983"/>
            </a:solidFill>
          </p:spPr>
        </p:sp>
      </p:grpSp>
      <p:sp>
        <p:nvSpPr>
          <p:cNvPr name="TextBox 6" id="6"/>
          <p:cNvSpPr txBox="true"/>
          <p:nvPr/>
        </p:nvSpPr>
        <p:spPr>
          <a:xfrm rot="0">
            <a:off x="1028700" y="942975"/>
            <a:ext cx="16230600" cy="509905"/>
          </a:xfrm>
          <a:prstGeom prst="rect">
            <a:avLst/>
          </a:prstGeom>
        </p:spPr>
        <p:txBody>
          <a:bodyPr anchor="t" rtlCol="false" tIns="0" lIns="0" bIns="0" rIns="0">
            <a:spAutoFit/>
          </a:bodyPr>
          <a:lstStyle/>
          <a:p>
            <a:pPr algn="l">
              <a:lnSpc>
                <a:spcPts val="3919"/>
              </a:lnSpc>
            </a:pPr>
            <a:r>
              <a:rPr lang="en-US" b="true" sz="2799">
                <a:solidFill>
                  <a:srgbClr val="389983"/>
                </a:solidFill>
                <a:latin typeface="Poppins Semi-Bold"/>
                <a:ea typeface="Poppins Semi-Bold"/>
                <a:cs typeface="Poppins Semi-Bold"/>
                <a:sym typeface="Poppins Semi-Bold"/>
              </a:rPr>
              <a:t>KE</a:t>
            </a:r>
            <a:r>
              <a:rPr lang="en-US" b="true" sz="2799">
                <a:solidFill>
                  <a:srgbClr val="389983"/>
                </a:solidFill>
                <a:latin typeface="Poppins Semi-Bold"/>
                <a:ea typeface="Poppins Semi-Bold"/>
                <a:cs typeface="Poppins Semi-Bold"/>
                <a:sym typeface="Poppins Semi-Bold"/>
              </a:rPr>
              <a:t>Y HIGHLIGHTS OF UPERC GUIDELINES</a:t>
            </a:r>
          </a:p>
        </p:txBody>
      </p:sp>
      <p:sp>
        <p:nvSpPr>
          <p:cNvPr name="Freeform 7" id="7"/>
          <p:cNvSpPr/>
          <p:nvPr/>
        </p:nvSpPr>
        <p:spPr>
          <a:xfrm flipH="false" flipV="false" rot="0">
            <a:off x="1047485" y="1863377"/>
            <a:ext cx="187844" cy="187727"/>
          </a:xfrm>
          <a:custGeom>
            <a:avLst/>
            <a:gdLst/>
            <a:ahLst/>
            <a:cxnLst/>
            <a:rect r="r" b="b" t="t" l="l"/>
            <a:pathLst>
              <a:path h="187727" w="187844">
                <a:moveTo>
                  <a:pt x="0" y="0"/>
                </a:moveTo>
                <a:lnTo>
                  <a:pt x="187844" y="0"/>
                </a:lnTo>
                <a:lnTo>
                  <a:pt x="187844" y="187727"/>
                </a:lnTo>
                <a:lnTo>
                  <a:pt x="0" y="187727"/>
                </a:lnTo>
                <a:lnTo>
                  <a:pt x="0" y="0"/>
                </a:lnTo>
                <a:close/>
              </a:path>
            </a:pathLst>
          </a:custGeom>
          <a:blipFill>
            <a:blip r:embed="rId2"/>
            <a:stretch>
              <a:fillRect l="0" t="0" r="0" b="0"/>
            </a:stretch>
          </a:blipFill>
        </p:spPr>
      </p:sp>
      <p:sp>
        <p:nvSpPr>
          <p:cNvPr name="Freeform 8" id="8"/>
          <p:cNvSpPr/>
          <p:nvPr/>
        </p:nvSpPr>
        <p:spPr>
          <a:xfrm flipH="false" flipV="false" rot="0">
            <a:off x="1047485" y="3150000"/>
            <a:ext cx="187844" cy="187727"/>
          </a:xfrm>
          <a:custGeom>
            <a:avLst/>
            <a:gdLst/>
            <a:ahLst/>
            <a:cxnLst/>
            <a:rect r="r" b="b" t="t" l="l"/>
            <a:pathLst>
              <a:path h="187727" w="187844">
                <a:moveTo>
                  <a:pt x="0" y="0"/>
                </a:moveTo>
                <a:lnTo>
                  <a:pt x="187844" y="0"/>
                </a:lnTo>
                <a:lnTo>
                  <a:pt x="187844" y="187727"/>
                </a:lnTo>
                <a:lnTo>
                  <a:pt x="0" y="187727"/>
                </a:lnTo>
                <a:lnTo>
                  <a:pt x="0" y="0"/>
                </a:lnTo>
                <a:close/>
              </a:path>
            </a:pathLst>
          </a:custGeom>
          <a:blipFill>
            <a:blip r:embed="rId2"/>
            <a:stretch>
              <a:fillRect l="0" t="0" r="0" b="0"/>
            </a:stretch>
          </a:blipFill>
        </p:spPr>
      </p:sp>
      <p:sp>
        <p:nvSpPr>
          <p:cNvPr name="Freeform 9" id="9"/>
          <p:cNvSpPr/>
          <p:nvPr/>
        </p:nvSpPr>
        <p:spPr>
          <a:xfrm flipH="false" flipV="false" rot="0">
            <a:off x="1047485" y="4090202"/>
            <a:ext cx="187844" cy="187727"/>
          </a:xfrm>
          <a:custGeom>
            <a:avLst/>
            <a:gdLst/>
            <a:ahLst/>
            <a:cxnLst/>
            <a:rect r="r" b="b" t="t" l="l"/>
            <a:pathLst>
              <a:path h="187727" w="187844">
                <a:moveTo>
                  <a:pt x="0" y="0"/>
                </a:moveTo>
                <a:lnTo>
                  <a:pt x="187844" y="0"/>
                </a:lnTo>
                <a:lnTo>
                  <a:pt x="187844" y="187727"/>
                </a:lnTo>
                <a:lnTo>
                  <a:pt x="0" y="187727"/>
                </a:lnTo>
                <a:lnTo>
                  <a:pt x="0" y="0"/>
                </a:lnTo>
                <a:close/>
              </a:path>
            </a:pathLst>
          </a:custGeom>
          <a:blipFill>
            <a:blip r:embed="rId2"/>
            <a:stretch>
              <a:fillRect l="0" t="0" r="0" b="0"/>
            </a:stretch>
          </a:blipFill>
        </p:spPr>
      </p:sp>
      <p:sp>
        <p:nvSpPr>
          <p:cNvPr name="Freeform 10" id="10"/>
          <p:cNvSpPr/>
          <p:nvPr/>
        </p:nvSpPr>
        <p:spPr>
          <a:xfrm flipH="false" flipV="false" rot="0">
            <a:off x="1047485" y="5363779"/>
            <a:ext cx="187844" cy="187727"/>
          </a:xfrm>
          <a:custGeom>
            <a:avLst/>
            <a:gdLst/>
            <a:ahLst/>
            <a:cxnLst/>
            <a:rect r="r" b="b" t="t" l="l"/>
            <a:pathLst>
              <a:path h="187727" w="187844">
                <a:moveTo>
                  <a:pt x="0" y="0"/>
                </a:moveTo>
                <a:lnTo>
                  <a:pt x="187844" y="0"/>
                </a:lnTo>
                <a:lnTo>
                  <a:pt x="187844" y="187727"/>
                </a:lnTo>
                <a:lnTo>
                  <a:pt x="0" y="187727"/>
                </a:lnTo>
                <a:lnTo>
                  <a:pt x="0" y="0"/>
                </a:lnTo>
                <a:close/>
              </a:path>
            </a:pathLst>
          </a:custGeom>
          <a:blipFill>
            <a:blip r:embed="rId2"/>
            <a:stretch>
              <a:fillRect l="0" t="0" r="0" b="0"/>
            </a:stretch>
          </a:blipFill>
        </p:spPr>
      </p:sp>
      <p:sp>
        <p:nvSpPr>
          <p:cNvPr name="Freeform 11" id="11"/>
          <p:cNvSpPr/>
          <p:nvPr/>
        </p:nvSpPr>
        <p:spPr>
          <a:xfrm flipH="false" flipV="false" rot="0">
            <a:off x="1047485" y="6305485"/>
            <a:ext cx="187844" cy="187727"/>
          </a:xfrm>
          <a:custGeom>
            <a:avLst/>
            <a:gdLst/>
            <a:ahLst/>
            <a:cxnLst/>
            <a:rect r="r" b="b" t="t" l="l"/>
            <a:pathLst>
              <a:path h="187727" w="187844">
                <a:moveTo>
                  <a:pt x="0" y="0"/>
                </a:moveTo>
                <a:lnTo>
                  <a:pt x="187844" y="0"/>
                </a:lnTo>
                <a:lnTo>
                  <a:pt x="187844" y="187727"/>
                </a:lnTo>
                <a:lnTo>
                  <a:pt x="0" y="187727"/>
                </a:lnTo>
                <a:lnTo>
                  <a:pt x="0" y="0"/>
                </a:lnTo>
                <a:close/>
              </a:path>
            </a:pathLst>
          </a:custGeom>
          <a:blipFill>
            <a:blip r:embed="rId2"/>
            <a:stretch>
              <a:fillRect l="0" t="0" r="0" b="0"/>
            </a:stretch>
          </a:blipFill>
        </p:spPr>
      </p:sp>
      <p:sp>
        <p:nvSpPr>
          <p:cNvPr name="Freeform 12" id="12"/>
          <p:cNvSpPr/>
          <p:nvPr/>
        </p:nvSpPr>
        <p:spPr>
          <a:xfrm flipH="false" flipV="false" rot="0">
            <a:off x="1047485" y="7226218"/>
            <a:ext cx="187844" cy="187727"/>
          </a:xfrm>
          <a:custGeom>
            <a:avLst/>
            <a:gdLst/>
            <a:ahLst/>
            <a:cxnLst/>
            <a:rect r="r" b="b" t="t" l="l"/>
            <a:pathLst>
              <a:path h="187727" w="187844">
                <a:moveTo>
                  <a:pt x="0" y="0"/>
                </a:moveTo>
                <a:lnTo>
                  <a:pt x="187844" y="0"/>
                </a:lnTo>
                <a:lnTo>
                  <a:pt x="187844" y="187726"/>
                </a:lnTo>
                <a:lnTo>
                  <a:pt x="0" y="187726"/>
                </a:lnTo>
                <a:lnTo>
                  <a:pt x="0" y="0"/>
                </a:lnTo>
                <a:close/>
              </a:path>
            </a:pathLst>
          </a:custGeom>
          <a:blipFill>
            <a:blip r:embed="rId2"/>
            <a:stretch>
              <a:fillRect l="0" t="0" r="0" b="0"/>
            </a:stretch>
          </a:blipFill>
        </p:spPr>
      </p:sp>
      <p:sp>
        <p:nvSpPr>
          <p:cNvPr name="Freeform 13" id="13"/>
          <p:cNvSpPr/>
          <p:nvPr/>
        </p:nvSpPr>
        <p:spPr>
          <a:xfrm flipH="false" flipV="false" rot="0">
            <a:off x="1047485" y="8499794"/>
            <a:ext cx="187844" cy="187727"/>
          </a:xfrm>
          <a:custGeom>
            <a:avLst/>
            <a:gdLst/>
            <a:ahLst/>
            <a:cxnLst/>
            <a:rect r="r" b="b" t="t" l="l"/>
            <a:pathLst>
              <a:path h="187727" w="187844">
                <a:moveTo>
                  <a:pt x="0" y="0"/>
                </a:moveTo>
                <a:lnTo>
                  <a:pt x="187844" y="0"/>
                </a:lnTo>
                <a:lnTo>
                  <a:pt x="187844" y="187727"/>
                </a:lnTo>
                <a:lnTo>
                  <a:pt x="0" y="187727"/>
                </a:lnTo>
                <a:lnTo>
                  <a:pt x="0" y="0"/>
                </a:lnTo>
                <a:close/>
              </a:path>
            </a:pathLst>
          </a:custGeom>
          <a:blipFill>
            <a:blip r:embed="rId2"/>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55040" y="1028700"/>
            <a:ext cx="903168" cy="490220"/>
            <a:chOff x="0" y="0"/>
            <a:chExt cx="903164" cy="490214"/>
          </a:xfrm>
        </p:grpSpPr>
        <p:sp>
          <p:nvSpPr>
            <p:cNvPr name="Freeform 3" id="3"/>
            <p:cNvSpPr/>
            <p:nvPr/>
          </p:nvSpPr>
          <p:spPr>
            <a:xfrm flipH="false" flipV="false" rot="0">
              <a:off x="86288" y="39125"/>
              <a:ext cx="509102" cy="411600"/>
            </a:xfrm>
            <a:custGeom>
              <a:avLst/>
              <a:gdLst/>
              <a:ahLst/>
              <a:cxnLst/>
              <a:rect r="r" b="b" t="t" l="l"/>
              <a:pathLst>
                <a:path h="411600" w="509102">
                  <a:moveTo>
                    <a:pt x="0" y="0"/>
                  </a:moveTo>
                  <a:lnTo>
                    <a:pt x="0" y="411600"/>
                  </a:lnTo>
                  <a:lnTo>
                    <a:pt x="509102" y="411600"/>
                  </a:lnTo>
                  <a:lnTo>
                    <a:pt x="509102" y="0"/>
                  </a:lnTo>
                  <a:close/>
                </a:path>
              </a:pathLst>
            </a:custGeom>
            <a:solidFill>
              <a:srgbClr val="389983"/>
            </a:solidFill>
          </p:spPr>
        </p:sp>
        <p:sp>
          <p:nvSpPr>
            <p:cNvPr name="Freeform 4" id="4"/>
            <p:cNvSpPr/>
            <p:nvPr/>
          </p:nvSpPr>
          <p:spPr>
            <a:xfrm flipH="false" flipV="false" rot="0">
              <a:off x="691861" y="39125"/>
              <a:ext cx="125118" cy="411991"/>
            </a:xfrm>
            <a:custGeom>
              <a:avLst/>
              <a:gdLst/>
              <a:ahLst/>
              <a:cxnLst/>
              <a:rect r="r" b="b" t="t" l="l"/>
              <a:pathLst>
                <a:path h="411991" w="125118">
                  <a:moveTo>
                    <a:pt x="0" y="0"/>
                  </a:moveTo>
                  <a:lnTo>
                    <a:pt x="125118" y="0"/>
                  </a:lnTo>
                  <a:lnTo>
                    <a:pt x="125118" y="411991"/>
                  </a:lnTo>
                  <a:lnTo>
                    <a:pt x="0" y="411991"/>
                  </a:lnTo>
                  <a:close/>
                </a:path>
              </a:pathLst>
            </a:custGeom>
            <a:solidFill>
              <a:srgbClr val="389983"/>
            </a:solidFill>
          </p:spPr>
        </p:sp>
      </p:grpSp>
      <p:sp>
        <p:nvSpPr>
          <p:cNvPr name="TextBox 5" id="5"/>
          <p:cNvSpPr txBox="true"/>
          <p:nvPr/>
        </p:nvSpPr>
        <p:spPr>
          <a:xfrm rot="0">
            <a:off x="1028700" y="902087"/>
            <a:ext cx="11542142" cy="509905"/>
          </a:xfrm>
          <a:prstGeom prst="rect">
            <a:avLst/>
          </a:prstGeom>
        </p:spPr>
        <p:txBody>
          <a:bodyPr anchor="t" rtlCol="false" tIns="0" lIns="0" bIns="0" rIns="0">
            <a:spAutoFit/>
          </a:bodyPr>
          <a:lstStyle/>
          <a:p>
            <a:pPr algn="l">
              <a:lnSpc>
                <a:spcPts val="3919"/>
              </a:lnSpc>
            </a:pPr>
            <a:r>
              <a:rPr lang="en-US" b="true" sz="2799">
                <a:solidFill>
                  <a:srgbClr val="389983"/>
                </a:solidFill>
                <a:latin typeface="Poppins Semi-Bold"/>
                <a:ea typeface="Poppins Semi-Bold"/>
                <a:cs typeface="Poppins Semi-Bold"/>
                <a:sym typeface="Poppins Semi-Bold"/>
              </a:rPr>
              <a:t>WHY</a:t>
            </a:r>
            <a:r>
              <a:rPr lang="en-US" b="true" sz="2799">
                <a:solidFill>
                  <a:srgbClr val="389983"/>
                </a:solidFill>
                <a:latin typeface="Poppins Semi-Bold"/>
                <a:ea typeface="Poppins Semi-Bold"/>
                <a:cs typeface="Poppins Semi-Bold"/>
                <a:sym typeface="Poppins Semi-Bold"/>
              </a:rPr>
              <a:t> PEER-TO-PEER (P2P) SOLAR ENERGY TRANSACTION MATTERS</a:t>
            </a:r>
          </a:p>
        </p:txBody>
      </p:sp>
      <p:grpSp>
        <p:nvGrpSpPr>
          <p:cNvPr name="Group 6" id="6"/>
          <p:cNvGrpSpPr/>
          <p:nvPr/>
        </p:nvGrpSpPr>
        <p:grpSpPr>
          <a:xfrm rot="0">
            <a:off x="4544520" y="1799421"/>
            <a:ext cx="12714780" cy="453953"/>
            <a:chOff x="0" y="0"/>
            <a:chExt cx="12714773" cy="453951"/>
          </a:xfrm>
        </p:grpSpPr>
        <p:sp>
          <p:nvSpPr>
            <p:cNvPr name="Freeform 7" id="7"/>
            <p:cNvSpPr/>
            <p:nvPr/>
          </p:nvSpPr>
          <p:spPr>
            <a:xfrm flipH="false" flipV="false" rot="0">
              <a:off x="0" y="0"/>
              <a:ext cx="12714256" cy="453924"/>
            </a:xfrm>
            <a:custGeom>
              <a:avLst/>
              <a:gdLst/>
              <a:ahLst/>
              <a:cxnLst/>
              <a:rect r="r" b="b" t="t" l="l"/>
              <a:pathLst>
                <a:path h="453924" w="12714256">
                  <a:moveTo>
                    <a:pt x="0" y="110199"/>
                  </a:moveTo>
                  <a:lnTo>
                    <a:pt x="0" y="343725"/>
                  </a:lnTo>
                  <a:cubicBezTo>
                    <a:pt x="0" y="372952"/>
                    <a:pt x="11610" y="400981"/>
                    <a:pt x="32276" y="421647"/>
                  </a:cubicBezTo>
                  <a:cubicBezTo>
                    <a:pt x="52943" y="442314"/>
                    <a:pt x="80972" y="453924"/>
                    <a:pt x="110199" y="453924"/>
                  </a:cubicBezTo>
                  <a:lnTo>
                    <a:pt x="12604058" y="453924"/>
                  </a:lnTo>
                  <a:cubicBezTo>
                    <a:pt x="12664919" y="453924"/>
                    <a:pt x="12714256" y="404586"/>
                    <a:pt x="12714256" y="343725"/>
                  </a:cubicBezTo>
                  <a:lnTo>
                    <a:pt x="12714256" y="110199"/>
                  </a:lnTo>
                  <a:cubicBezTo>
                    <a:pt x="12714256" y="80972"/>
                    <a:pt x="12702646" y="52943"/>
                    <a:pt x="12681980" y="32276"/>
                  </a:cubicBezTo>
                  <a:cubicBezTo>
                    <a:pt x="12661314" y="11610"/>
                    <a:pt x="12633285" y="0"/>
                    <a:pt x="12604058" y="0"/>
                  </a:cubicBezTo>
                  <a:lnTo>
                    <a:pt x="110199" y="0"/>
                  </a:lnTo>
                  <a:cubicBezTo>
                    <a:pt x="80972" y="0"/>
                    <a:pt x="52943" y="11610"/>
                    <a:pt x="32276" y="32276"/>
                  </a:cubicBezTo>
                  <a:cubicBezTo>
                    <a:pt x="11610" y="52943"/>
                    <a:pt x="0" y="80972"/>
                    <a:pt x="0" y="110199"/>
                  </a:cubicBezTo>
                  <a:close/>
                </a:path>
              </a:pathLst>
            </a:custGeom>
            <a:solidFill>
              <a:srgbClr val="CEE3D7"/>
            </a:solidFill>
          </p:spPr>
        </p:sp>
      </p:grpSp>
      <p:grpSp>
        <p:nvGrpSpPr>
          <p:cNvPr name="Group 8" id="8"/>
          <p:cNvGrpSpPr/>
          <p:nvPr/>
        </p:nvGrpSpPr>
        <p:grpSpPr>
          <a:xfrm rot="0">
            <a:off x="1028700" y="1799421"/>
            <a:ext cx="3292707" cy="1522645"/>
            <a:chOff x="0" y="0"/>
            <a:chExt cx="4390276" cy="2030194"/>
          </a:xfrm>
        </p:grpSpPr>
        <p:sp>
          <p:nvSpPr>
            <p:cNvPr name="Freeform 9" id="9"/>
            <p:cNvSpPr/>
            <p:nvPr/>
          </p:nvSpPr>
          <p:spPr>
            <a:xfrm flipH="false" flipV="false" rot="0">
              <a:off x="0" y="0"/>
              <a:ext cx="4390263" cy="2030207"/>
            </a:xfrm>
            <a:custGeom>
              <a:avLst/>
              <a:gdLst/>
              <a:ahLst/>
              <a:cxnLst/>
              <a:rect r="r" b="b" t="t" l="l"/>
              <a:pathLst>
                <a:path h="2030207" w="4390263">
                  <a:moveTo>
                    <a:pt x="0" y="0"/>
                  </a:moveTo>
                  <a:lnTo>
                    <a:pt x="4390263" y="0"/>
                  </a:lnTo>
                  <a:lnTo>
                    <a:pt x="4390263" y="2030207"/>
                  </a:lnTo>
                  <a:lnTo>
                    <a:pt x="0" y="2030207"/>
                  </a:lnTo>
                  <a:lnTo>
                    <a:pt x="0" y="0"/>
                  </a:lnTo>
                  <a:close/>
                </a:path>
              </a:pathLst>
            </a:custGeom>
            <a:blipFill>
              <a:blip r:embed="rId3"/>
              <a:stretch>
                <a:fillRect l="0" t="-38907" r="-13" b="-4924"/>
              </a:stretch>
            </a:blipFill>
          </p:spPr>
        </p:sp>
      </p:grpSp>
      <p:sp>
        <p:nvSpPr>
          <p:cNvPr name="TextBox 10" id="10"/>
          <p:cNvSpPr txBox="true"/>
          <p:nvPr/>
        </p:nvSpPr>
        <p:spPr>
          <a:xfrm rot="0">
            <a:off x="4661286" y="1834945"/>
            <a:ext cx="3751138" cy="325755"/>
          </a:xfrm>
          <a:prstGeom prst="rect">
            <a:avLst/>
          </a:prstGeom>
        </p:spPr>
        <p:txBody>
          <a:bodyPr anchor="t" rtlCol="false" tIns="0" lIns="0" bIns="0" rIns="0">
            <a:spAutoFit/>
          </a:bodyPr>
          <a:lstStyle/>
          <a:p>
            <a:pPr algn="l">
              <a:lnSpc>
                <a:spcPts val="2520"/>
              </a:lnSpc>
            </a:pPr>
            <a:r>
              <a:rPr lang="en-US" b="true" sz="1800">
                <a:solidFill>
                  <a:srgbClr val="2A2B39"/>
                </a:solidFill>
                <a:latin typeface="Poppins Semi-Bold"/>
                <a:ea typeface="Poppins Semi-Bold"/>
                <a:cs typeface="Poppins Semi-Bold"/>
                <a:sym typeface="Poppins Semi-Bold"/>
              </a:rPr>
              <a:t>RISING SOLAR ADOPTION IN INDIA</a:t>
            </a:r>
          </a:p>
        </p:txBody>
      </p:sp>
      <p:sp>
        <p:nvSpPr>
          <p:cNvPr name="TextBox 11" id="11"/>
          <p:cNvSpPr txBox="true"/>
          <p:nvPr/>
        </p:nvSpPr>
        <p:spPr>
          <a:xfrm rot="0">
            <a:off x="4544520" y="2431048"/>
            <a:ext cx="12714780" cy="840740"/>
          </a:xfrm>
          <a:prstGeom prst="rect">
            <a:avLst/>
          </a:prstGeom>
        </p:spPr>
        <p:txBody>
          <a:bodyPr anchor="t" rtlCol="false" tIns="0" lIns="0" bIns="0" rIns="0">
            <a:spAutoFit/>
          </a:bodyPr>
          <a:lstStyle/>
          <a:p>
            <a:pPr algn="just">
              <a:lnSpc>
                <a:spcPts val="2200"/>
              </a:lnSpc>
            </a:pPr>
            <a:r>
              <a:rPr lang="en-US" sz="1600" spc="28">
                <a:solidFill>
                  <a:srgbClr val="000000"/>
                </a:solidFill>
                <a:latin typeface="Poppins Light"/>
                <a:ea typeface="Poppins Light"/>
                <a:cs typeface="Poppins Light"/>
                <a:sym typeface="Poppins Light"/>
              </a:rPr>
              <a:t>With India targeting 500 GW of renewable energy capacity by 2030, rooftop solar systems have created a growing base of prosumers. P2P trading enables them to monetize surplus energy effectively, providing better returns than current grid feed-in mechanisms.</a:t>
            </a:r>
          </a:p>
        </p:txBody>
      </p:sp>
      <p:grpSp>
        <p:nvGrpSpPr>
          <p:cNvPr name="Group 12" id="12"/>
          <p:cNvGrpSpPr/>
          <p:nvPr/>
        </p:nvGrpSpPr>
        <p:grpSpPr>
          <a:xfrm rot="0">
            <a:off x="1028700" y="3801664"/>
            <a:ext cx="12714780" cy="453953"/>
            <a:chOff x="0" y="0"/>
            <a:chExt cx="12714773" cy="453951"/>
          </a:xfrm>
        </p:grpSpPr>
        <p:sp>
          <p:nvSpPr>
            <p:cNvPr name="Freeform 13" id="13"/>
            <p:cNvSpPr/>
            <p:nvPr/>
          </p:nvSpPr>
          <p:spPr>
            <a:xfrm flipH="false" flipV="false" rot="0">
              <a:off x="0" y="0"/>
              <a:ext cx="12714256" cy="453924"/>
            </a:xfrm>
            <a:custGeom>
              <a:avLst/>
              <a:gdLst/>
              <a:ahLst/>
              <a:cxnLst/>
              <a:rect r="r" b="b" t="t" l="l"/>
              <a:pathLst>
                <a:path h="453924" w="12714256">
                  <a:moveTo>
                    <a:pt x="0" y="110199"/>
                  </a:moveTo>
                  <a:lnTo>
                    <a:pt x="0" y="343725"/>
                  </a:lnTo>
                  <a:cubicBezTo>
                    <a:pt x="0" y="372952"/>
                    <a:pt x="11610" y="400981"/>
                    <a:pt x="32276" y="421647"/>
                  </a:cubicBezTo>
                  <a:cubicBezTo>
                    <a:pt x="52943" y="442314"/>
                    <a:pt x="80972" y="453924"/>
                    <a:pt x="110199" y="453924"/>
                  </a:cubicBezTo>
                  <a:lnTo>
                    <a:pt x="12604058" y="453924"/>
                  </a:lnTo>
                  <a:cubicBezTo>
                    <a:pt x="12664919" y="453924"/>
                    <a:pt x="12714256" y="404586"/>
                    <a:pt x="12714256" y="343725"/>
                  </a:cubicBezTo>
                  <a:lnTo>
                    <a:pt x="12714256" y="110199"/>
                  </a:lnTo>
                  <a:cubicBezTo>
                    <a:pt x="12714256" y="80972"/>
                    <a:pt x="12702646" y="52943"/>
                    <a:pt x="12681980" y="32276"/>
                  </a:cubicBezTo>
                  <a:cubicBezTo>
                    <a:pt x="12661314" y="11610"/>
                    <a:pt x="12633285" y="0"/>
                    <a:pt x="12604058" y="0"/>
                  </a:cubicBezTo>
                  <a:lnTo>
                    <a:pt x="110199" y="0"/>
                  </a:lnTo>
                  <a:cubicBezTo>
                    <a:pt x="80972" y="0"/>
                    <a:pt x="52943" y="11610"/>
                    <a:pt x="32276" y="32276"/>
                  </a:cubicBezTo>
                  <a:cubicBezTo>
                    <a:pt x="11610" y="52943"/>
                    <a:pt x="0" y="80972"/>
                    <a:pt x="0" y="110199"/>
                  </a:cubicBezTo>
                  <a:close/>
                </a:path>
              </a:pathLst>
            </a:custGeom>
            <a:solidFill>
              <a:srgbClr val="CEE3D7"/>
            </a:solidFill>
          </p:spPr>
        </p:sp>
      </p:grpSp>
      <p:sp>
        <p:nvSpPr>
          <p:cNvPr name="TextBox 14" id="14"/>
          <p:cNvSpPr txBox="true"/>
          <p:nvPr/>
        </p:nvSpPr>
        <p:spPr>
          <a:xfrm rot="0">
            <a:off x="1145466" y="3837188"/>
            <a:ext cx="5721921" cy="325755"/>
          </a:xfrm>
          <a:prstGeom prst="rect">
            <a:avLst/>
          </a:prstGeom>
        </p:spPr>
        <p:txBody>
          <a:bodyPr anchor="t" rtlCol="false" tIns="0" lIns="0" bIns="0" rIns="0">
            <a:spAutoFit/>
          </a:bodyPr>
          <a:lstStyle/>
          <a:p>
            <a:pPr algn="l">
              <a:lnSpc>
                <a:spcPts val="2520"/>
              </a:lnSpc>
            </a:pPr>
            <a:r>
              <a:rPr lang="en-US" b="true" sz="1800">
                <a:solidFill>
                  <a:srgbClr val="2A2B39"/>
                </a:solidFill>
                <a:latin typeface="Poppins Semi-Bold"/>
                <a:ea typeface="Poppins Semi-Bold"/>
                <a:cs typeface="Poppins Semi-Bold"/>
                <a:sym typeface="Poppins Semi-Bold"/>
              </a:rPr>
              <a:t>TECH</a:t>
            </a:r>
            <a:r>
              <a:rPr lang="en-US" b="true" sz="1800">
                <a:solidFill>
                  <a:srgbClr val="2A2B39"/>
                </a:solidFill>
                <a:latin typeface="Poppins Semi-Bold"/>
                <a:ea typeface="Poppins Semi-Bold"/>
                <a:cs typeface="Poppins Semi-Bold"/>
                <a:sym typeface="Poppins Semi-Bold"/>
              </a:rPr>
              <a:t>NOLOGICAL ADVANCEMENTS &amp; INNOVATIONS</a:t>
            </a:r>
          </a:p>
        </p:txBody>
      </p:sp>
      <p:sp>
        <p:nvSpPr>
          <p:cNvPr name="TextBox 15" id="15"/>
          <p:cNvSpPr txBox="true"/>
          <p:nvPr/>
        </p:nvSpPr>
        <p:spPr>
          <a:xfrm rot="0">
            <a:off x="1028700" y="4433290"/>
            <a:ext cx="12714780" cy="564515"/>
          </a:xfrm>
          <a:prstGeom prst="rect">
            <a:avLst/>
          </a:prstGeom>
        </p:spPr>
        <p:txBody>
          <a:bodyPr anchor="t" rtlCol="false" tIns="0" lIns="0" bIns="0" rIns="0">
            <a:spAutoFit/>
          </a:bodyPr>
          <a:lstStyle/>
          <a:p>
            <a:pPr algn="just">
              <a:lnSpc>
                <a:spcPts val="2200"/>
              </a:lnSpc>
            </a:pPr>
            <a:r>
              <a:rPr lang="en-US" sz="1600" spc="28">
                <a:solidFill>
                  <a:srgbClr val="000000"/>
                </a:solidFill>
                <a:latin typeface="Poppins Light"/>
                <a:ea typeface="Poppins Light"/>
                <a:cs typeface="Poppins Light"/>
                <a:sym typeface="Poppins Light"/>
              </a:rPr>
              <a:t>Innovations like blockchain, smart meters, and digital platforms allow secure, transparent, and automated energy transactions. These technologies ensure real-time monitoring, tamper-proof records, and seamless payments.</a:t>
            </a:r>
          </a:p>
        </p:txBody>
      </p:sp>
      <p:grpSp>
        <p:nvGrpSpPr>
          <p:cNvPr name="Group 16" id="16"/>
          <p:cNvGrpSpPr/>
          <p:nvPr/>
        </p:nvGrpSpPr>
        <p:grpSpPr>
          <a:xfrm rot="0">
            <a:off x="13968970" y="3778568"/>
            <a:ext cx="3290330" cy="1521537"/>
            <a:chOff x="0" y="0"/>
            <a:chExt cx="4138943" cy="1913958"/>
          </a:xfrm>
        </p:grpSpPr>
        <p:sp>
          <p:nvSpPr>
            <p:cNvPr name="Freeform 17" id="17"/>
            <p:cNvSpPr/>
            <p:nvPr/>
          </p:nvSpPr>
          <p:spPr>
            <a:xfrm flipH="false" flipV="false" rot="0">
              <a:off x="0" y="0"/>
              <a:ext cx="4138930" cy="1913958"/>
            </a:xfrm>
            <a:custGeom>
              <a:avLst/>
              <a:gdLst/>
              <a:ahLst/>
              <a:cxnLst/>
              <a:rect r="r" b="b" t="t" l="l"/>
              <a:pathLst>
                <a:path h="1913958" w="4138930">
                  <a:moveTo>
                    <a:pt x="0" y="0"/>
                  </a:moveTo>
                  <a:lnTo>
                    <a:pt x="4138930" y="0"/>
                  </a:lnTo>
                  <a:lnTo>
                    <a:pt x="4138930" y="1913958"/>
                  </a:lnTo>
                  <a:lnTo>
                    <a:pt x="0" y="1913958"/>
                  </a:lnTo>
                  <a:lnTo>
                    <a:pt x="0" y="0"/>
                  </a:lnTo>
                  <a:close/>
                </a:path>
              </a:pathLst>
            </a:custGeom>
            <a:blipFill>
              <a:blip r:embed="rId4"/>
              <a:stretch>
                <a:fillRect l="0" t="-31093" r="-13" b="-31247"/>
              </a:stretch>
            </a:blipFill>
          </p:spPr>
        </p:sp>
      </p:grpSp>
      <p:grpSp>
        <p:nvGrpSpPr>
          <p:cNvPr name="Group 18" id="18"/>
          <p:cNvGrpSpPr/>
          <p:nvPr/>
        </p:nvGrpSpPr>
        <p:grpSpPr>
          <a:xfrm rot="0">
            <a:off x="4544520" y="5762185"/>
            <a:ext cx="12714780" cy="453953"/>
            <a:chOff x="0" y="0"/>
            <a:chExt cx="12714773" cy="453951"/>
          </a:xfrm>
        </p:grpSpPr>
        <p:sp>
          <p:nvSpPr>
            <p:cNvPr name="Freeform 19" id="19"/>
            <p:cNvSpPr/>
            <p:nvPr/>
          </p:nvSpPr>
          <p:spPr>
            <a:xfrm flipH="false" flipV="false" rot="0">
              <a:off x="0" y="0"/>
              <a:ext cx="12714256" cy="453924"/>
            </a:xfrm>
            <a:custGeom>
              <a:avLst/>
              <a:gdLst/>
              <a:ahLst/>
              <a:cxnLst/>
              <a:rect r="r" b="b" t="t" l="l"/>
              <a:pathLst>
                <a:path h="453924" w="12714256">
                  <a:moveTo>
                    <a:pt x="0" y="110199"/>
                  </a:moveTo>
                  <a:lnTo>
                    <a:pt x="0" y="343725"/>
                  </a:lnTo>
                  <a:cubicBezTo>
                    <a:pt x="0" y="372952"/>
                    <a:pt x="11610" y="400981"/>
                    <a:pt x="32276" y="421647"/>
                  </a:cubicBezTo>
                  <a:cubicBezTo>
                    <a:pt x="52943" y="442314"/>
                    <a:pt x="80972" y="453924"/>
                    <a:pt x="110199" y="453924"/>
                  </a:cubicBezTo>
                  <a:lnTo>
                    <a:pt x="12604058" y="453924"/>
                  </a:lnTo>
                  <a:cubicBezTo>
                    <a:pt x="12664919" y="453924"/>
                    <a:pt x="12714256" y="404586"/>
                    <a:pt x="12714256" y="343725"/>
                  </a:cubicBezTo>
                  <a:lnTo>
                    <a:pt x="12714256" y="110199"/>
                  </a:lnTo>
                  <a:cubicBezTo>
                    <a:pt x="12714256" y="80972"/>
                    <a:pt x="12702646" y="52943"/>
                    <a:pt x="12681980" y="32276"/>
                  </a:cubicBezTo>
                  <a:cubicBezTo>
                    <a:pt x="12661314" y="11610"/>
                    <a:pt x="12633285" y="0"/>
                    <a:pt x="12604058" y="0"/>
                  </a:cubicBezTo>
                  <a:lnTo>
                    <a:pt x="110199" y="0"/>
                  </a:lnTo>
                  <a:cubicBezTo>
                    <a:pt x="80972" y="0"/>
                    <a:pt x="52943" y="11610"/>
                    <a:pt x="32276" y="32276"/>
                  </a:cubicBezTo>
                  <a:cubicBezTo>
                    <a:pt x="11610" y="52943"/>
                    <a:pt x="0" y="80972"/>
                    <a:pt x="0" y="110199"/>
                  </a:cubicBezTo>
                  <a:close/>
                </a:path>
              </a:pathLst>
            </a:custGeom>
            <a:solidFill>
              <a:srgbClr val="CEE3D7"/>
            </a:solidFill>
          </p:spPr>
        </p:sp>
      </p:grpSp>
      <p:sp>
        <p:nvSpPr>
          <p:cNvPr name="TextBox 20" id="20"/>
          <p:cNvSpPr txBox="true"/>
          <p:nvPr/>
        </p:nvSpPr>
        <p:spPr>
          <a:xfrm rot="0">
            <a:off x="4661286" y="5797708"/>
            <a:ext cx="4583906" cy="325755"/>
          </a:xfrm>
          <a:prstGeom prst="rect">
            <a:avLst/>
          </a:prstGeom>
        </p:spPr>
        <p:txBody>
          <a:bodyPr anchor="t" rtlCol="false" tIns="0" lIns="0" bIns="0" rIns="0">
            <a:spAutoFit/>
          </a:bodyPr>
          <a:lstStyle/>
          <a:p>
            <a:pPr algn="l">
              <a:lnSpc>
                <a:spcPts val="2520"/>
              </a:lnSpc>
            </a:pPr>
            <a:r>
              <a:rPr lang="en-US" b="true" sz="1800">
                <a:solidFill>
                  <a:srgbClr val="2A2B39"/>
                </a:solidFill>
                <a:latin typeface="Poppins Semi-Bold"/>
                <a:ea typeface="Poppins Semi-Bold"/>
                <a:cs typeface="Poppins Semi-Bold"/>
                <a:sym typeface="Poppins Semi-Bold"/>
              </a:rPr>
              <a:t>M</a:t>
            </a:r>
            <a:r>
              <a:rPr lang="en-US" b="true" sz="1800">
                <a:solidFill>
                  <a:srgbClr val="2A2B39"/>
                </a:solidFill>
                <a:latin typeface="Poppins Semi-Bold"/>
                <a:ea typeface="Poppins Semi-Bold"/>
                <a:cs typeface="Poppins Semi-Bold"/>
                <a:sym typeface="Poppins Semi-Bold"/>
              </a:rPr>
              <a:t>AXIMIZ</a:t>
            </a:r>
            <a:r>
              <a:rPr lang="en-US" b="true" sz="1800">
                <a:solidFill>
                  <a:srgbClr val="2A2B39"/>
                </a:solidFill>
                <a:latin typeface="Poppins Semi-Bold"/>
                <a:ea typeface="Poppins Semi-Bold"/>
                <a:cs typeface="Poppins Semi-Bold"/>
                <a:sym typeface="Poppins Semi-Bold"/>
              </a:rPr>
              <a:t>ING DISTRIBUTED ENERGY VALUE</a:t>
            </a:r>
          </a:p>
        </p:txBody>
      </p:sp>
      <p:sp>
        <p:nvSpPr>
          <p:cNvPr name="TextBox 21" id="21"/>
          <p:cNvSpPr txBox="true"/>
          <p:nvPr/>
        </p:nvSpPr>
        <p:spPr>
          <a:xfrm rot="0">
            <a:off x="4544520" y="6393811"/>
            <a:ext cx="12714780" cy="564515"/>
          </a:xfrm>
          <a:prstGeom prst="rect">
            <a:avLst/>
          </a:prstGeom>
        </p:spPr>
        <p:txBody>
          <a:bodyPr anchor="t" rtlCol="false" tIns="0" lIns="0" bIns="0" rIns="0">
            <a:spAutoFit/>
          </a:bodyPr>
          <a:lstStyle/>
          <a:p>
            <a:pPr algn="just">
              <a:lnSpc>
                <a:spcPts val="2200"/>
              </a:lnSpc>
            </a:pPr>
            <a:r>
              <a:rPr lang="en-US" sz="1600" spc="28">
                <a:solidFill>
                  <a:srgbClr val="000000"/>
                </a:solidFill>
                <a:latin typeface="Poppins Light"/>
                <a:ea typeface="Poppins Light"/>
                <a:cs typeface="Poppins Light"/>
                <a:sym typeface="Poppins Light"/>
              </a:rPr>
              <a:t>P2P tra</a:t>
            </a:r>
            <a:r>
              <a:rPr lang="en-US" sz="1600" spc="28">
                <a:solidFill>
                  <a:srgbClr val="000000"/>
                </a:solidFill>
                <a:latin typeface="Poppins Light"/>
                <a:ea typeface="Poppins Light"/>
                <a:cs typeface="Poppins Light"/>
                <a:sym typeface="Poppins Light"/>
              </a:rPr>
              <a:t>ding unlocks the full value of rooftop solar by enabling local energy exchange, improving asset utilization, and creating benefits for consumers, prosumers, and utilities alike.</a:t>
            </a:r>
          </a:p>
        </p:txBody>
      </p:sp>
      <p:grpSp>
        <p:nvGrpSpPr>
          <p:cNvPr name="Group 22" id="22"/>
          <p:cNvGrpSpPr/>
          <p:nvPr/>
        </p:nvGrpSpPr>
        <p:grpSpPr>
          <a:xfrm rot="0">
            <a:off x="1028700" y="5756607"/>
            <a:ext cx="3292707" cy="1523812"/>
            <a:chOff x="0" y="0"/>
            <a:chExt cx="5392491" cy="2495559"/>
          </a:xfrm>
        </p:grpSpPr>
        <p:sp>
          <p:nvSpPr>
            <p:cNvPr name="Freeform 23" id="23"/>
            <p:cNvSpPr/>
            <p:nvPr/>
          </p:nvSpPr>
          <p:spPr>
            <a:xfrm flipH="false" flipV="false" rot="0">
              <a:off x="0" y="0"/>
              <a:ext cx="5392529" cy="2495572"/>
            </a:xfrm>
            <a:custGeom>
              <a:avLst/>
              <a:gdLst/>
              <a:ahLst/>
              <a:cxnLst/>
              <a:rect r="r" b="b" t="t" l="l"/>
              <a:pathLst>
                <a:path h="2495572" w="5392529">
                  <a:moveTo>
                    <a:pt x="0" y="0"/>
                  </a:moveTo>
                  <a:lnTo>
                    <a:pt x="5392529" y="0"/>
                  </a:lnTo>
                  <a:lnTo>
                    <a:pt x="5392529" y="2495572"/>
                  </a:lnTo>
                  <a:lnTo>
                    <a:pt x="0" y="2495572"/>
                  </a:lnTo>
                  <a:lnTo>
                    <a:pt x="0" y="0"/>
                  </a:lnTo>
                  <a:close/>
                </a:path>
              </a:pathLst>
            </a:custGeom>
            <a:blipFill>
              <a:blip r:embed="rId5"/>
              <a:stretch>
                <a:fillRect l="0" t="-31031" r="-12" b="-31183"/>
              </a:stretch>
            </a:blipFill>
          </p:spPr>
        </p:sp>
      </p:grpSp>
      <p:grpSp>
        <p:nvGrpSpPr>
          <p:cNvPr name="Group 24" id="24"/>
          <p:cNvGrpSpPr/>
          <p:nvPr/>
        </p:nvGrpSpPr>
        <p:grpSpPr>
          <a:xfrm rot="0">
            <a:off x="1028700" y="7736921"/>
            <a:ext cx="12714780" cy="453953"/>
            <a:chOff x="0" y="0"/>
            <a:chExt cx="12714773" cy="453951"/>
          </a:xfrm>
        </p:grpSpPr>
        <p:sp>
          <p:nvSpPr>
            <p:cNvPr name="Freeform 25" id="25"/>
            <p:cNvSpPr/>
            <p:nvPr/>
          </p:nvSpPr>
          <p:spPr>
            <a:xfrm flipH="false" flipV="false" rot="0">
              <a:off x="0" y="0"/>
              <a:ext cx="12714256" cy="453924"/>
            </a:xfrm>
            <a:custGeom>
              <a:avLst/>
              <a:gdLst/>
              <a:ahLst/>
              <a:cxnLst/>
              <a:rect r="r" b="b" t="t" l="l"/>
              <a:pathLst>
                <a:path h="453924" w="12714256">
                  <a:moveTo>
                    <a:pt x="0" y="110199"/>
                  </a:moveTo>
                  <a:lnTo>
                    <a:pt x="0" y="343725"/>
                  </a:lnTo>
                  <a:cubicBezTo>
                    <a:pt x="0" y="372952"/>
                    <a:pt x="11610" y="400981"/>
                    <a:pt x="32276" y="421647"/>
                  </a:cubicBezTo>
                  <a:cubicBezTo>
                    <a:pt x="52943" y="442314"/>
                    <a:pt x="80972" y="453924"/>
                    <a:pt x="110199" y="453924"/>
                  </a:cubicBezTo>
                  <a:lnTo>
                    <a:pt x="12604058" y="453924"/>
                  </a:lnTo>
                  <a:cubicBezTo>
                    <a:pt x="12664919" y="453924"/>
                    <a:pt x="12714256" y="404586"/>
                    <a:pt x="12714256" y="343725"/>
                  </a:cubicBezTo>
                  <a:lnTo>
                    <a:pt x="12714256" y="110199"/>
                  </a:lnTo>
                  <a:cubicBezTo>
                    <a:pt x="12714256" y="80972"/>
                    <a:pt x="12702646" y="52943"/>
                    <a:pt x="12681980" y="32276"/>
                  </a:cubicBezTo>
                  <a:cubicBezTo>
                    <a:pt x="12661314" y="11610"/>
                    <a:pt x="12633285" y="0"/>
                    <a:pt x="12604058" y="0"/>
                  </a:cubicBezTo>
                  <a:lnTo>
                    <a:pt x="110199" y="0"/>
                  </a:lnTo>
                  <a:cubicBezTo>
                    <a:pt x="80972" y="0"/>
                    <a:pt x="52943" y="11610"/>
                    <a:pt x="32276" y="32276"/>
                  </a:cubicBezTo>
                  <a:cubicBezTo>
                    <a:pt x="11610" y="52943"/>
                    <a:pt x="0" y="80972"/>
                    <a:pt x="0" y="110199"/>
                  </a:cubicBezTo>
                  <a:close/>
                </a:path>
              </a:pathLst>
            </a:custGeom>
            <a:solidFill>
              <a:srgbClr val="CEE3D7"/>
            </a:solidFill>
          </p:spPr>
        </p:sp>
      </p:grpSp>
      <p:sp>
        <p:nvSpPr>
          <p:cNvPr name="TextBox 26" id="26"/>
          <p:cNvSpPr txBox="true"/>
          <p:nvPr/>
        </p:nvSpPr>
        <p:spPr>
          <a:xfrm rot="0">
            <a:off x="1145466" y="7772445"/>
            <a:ext cx="4357613" cy="325755"/>
          </a:xfrm>
          <a:prstGeom prst="rect">
            <a:avLst/>
          </a:prstGeom>
        </p:spPr>
        <p:txBody>
          <a:bodyPr anchor="t" rtlCol="false" tIns="0" lIns="0" bIns="0" rIns="0">
            <a:spAutoFit/>
          </a:bodyPr>
          <a:lstStyle/>
          <a:p>
            <a:pPr algn="l">
              <a:lnSpc>
                <a:spcPts val="2520"/>
              </a:lnSpc>
            </a:pPr>
            <a:r>
              <a:rPr lang="en-US" b="true" sz="1800">
                <a:solidFill>
                  <a:srgbClr val="2A2B39"/>
                </a:solidFill>
                <a:latin typeface="Poppins Semi-Bold"/>
                <a:ea typeface="Poppins Semi-Bold"/>
                <a:cs typeface="Poppins Semi-Bold"/>
                <a:sym typeface="Poppins Semi-Bold"/>
              </a:rPr>
              <a:t>E</a:t>
            </a:r>
            <a:r>
              <a:rPr lang="en-US" b="true" sz="1800">
                <a:solidFill>
                  <a:srgbClr val="2A2B39"/>
                </a:solidFill>
                <a:latin typeface="Poppins Semi-Bold"/>
                <a:ea typeface="Poppins Semi-Bold"/>
                <a:cs typeface="Poppins Semi-Bold"/>
                <a:sym typeface="Poppins Semi-Bold"/>
              </a:rPr>
              <a:t>MPOWERING FUTURE-READY UTILITIES</a:t>
            </a:r>
          </a:p>
        </p:txBody>
      </p:sp>
      <p:sp>
        <p:nvSpPr>
          <p:cNvPr name="TextBox 27" id="27"/>
          <p:cNvSpPr txBox="true"/>
          <p:nvPr/>
        </p:nvSpPr>
        <p:spPr>
          <a:xfrm rot="0">
            <a:off x="1028700" y="8368547"/>
            <a:ext cx="12714780" cy="564515"/>
          </a:xfrm>
          <a:prstGeom prst="rect">
            <a:avLst/>
          </a:prstGeom>
        </p:spPr>
        <p:txBody>
          <a:bodyPr anchor="t" rtlCol="false" tIns="0" lIns="0" bIns="0" rIns="0">
            <a:spAutoFit/>
          </a:bodyPr>
          <a:lstStyle/>
          <a:p>
            <a:pPr algn="just">
              <a:lnSpc>
                <a:spcPts val="2200"/>
              </a:lnSpc>
            </a:pPr>
            <a:r>
              <a:rPr lang="en-US" sz="1600" spc="28">
                <a:solidFill>
                  <a:srgbClr val="000000"/>
                </a:solidFill>
                <a:latin typeface="Poppins Light"/>
                <a:ea typeface="Poppins Light"/>
                <a:cs typeface="Poppins Light"/>
                <a:sym typeface="Poppins Light"/>
              </a:rPr>
              <a:t>P2P</a:t>
            </a:r>
            <a:r>
              <a:rPr lang="en-US" sz="1600" spc="28">
                <a:solidFill>
                  <a:srgbClr val="000000"/>
                </a:solidFill>
                <a:latin typeface="Poppins Light"/>
                <a:ea typeface="Poppins Light"/>
                <a:cs typeface="Poppins Light"/>
                <a:sym typeface="Poppins Light"/>
              </a:rPr>
              <a:t> energy trading enables DISCOMs to evolve into digital energy market facilitators while improving operational efficiency, consumer engagement, and renewable energy integration.</a:t>
            </a:r>
          </a:p>
        </p:txBody>
      </p:sp>
      <p:grpSp>
        <p:nvGrpSpPr>
          <p:cNvPr name="Group 28" id="28"/>
          <p:cNvGrpSpPr/>
          <p:nvPr/>
        </p:nvGrpSpPr>
        <p:grpSpPr>
          <a:xfrm rot="0">
            <a:off x="13968970" y="7736921"/>
            <a:ext cx="3290330" cy="1521379"/>
            <a:chOff x="0" y="0"/>
            <a:chExt cx="4387106" cy="2028506"/>
          </a:xfrm>
        </p:grpSpPr>
        <p:sp>
          <p:nvSpPr>
            <p:cNvPr name="Freeform 29" id="29"/>
            <p:cNvSpPr/>
            <p:nvPr/>
          </p:nvSpPr>
          <p:spPr>
            <a:xfrm flipH="false" flipV="false" rot="0">
              <a:off x="0" y="0"/>
              <a:ext cx="4387052" cy="2028506"/>
            </a:xfrm>
            <a:custGeom>
              <a:avLst/>
              <a:gdLst/>
              <a:ahLst/>
              <a:cxnLst/>
              <a:rect r="r" b="b" t="t" l="l"/>
              <a:pathLst>
                <a:path h="2028506" w="4387052">
                  <a:moveTo>
                    <a:pt x="0" y="0"/>
                  </a:moveTo>
                  <a:lnTo>
                    <a:pt x="4387052" y="0"/>
                  </a:lnTo>
                  <a:lnTo>
                    <a:pt x="4387052" y="2028506"/>
                  </a:lnTo>
                  <a:lnTo>
                    <a:pt x="0" y="2028506"/>
                  </a:lnTo>
                  <a:lnTo>
                    <a:pt x="0" y="0"/>
                  </a:lnTo>
                  <a:close/>
                </a:path>
              </a:pathLst>
            </a:custGeom>
            <a:blipFill>
              <a:blip r:embed="rId6"/>
              <a:stretch>
                <a:fillRect l="0" t="-31102" r="-14" b="-31256"/>
              </a:stretch>
            </a:blipFill>
          </p:spPr>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55040" y="1028700"/>
            <a:ext cx="903168" cy="490221"/>
            <a:chOff x="0" y="0"/>
            <a:chExt cx="903164" cy="490215"/>
          </a:xfrm>
        </p:grpSpPr>
        <p:sp>
          <p:nvSpPr>
            <p:cNvPr name="Freeform 3" id="3"/>
            <p:cNvSpPr/>
            <p:nvPr/>
          </p:nvSpPr>
          <p:spPr>
            <a:xfrm flipH="false" flipV="false" rot="0">
              <a:off x="86288" y="39125"/>
              <a:ext cx="509102" cy="411600"/>
            </a:xfrm>
            <a:custGeom>
              <a:avLst/>
              <a:gdLst/>
              <a:ahLst/>
              <a:cxnLst/>
              <a:rect r="r" b="b" t="t" l="l"/>
              <a:pathLst>
                <a:path h="411600" w="509102">
                  <a:moveTo>
                    <a:pt x="0" y="0"/>
                  </a:moveTo>
                  <a:lnTo>
                    <a:pt x="0" y="411600"/>
                  </a:lnTo>
                  <a:lnTo>
                    <a:pt x="509102" y="411600"/>
                  </a:lnTo>
                  <a:lnTo>
                    <a:pt x="509102" y="0"/>
                  </a:lnTo>
                  <a:close/>
                </a:path>
              </a:pathLst>
            </a:custGeom>
            <a:solidFill>
              <a:srgbClr val="389983"/>
            </a:solidFill>
          </p:spPr>
        </p:sp>
        <p:sp>
          <p:nvSpPr>
            <p:cNvPr name="Freeform 4" id="4"/>
            <p:cNvSpPr/>
            <p:nvPr/>
          </p:nvSpPr>
          <p:spPr>
            <a:xfrm flipH="false" flipV="false" rot="0">
              <a:off x="691861" y="39125"/>
              <a:ext cx="125118" cy="411991"/>
            </a:xfrm>
            <a:custGeom>
              <a:avLst/>
              <a:gdLst/>
              <a:ahLst/>
              <a:cxnLst/>
              <a:rect r="r" b="b" t="t" l="l"/>
              <a:pathLst>
                <a:path h="411991" w="125118">
                  <a:moveTo>
                    <a:pt x="0" y="0"/>
                  </a:moveTo>
                  <a:lnTo>
                    <a:pt x="125118" y="0"/>
                  </a:lnTo>
                  <a:lnTo>
                    <a:pt x="125118" y="411992"/>
                  </a:lnTo>
                  <a:lnTo>
                    <a:pt x="0" y="411992"/>
                  </a:lnTo>
                  <a:close/>
                </a:path>
              </a:pathLst>
            </a:custGeom>
            <a:solidFill>
              <a:srgbClr val="389983"/>
            </a:solidFill>
          </p:spPr>
        </p:sp>
      </p:grpSp>
      <p:sp>
        <p:nvSpPr>
          <p:cNvPr name="Freeform 5" id="5"/>
          <p:cNvSpPr/>
          <p:nvPr/>
        </p:nvSpPr>
        <p:spPr>
          <a:xfrm flipH="false" flipV="false" rot="0">
            <a:off x="1047485" y="1866110"/>
            <a:ext cx="187844" cy="187727"/>
          </a:xfrm>
          <a:custGeom>
            <a:avLst/>
            <a:gdLst/>
            <a:ahLst/>
            <a:cxnLst/>
            <a:rect r="r" b="b" t="t" l="l"/>
            <a:pathLst>
              <a:path h="187727" w="187844">
                <a:moveTo>
                  <a:pt x="0" y="0"/>
                </a:moveTo>
                <a:lnTo>
                  <a:pt x="187844" y="0"/>
                </a:lnTo>
                <a:lnTo>
                  <a:pt x="187844" y="187727"/>
                </a:lnTo>
                <a:lnTo>
                  <a:pt x="0" y="187727"/>
                </a:lnTo>
                <a:lnTo>
                  <a:pt x="0" y="0"/>
                </a:lnTo>
                <a:close/>
              </a:path>
            </a:pathLst>
          </a:custGeom>
          <a:blipFill>
            <a:blip r:embed="rId3"/>
            <a:stretch>
              <a:fillRect l="0" t="0" r="0" b="0"/>
            </a:stretch>
          </a:blipFill>
        </p:spPr>
      </p:sp>
      <p:sp>
        <p:nvSpPr>
          <p:cNvPr name="Freeform 6" id="6"/>
          <p:cNvSpPr/>
          <p:nvPr/>
        </p:nvSpPr>
        <p:spPr>
          <a:xfrm flipH="false" flipV="false" rot="0">
            <a:off x="1047485" y="3168541"/>
            <a:ext cx="187844" cy="187727"/>
          </a:xfrm>
          <a:custGeom>
            <a:avLst/>
            <a:gdLst/>
            <a:ahLst/>
            <a:cxnLst/>
            <a:rect r="r" b="b" t="t" l="l"/>
            <a:pathLst>
              <a:path h="187727" w="187844">
                <a:moveTo>
                  <a:pt x="0" y="0"/>
                </a:moveTo>
                <a:lnTo>
                  <a:pt x="187844" y="0"/>
                </a:lnTo>
                <a:lnTo>
                  <a:pt x="187844" y="187727"/>
                </a:lnTo>
                <a:lnTo>
                  <a:pt x="0" y="187727"/>
                </a:lnTo>
                <a:lnTo>
                  <a:pt x="0" y="0"/>
                </a:lnTo>
                <a:close/>
              </a:path>
            </a:pathLst>
          </a:custGeom>
          <a:blipFill>
            <a:blip r:embed="rId3"/>
            <a:stretch>
              <a:fillRect l="0" t="0" r="0" b="0"/>
            </a:stretch>
          </a:blipFill>
        </p:spPr>
      </p:sp>
      <p:sp>
        <p:nvSpPr>
          <p:cNvPr name="Freeform 7" id="7"/>
          <p:cNvSpPr/>
          <p:nvPr/>
        </p:nvSpPr>
        <p:spPr>
          <a:xfrm flipH="false" flipV="false" rot="0">
            <a:off x="1047485" y="4487483"/>
            <a:ext cx="187844" cy="187727"/>
          </a:xfrm>
          <a:custGeom>
            <a:avLst/>
            <a:gdLst/>
            <a:ahLst/>
            <a:cxnLst/>
            <a:rect r="r" b="b" t="t" l="l"/>
            <a:pathLst>
              <a:path h="187727" w="187844">
                <a:moveTo>
                  <a:pt x="0" y="0"/>
                </a:moveTo>
                <a:lnTo>
                  <a:pt x="187844" y="0"/>
                </a:lnTo>
                <a:lnTo>
                  <a:pt x="187844" y="187727"/>
                </a:lnTo>
                <a:lnTo>
                  <a:pt x="0" y="187727"/>
                </a:lnTo>
                <a:lnTo>
                  <a:pt x="0" y="0"/>
                </a:lnTo>
                <a:close/>
              </a:path>
            </a:pathLst>
          </a:custGeom>
          <a:blipFill>
            <a:blip r:embed="rId3"/>
            <a:stretch>
              <a:fillRect l="0" t="0" r="0" b="0"/>
            </a:stretch>
          </a:blipFill>
        </p:spPr>
      </p:sp>
      <p:sp>
        <p:nvSpPr>
          <p:cNvPr name="Freeform 8" id="8"/>
          <p:cNvSpPr/>
          <p:nvPr/>
        </p:nvSpPr>
        <p:spPr>
          <a:xfrm flipH="false" flipV="false" rot="0">
            <a:off x="1047485" y="5771610"/>
            <a:ext cx="187844" cy="187727"/>
          </a:xfrm>
          <a:custGeom>
            <a:avLst/>
            <a:gdLst/>
            <a:ahLst/>
            <a:cxnLst/>
            <a:rect r="r" b="b" t="t" l="l"/>
            <a:pathLst>
              <a:path h="187727" w="187844">
                <a:moveTo>
                  <a:pt x="0" y="0"/>
                </a:moveTo>
                <a:lnTo>
                  <a:pt x="187844" y="0"/>
                </a:lnTo>
                <a:lnTo>
                  <a:pt x="187844" y="187727"/>
                </a:lnTo>
                <a:lnTo>
                  <a:pt x="0" y="187727"/>
                </a:lnTo>
                <a:lnTo>
                  <a:pt x="0" y="0"/>
                </a:lnTo>
                <a:close/>
              </a:path>
            </a:pathLst>
          </a:custGeom>
          <a:blipFill>
            <a:blip r:embed="rId3"/>
            <a:stretch>
              <a:fillRect l="0" t="0" r="0" b="0"/>
            </a:stretch>
          </a:blipFill>
        </p:spPr>
      </p:sp>
      <p:sp>
        <p:nvSpPr>
          <p:cNvPr name="Freeform 9" id="9"/>
          <p:cNvSpPr/>
          <p:nvPr/>
        </p:nvSpPr>
        <p:spPr>
          <a:xfrm flipH="false" flipV="false" rot="0">
            <a:off x="1047485" y="7074788"/>
            <a:ext cx="187844" cy="187727"/>
          </a:xfrm>
          <a:custGeom>
            <a:avLst/>
            <a:gdLst/>
            <a:ahLst/>
            <a:cxnLst/>
            <a:rect r="r" b="b" t="t" l="l"/>
            <a:pathLst>
              <a:path h="187727" w="187844">
                <a:moveTo>
                  <a:pt x="0" y="0"/>
                </a:moveTo>
                <a:lnTo>
                  <a:pt x="187844" y="0"/>
                </a:lnTo>
                <a:lnTo>
                  <a:pt x="187844" y="187727"/>
                </a:lnTo>
                <a:lnTo>
                  <a:pt x="0" y="187727"/>
                </a:lnTo>
                <a:lnTo>
                  <a:pt x="0" y="0"/>
                </a:lnTo>
                <a:close/>
              </a:path>
            </a:pathLst>
          </a:custGeom>
          <a:blipFill>
            <a:blip r:embed="rId3"/>
            <a:stretch>
              <a:fillRect l="0" t="0" r="0" b="0"/>
            </a:stretch>
          </a:blipFill>
        </p:spPr>
      </p:sp>
      <p:sp>
        <p:nvSpPr>
          <p:cNvPr name="Freeform 10" id="10"/>
          <p:cNvSpPr/>
          <p:nvPr/>
        </p:nvSpPr>
        <p:spPr>
          <a:xfrm flipH="false" flipV="false" rot="0">
            <a:off x="1047485" y="8359941"/>
            <a:ext cx="187844" cy="187727"/>
          </a:xfrm>
          <a:custGeom>
            <a:avLst/>
            <a:gdLst/>
            <a:ahLst/>
            <a:cxnLst/>
            <a:rect r="r" b="b" t="t" l="l"/>
            <a:pathLst>
              <a:path h="187727" w="187844">
                <a:moveTo>
                  <a:pt x="0" y="0"/>
                </a:moveTo>
                <a:lnTo>
                  <a:pt x="187844" y="0"/>
                </a:lnTo>
                <a:lnTo>
                  <a:pt x="187844" y="187727"/>
                </a:lnTo>
                <a:lnTo>
                  <a:pt x="0" y="187727"/>
                </a:lnTo>
                <a:lnTo>
                  <a:pt x="0" y="0"/>
                </a:lnTo>
                <a:close/>
              </a:path>
            </a:pathLst>
          </a:custGeom>
          <a:blipFill>
            <a:blip r:embed="rId3"/>
            <a:stretch>
              <a:fillRect l="0" t="0" r="0" b="0"/>
            </a:stretch>
          </a:blipFill>
        </p:spPr>
      </p:sp>
      <p:sp>
        <p:nvSpPr>
          <p:cNvPr name="TextBox 11" id="11"/>
          <p:cNvSpPr txBox="true"/>
          <p:nvPr/>
        </p:nvSpPr>
        <p:spPr>
          <a:xfrm rot="0">
            <a:off x="1370046" y="1774304"/>
            <a:ext cx="15889254" cy="7466965"/>
          </a:xfrm>
          <a:prstGeom prst="rect">
            <a:avLst/>
          </a:prstGeom>
        </p:spPr>
        <p:txBody>
          <a:bodyPr anchor="t" rtlCol="false" tIns="0" lIns="0" bIns="0" rIns="0">
            <a:spAutoFit/>
          </a:bodyPr>
          <a:lstStyle/>
          <a:p>
            <a:pPr algn="l">
              <a:lnSpc>
                <a:spcPts val="2799"/>
              </a:lnSpc>
            </a:pPr>
            <a:r>
              <a:rPr lang="en-US" sz="1999" b="true">
                <a:solidFill>
                  <a:srgbClr val="242424"/>
                </a:solidFill>
                <a:latin typeface="Poppins Semi-Bold"/>
                <a:ea typeface="Poppins Semi-Bold"/>
                <a:cs typeface="Poppins Semi-Bold"/>
                <a:sym typeface="Poppins Semi-Bold"/>
              </a:rPr>
              <a:t>Larg</a:t>
            </a:r>
            <a:r>
              <a:rPr lang="en-US" sz="1999" b="true">
                <a:solidFill>
                  <a:srgbClr val="242424"/>
                </a:solidFill>
                <a:latin typeface="Poppins Semi-Bold"/>
                <a:ea typeface="Poppins Semi-Bold"/>
                <a:cs typeface="Poppins Semi-Bold"/>
                <a:sym typeface="Poppins Semi-Bold"/>
              </a:rPr>
              <a:t>e rooftop solar base</a:t>
            </a:r>
          </a:p>
          <a:p>
            <a:pPr algn="l" marL="388620" indent="-194310" lvl="1">
              <a:lnSpc>
                <a:spcPts val="2520"/>
              </a:lnSpc>
              <a:buFont typeface="Arial"/>
              <a:buChar char="•"/>
            </a:pPr>
            <a:r>
              <a:rPr lang="en-US" sz="1800">
                <a:solidFill>
                  <a:srgbClr val="242424"/>
                </a:solidFill>
                <a:latin typeface="Poppins"/>
                <a:ea typeface="Poppins"/>
                <a:cs typeface="Poppins"/>
                <a:sym typeface="Poppins"/>
              </a:rPr>
              <a:t>4.5+ lakh rooftop solar installations &amp; around 2 GW rooftop solar capacity.</a:t>
            </a:r>
          </a:p>
          <a:p>
            <a:pPr algn="l" marL="388620" indent="-194310" lvl="1">
              <a:lnSpc>
                <a:spcPts val="2520"/>
              </a:lnSpc>
              <a:buFont typeface="Arial"/>
              <a:buChar char="•"/>
            </a:pPr>
            <a:r>
              <a:rPr lang="en-US" sz="1800">
                <a:solidFill>
                  <a:srgbClr val="242424"/>
                </a:solidFill>
                <a:latin typeface="Poppins"/>
                <a:ea typeface="Poppins"/>
                <a:cs typeface="Poppins"/>
                <a:sym typeface="Poppins"/>
              </a:rPr>
              <a:t>Among India's fastest-growing rooftop solar markets</a:t>
            </a:r>
          </a:p>
          <a:p>
            <a:pPr algn="l">
              <a:lnSpc>
                <a:spcPts val="2520"/>
              </a:lnSpc>
            </a:pPr>
          </a:p>
          <a:p>
            <a:pPr algn="l">
              <a:lnSpc>
                <a:spcPts val="2799"/>
              </a:lnSpc>
            </a:pPr>
            <a:r>
              <a:rPr lang="en-US" sz="1999" b="true">
                <a:solidFill>
                  <a:srgbClr val="242424"/>
                </a:solidFill>
                <a:latin typeface="Poppins Semi-Bold"/>
                <a:ea typeface="Poppins Semi-Bold"/>
                <a:cs typeface="Poppins Semi-Bold"/>
                <a:sym typeface="Poppins Semi-Bold"/>
              </a:rPr>
              <a:t>Unmatched Consumer Scale</a:t>
            </a:r>
          </a:p>
          <a:p>
            <a:pPr algn="l" marL="388620" indent="-194310" lvl="1">
              <a:lnSpc>
                <a:spcPts val="2520"/>
              </a:lnSpc>
              <a:buFont typeface="Arial"/>
              <a:buChar char="•"/>
            </a:pPr>
            <a:r>
              <a:rPr lang="en-US" sz="1800">
                <a:solidFill>
                  <a:srgbClr val="242424"/>
                </a:solidFill>
                <a:latin typeface="Poppins"/>
                <a:ea typeface="Poppins"/>
                <a:cs typeface="Poppins"/>
                <a:sym typeface="Poppins"/>
              </a:rPr>
              <a:t>3+ crore electricity consumers.</a:t>
            </a:r>
          </a:p>
          <a:p>
            <a:pPr algn="l" marL="388620" indent="-194310" lvl="1">
              <a:lnSpc>
                <a:spcPts val="2520"/>
              </a:lnSpc>
              <a:buFont typeface="Arial"/>
              <a:buChar char="•"/>
            </a:pPr>
            <a:r>
              <a:rPr lang="en-US" sz="1800">
                <a:solidFill>
                  <a:srgbClr val="242424"/>
                </a:solidFill>
                <a:latin typeface="Poppins"/>
                <a:ea typeface="Poppins"/>
                <a:cs typeface="Poppins"/>
                <a:sym typeface="Poppins"/>
              </a:rPr>
              <a:t>Potential to create one of the world's largest local energy marketplaces</a:t>
            </a:r>
          </a:p>
          <a:p>
            <a:pPr algn="l">
              <a:lnSpc>
                <a:spcPts val="2520"/>
              </a:lnSpc>
            </a:pPr>
          </a:p>
          <a:p>
            <a:pPr algn="l">
              <a:lnSpc>
                <a:spcPts val="2799"/>
              </a:lnSpc>
            </a:pPr>
            <a:r>
              <a:rPr lang="en-US" b="true" sz="1999">
                <a:solidFill>
                  <a:srgbClr val="242424"/>
                </a:solidFill>
                <a:latin typeface="Poppins Semi-Bold"/>
                <a:ea typeface="Poppins Semi-Bold"/>
                <a:cs typeface="Poppins Semi-Bold"/>
                <a:sym typeface="Poppins Semi-Bold"/>
              </a:rPr>
              <a:t>Progressive Regulatory Ecosystem</a:t>
            </a:r>
          </a:p>
          <a:p>
            <a:pPr algn="l" marL="388620" indent="-194310" lvl="1">
              <a:lnSpc>
                <a:spcPts val="2520"/>
              </a:lnSpc>
              <a:buFont typeface="Arial"/>
              <a:buChar char="•"/>
            </a:pPr>
            <a:r>
              <a:rPr lang="en-US" sz="1800">
                <a:solidFill>
                  <a:srgbClr val="242424"/>
                </a:solidFill>
                <a:latin typeface="Poppins"/>
                <a:ea typeface="Poppins"/>
                <a:cs typeface="Poppins"/>
                <a:sym typeface="Poppins"/>
              </a:rPr>
              <a:t>Strong support from UPERC. UPERC issued the P2P energy transactions guidelines in 2023.</a:t>
            </a:r>
          </a:p>
          <a:p>
            <a:pPr algn="l" marL="388620" indent="-194310" lvl="1">
              <a:lnSpc>
                <a:spcPts val="2520"/>
              </a:lnSpc>
              <a:buFont typeface="Arial"/>
              <a:buChar char="•"/>
            </a:pPr>
            <a:r>
              <a:rPr lang="en-US" sz="1800">
                <a:solidFill>
                  <a:srgbClr val="242424"/>
                </a:solidFill>
                <a:latin typeface="Poppins"/>
                <a:ea typeface="Poppins"/>
                <a:cs typeface="Poppins"/>
                <a:sym typeface="Poppins"/>
              </a:rPr>
              <a:t>Early adoption of consumer-centric energy market innovations</a:t>
            </a:r>
          </a:p>
          <a:p>
            <a:pPr algn="l">
              <a:lnSpc>
                <a:spcPts val="2520"/>
              </a:lnSpc>
            </a:pPr>
          </a:p>
          <a:p>
            <a:pPr algn="l">
              <a:lnSpc>
                <a:spcPts val="2799"/>
              </a:lnSpc>
            </a:pPr>
            <a:r>
              <a:rPr lang="en-US" b="true" sz="1999">
                <a:solidFill>
                  <a:srgbClr val="242424"/>
                </a:solidFill>
                <a:latin typeface="Poppins Semi-Bold"/>
                <a:ea typeface="Poppins Semi-Bold"/>
                <a:cs typeface="Poppins Semi-Bold"/>
                <a:sym typeface="Poppins Semi-Bold"/>
              </a:rPr>
              <a:t>Smart Meter-Ready Infrastructure</a:t>
            </a:r>
          </a:p>
          <a:p>
            <a:pPr algn="l" marL="388620" indent="-194310" lvl="1">
              <a:lnSpc>
                <a:spcPts val="2520"/>
              </a:lnSpc>
              <a:buFont typeface="Arial"/>
              <a:buChar char="•"/>
            </a:pPr>
            <a:r>
              <a:rPr lang="en-US" sz="1800">
                <a:solidFill>
                  <a:srgbClr val="242424"/>
                </a:solidFill>
                <a:latin typeface="Poppins"/>
                <a:ea typeface="Poppins"/>
                <a:cs typeface="Poppins"/>
                <a:sym typeface="Poppins"/>
              </a:rPr>
              <a:t>Large-scale smart meter deployment</a:t>
            </a:r>
          </a:p>
          <a:p>
            <a:pPr algn="l" marL="388620" indent="-194310" lvl="1">
              <a:lnSpc>
                <a:spcPts val="2520"/>
              </a:lnSpc>
              <a:buFont typeface="Arial"/>
              <a:buChar char="•"/>
            </a:pPr>
            <a:r>
              <a:rPr lang="en-US" sz="1800">
                <a:solidFill>
                  <a:srgbClr val="242424"/>
                </a:solidFill>
                <a:latin typeface="Poppins"/>
                <a:ea typeface="Poppins"/>
                <a:cs typeface="Poppins"/>
                <a:sym typeface="Poppins"/>
              </a:rPr>
              <a:t>Enables meter data validation, settlement, and transparent billing</a:t>
            </a:r>
          </a:p>
          <a:p>
            <a:pPr algn="l">
              <a:lnSpc>
                <a:spcPts val="2520"/>
              </a:lnSpc>
            </a:pPr>
          </a:p>
          <a:p>
            <a:pPr algn="l">
              <a:lnSpc>
                <a:spcPts val="2799"/>
              </a:lnSpc>
            </a:pPr>
            <a:r>
              <a:rPr lang="en-US" b="true" sz="1999">
                <a:solidFill>
                  <a:srgbClr val="242424"/>
                </a:solidFill>
                <a:latin typeface="Poppins Semi-Bold"/>
                <a:ea typeface="Poppins Semi-Bold"/>
                <a:cs typeface="Poppins Semi-Bold"/>
                <a:sym typeface="Poppins Semi-Bold"/>
              </a:rPr>
              <a:t>Utility-Led Innovation</a:t>
            </a:r>
          </a:p>
          <a:p>
            <a:pPr algn="l" marL="388620" indent="-194310" lvl="1">
              <a:lnSpc>
                <a:spcPts val="2520"/>
              </a:lnSpc>
              <a:buFont typeface="Arial"/>
              <a:buChar char="•"/>
            </a:pPr>
            <a:r>
              <a:rPr lang="en-US" sz="1800">
                <a:solidFill>
                  <a:srgbClr val="242424"/>
                </a:solidFill>
                <a:latin typeface="Poppins"/>
                <a:ea typeface="Poppins"/>
                <a:cs typeface="Poppins"/>
                <a:sym typeface="Poppins"/>
              </a:rPr>
              <a:t>DISCOM-integrated P2P transaction model.</a:t>
            </a:r>
          </a:p>
          <a:p>
            <a:pPr algn="l" marL="388620" indent="-194310" lvl="1">
              <a:lnSpc>
                <a:spcPts val="2520"/>
              </a:lnSpc>
              <a:buFont typeface="Arial"/>
              <a:buChar char="•"/>
            </a:pPr>
            <a:r>
              <a:rPr lang="en-US" sz="1800">
                <a:solidFill>
                  <a:srgbClr val="242424"/>
                </a:solidFill>
                <a:latin typeface="Poppins"/>
                <a:ea typeface="Poppins"/>
                <a:cs typeface="Poppins"/>
                <a:sym typeface="Poppins"/>
              </a:rPr>
              <a:t>Ensures scalability, compliance, grid reliability, and consumer trust</a:t>
            </a:r>
          </a:p>
          <a:p>
            <a:pPr algn="l">
              <a:lnSpc>
                <a:spcPts val="2520"/>
              </a:lnSpc>
            </a:pPr>
          </a:p>
          <a:p>
            <a:pPr algn="l">
              <a:lnSpc>
                <a:spcPts val="2799"/>
              </a:lnSpc>
            </a:pPr>
            <a:r>
              <a:rPr lang="en-US" b="true" sz="1999">
                <a:solidFill>
                  <a:srgbClr val="242424"/>
                </a:solidFill>
                <a:latin typeface="Poppins Semi-Bold"/>
                <a:ea typeface="Poppins Semi-Bold"/>
                <a:cs typeface="Poppins Semi-Bold"/>
                <a:sym typeface="Poppins Semi-Bold"/>
              </a:rPr>
              <a:t>Strong Renewable Energy Policy Push</a:t>
            </a:r>
          </a:p>
          <a:p>
            <a:pPr algn="l" marL="388620" indent="-194310" lvl="1">
              <a:lnSpc>
                <a:spcPts val="2520"/>
              </a:lnSpc>
              <a:buFont typeface="Arial"/>
              <a:buChar char="•"/>
            </a:pPr>
            <a:r>
              <a:rPr lang="en-US" sz="1800">
                <a:solidFill>
                  <a:srgbClr val="242424"/>
                </a:solidFill>
                <a:latin typeface="Poppins"/>
                <a:ea typeface="Poppins"/>
                <a:cs typeface="Poppins"/>
                <a:sym typeface="Poppins"/>
              </a:rPr>
              <a:t>Target of 8+ lakh rooftop solar installations by 2027 in the State.</a:t>
            </a:r>
          </a:p>
          <a:p>
            <a:pPr algn="l" marL="388620" indent="-194310" lvl="1">
              <a:lnSpc>
                <a:spcPts val="2520"/>
              </a:lnSpc>
              <a:buFont typeface="Arial"/>
              <a:buChar char="•"/>
            </a:pPr>
            <a:r>
              <a:rPr lang="en-US" sz="1800">
                <a:solidFill>
                  <a:srgbClr val="242424"/>
                </a:solidFill>
                <a:latin typeface="Poppins"/>
                <a:ea typeface="Poppins"/>
                <a:cs typeface="Poppins"/>
                <a:sym typeface="Poppins"/>
              </a:rPr>
              <a:t>Accelerated adoption through PM Surya Ghar and UPNEDA initiatives</a:t>
            </a:r>
          </a:p>
        </p:txBody>
      </p:sp>
      <p:sp>
        <p:nvSpPr>
          <p:cNvPr name="TextBox 12" id="12"/>
          <p:cNvSpPr txBox="true"/>
          <p:nvPr/>
        </p:nvSpPr>
        <p:spPr>
          <a:xfrm rot="0">
            <a:off x="1028700" y="942975"/>
            <a:ext cx="16230600" cy="509905"/>
          </a:xfrm>
          <a:prstGeom prst="rect">
            <a:avLst/>
          </a:prstGeom>
        </p:spPr>
        <p:txBody>
          <a:bodyPr anchor="t" rtlCol="false" tIns="0" lIns="0" bIns="0" rIns="0">
            <a:spAutoFit/>
          </a:bodyPr>
          <a:lstStyle/>
          <a:p>
            <a:pPr algn="l">
              <a:lnSpc>
                <a:spcPts val="3919"/>
              </a:lnSpc>
            </a:pPr>
            <a:r>
              <a:rPr lang="en-US" b="true" sz="2799">
                <a:solidFill>
                  <a:srgbClr val="389983"/>
                </a:solidFill>
                <a:latin typeface="Poppins Semi-Bold"/>
                <a:ea typeface="Poppins Semi-Bold"/>
                <a:cs typeface="Poppins Semi-Bold"/>
                <a:sym typeface="Poppins Semi-Bold"/>
              </a:rPr>
              <a:t>UTTAR PRADESH: INDIA'S EMERGING LEADER IN PEER-TO-PEER ENERGY TRADING INITIATIVE</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950197" y="5433260"/>
            <a:ext cx="16435088" cy="0"/>
          </a:xfrm>
          <a:prstGeom prst="line">
            <a:avLst/>
          </a:prstGeom>
          <a:ln cap="flat" w="38100">
            <a:solidFill>
              <a:srgbClr val="242424"/>
            </a:solidFill>
            <a:prstDash val="solid"/>
            <a:headEnd type="oval" len="lg" w="lg"/>
            <a:tailEnd type="arrow" len="sm" w="med"/>
          </a:ln>
        </p:spPr>
      </p:sp>
      <p:grpSp>
        <p:nvGrpSpPr>
          <p:cNvPr name="Group 3" id="3"/>
          <p:cNvGrpSpPr/>
          <p:nvPr/>
        </p:nvGrpSpPr>
        <p:grpSpPr>
          <a:xfrm rot="0">
            <a:off x="2047902" y="5249162"/>
            <a:ext cx="404529" cy="368195"/>
            <a:chOff x="0" y="0"/>
            <a:chExt cx="446504" cy="406400"/>
          </a:xfrm>
        </p:grpSpPr>
        <p:sp>
          <p:nvSpPr>
            <p:cNvPr name="Freeform 4" id="4"/>
            <p:cNvSpPr/>
            <p:nvPr/>
          </p:nvSpPr>
          <p:spPr>
            <a:xfrm flipH="false" flipV="false" rot="0">
              <a:off x="71261" y="0"/>
              <a:ext cx="319753" cy="406400"/>
            </a:xfrm>
            <a:custGeom>
              <a:avLst/>
              <a:gdLst/>
              <a:ahLst/>
              <a:cxnLst/>
              <a:rect r="r" b="b" t="t" l="l"/>
              <a:pathLst>
                <a:path h="406400" w="319753">
                  <a:moveTo>
                    <a:pt x="50391" y="0"/>
                  </a:moveTo>
                  <a:lnTo>
                    <a:pt x="50391" y="0"/>
                  </a:lnTo>
                  <a:cubicBezTo>
                    <a:pt x="128284" y="0"/>
                    <a:pt x="202986" y="30943"/>
                    <a:pt x="258064" y="86021"/>
                  </a:cubicBezTo>
                  <a:lnTo>
                    <a:pt x="280514" y="108471"/>
                  </a:lnTo>
                  <a:cubicBezTo>
                    <a:pt x="332832" y="160789"/>
                    <a:pt x="332832" y="245611"/>
                    <a:pt x="280514" y="297929"/>
                  </a:cubicBezTo>
                  <a:lnTo>
                    <a:pt x="258064" y="320379"/>
                  </a:lnTo>
                  <a:cubicBezTo>
                    <a:pt x="202986" y="375457"/>
                    <a:pt x="128284" y="406400"/>
                    <a:pt x="50391" y="406400"/>
                  </a:cubicBezTo>
                  <a:lnTo>
                    <a:pt x="50391" y="406400"/>
                  </a:lnTo>
                  <a:cubicBezTo>
                    <a:pt x="30010" y="406400"/>
                    <a:pt x="11636" y="394123"/>
                    <a:pt x="3837" y="375293"/>
                  </a:cubicBezTo>
                  <a:cubicBezTo>
                    <a:pt x="-3963" y="356464"/>
                    <a:pt x="349" y="334790"/>
                    <a:pt x="14760" y="320379"/>
                  </a:cubicBezTo>
                  <a:lnTo>
                    <a:pt x="37210" y="297929"/>
                  </a:lnTo>
                  <a:cubicBezTo>
                    <a:pt x="62334" y="272805"/>
                    <a:pt x="76448" y="238730"/>
                    <a:pt x="76448" y="203200"/>
                  </a:cubicBezTo>
                  <a:cubicBezTo>
                    <a:pt x="76448" y="167670"/>
                    <a:pt x="62334" y="133595"/>
                    <a:pt x="37210" y="108471"/>
                  </a:cubicBezTo>
                  <a:lnTo>
                    <a:pt x="14760" y="86021"/>
                  </a:lnTo>
                  <a:cubicBezTo>
                    <a:pt x="349" y="71610"/>
                    <a:pt x="-3963" y="49936"/>
                    <a:pt x="3837" y="31107"/>
                  </a:cubicBezTo>
                  <a:cubicBezTo>
                    <a:pt x="11636" y="12277"/>
                    <a:pt x="30010" y="0"/>
                    <a:pt x="50391" y="0"/>
                  </a:cubicBezTo>
                  <a:close/>
                </a:path>
              </a:pathLst>
            </a:custGeom>
            <a:solidFill>
              <a:srgbClr val="A3A7FF"/>
            </a:solidFill>
          </p:spPr>
        </p:sp>
        <p:sp>
          <p:nvSpPr>
            <p:cNvPr name="TextBox 5" id="5"/>
            <p:cNvSpPr txBox="true"/>
            <p:nvPr/>
          </p:nvSpPr>
          <p:spPr>
            <a:xfrm>
              <a:off x="177800" y="-47625"/>
              <a:ext cx="192504" cy="454025"/>
            </a:xfrm>
            <a:prstGeom prst="rect">
              <a:avLst/>
            </a:prstGeom>
          </p:spPr>
          <p:txBody>
            <a:bodyPr anchor="ctr" rtlCol="false" tIns="50800" lIns="50800" bIns="50800" rIns="50800"/>
            <a:lstStyle/>
            <a:p>
              <a:pPr algn="ctr">
                <a:lnSpc>
                  <a:spcPts val="2239"/>
                </a:lnSpc>
              </a:pPr>
            </a:p>
          </p:txBody>
        </p:sp>
      </p:grpSp>
      <p:grpSp>
        <p:nvGrpSpPr>
          <p:cNvPr name="Group 6" id="6"/>
          <p:cNvGrpSpPr/>
          <p:nvPr/>
        </p:nvGrpSpPr>
        <p:grpSpPr>
          <a:xfrm rot="0">
            <a:off x="4372226" y="5249162"/>
            <a:ext cx="404529" cy="368195"/>
            <a:chOff x="0" y="0"/>
            <a:chExt cx="446504" cy="406400"/>
          </a:xfrm>
        </p:grpSpPr>
        <p:sp>
          <p:nvSpPr>
            <p:cNvPr name="Freeform 7" id="7"/>
            <p:cNvSpPr/>
            <p:nvPr/>
          </p:nvSpPr>
          <p:spPr>
            <a:xfrm flipH="false" flipV="false" rot="0">
              <a:off x="71261" y="0"/>
              <a:ext cx="319753" cy="406400"/>
            </a:xfrm>
            <a:custGeom>
              <a:avLst/>
              <a:gdLst/>
              <a:ahLst/>
              <a:cxnLst/>
              <a:rect r="r" b="b" t="t" l="l"/>
              <a:pathLst>
                <a:path h="406400" w="319753">
                  <a:moveTo>
                    <a:pt x="50391" y="0"/>
                  </a:moveTo>
                  <a:lnTo>
                    <a:pt x="50391" y="0"/>
                  </a:lnTo>
                  <a:cubicBezTo>
                    <a:pt x="128284" y="0"/>
                    <a:pt x="202986" y="30943"/>
                    <a:pt x="258064" y="86021"/>
                  </a:cubicBezTo>
                  <a:lnTo>
                    <a:pt x="280514" y="108471"/>
                  </a:lnTo>
                  <a:cubicBezTo>
                    <a:pt x="332832" y="160789"/>
                    <a:pt x="332832" y="245611"/>
                    <a:pt x="280514" y="297929"/>
                  </a:cubicBezTo>
                  <a:lnTo>
                    <a:pt x="258064" y="320379"/>
                  </a:lnTo>
                  <a:cubicBezTo>
                    <a:pt x="202986" y="375457"/>
                    <a:pt x="128284" y="406400"/>
                    <a:pt x="50391" y="406400"/>
                  </a:cubicBezTo>
                  <a:lnTo>
                    <a:pt x="50391" y="406400"/>
                  </a:lnTo>
                  <a:cubicBezTo>
                    <a:pt x="30010" y="406400"/>
                    <a:pt x="11636" y="394123"/>
                    <a:pt x="3837" y="375293"/>
                  </a:cubicBezTo>
                  <a:cubicBezTo>
                    <a:pt x="-3963" y="356464"/>
                    <a:pt x="349" y="334790"/>
                    <a:pt x="14760" y="320379"/>
                  </a:cubicBezTo>
                  <a:lnTo>
                    <a:pt x="37210" y="297929"/>
                  </a:lnTo>
                  <a:cubicBezTo>
                    <a:pt x="62334" y="272805"/>
                    <a:pt x="76448" y="238730"/>
                    <a:pt x="76448" y="203200"/>
                  </a:cubicBezTo>
                  <a:cubicBezTo>
                    <a:pt x="76448" y="167670"/>
                    <a:pt x="62334" y="133595"/>
                    <a:pt x="37210" y="108471"/>
                  </a:cubicBezTo>
                  <a:lnTo>
                    <a:pt x="14760" y="86021"/>
                  </a:lnTo>
                  <a:cubicBezTo>
                    <a:pt x="349" y="71610"/>
                    <a:pt x="-3963" y="49936"/>
                    <a:pt x="3837" y="31107"/>
                  </a:cubicBezTo>
                  <a:cubicBezTo>
                    <a:pt x="11636" y="12277"/>
                    <a:pt x="30010" y="0"/>
                    <a:pt x="50391" y="0"/>
                  </a:cubicBezTo>
                  <a:close/>
                </a:path>
              </a:pathLst>
            </a:custGeom>
            <a:solidFill>
              <a:srgbClr val="88E2E8"/>
            </a:solidFill>
          </p:spPr>
        </p:sp>
        <p:sp>
          <p:nvSpPr>
            <p:cNvPr name="TextBox 8" id="8"/>
            <p:cNvSpPr txBox="true"/>
            <p:nvPr/>
          </p:nvSpPr>
          <p:spPr>
            <a:xfrm>
              <a:off x="177800" y="-47625"/>
              <a:ext cx="192504" cy="454025"/>
            </a:xfrm>
            <a:prstGeom prst="rect">
              <a:avLst/>
            </a:prstGeom>
          </p:spPr>
          <p:txBody>
            <a:bodyPr anchor="ctr" rtlCol="false" tIns="50800" lIns="50800" bIns="50800" rIns="50800"/>
            <a:lstStyle/>
            <a:p>
              <a:pPr algn="ctr">
                <a:lnSpc>
                  <a:spcPts val="2239"/>
                </a:lnSpc>
              </a:pPr>
            </a:p>
          </p:txBody>
        </p:sp>
      </p:grpSp>
      <p:grpSp>
        <p:nvGrpSpPr>
          <p:cNvPr name="Group 9" id="9"/>
          <p:cNvGrpSpPr/>
          <p:nvPr/>
        </p:nvGrpSpPr>
        <p:grpSpPr>
          <a:xfrm rot="0">
            <a:off x="746055" y="5783138"/>
            <a:ext cx="2903395" cy="2921813"/>
            <a:chOff x="0" y="0"/>
            <a:chExt cx="3871193" cy="3895750"/>
          </a:xfrm>
        </p:grpSpPr>
        <p:sp>
          <p:nvSpPr>
            <p:cNvPr name="Freeform 10" id="10"/>
            <p:cNvSpPr/>
            <p:nvPr/>
          </p:nvSpPr>
          <p:spPr>
            <a:xfrm flipH="false" flipV="false" rot="0">
              <a:off x="84897" y="416434"/>
              <a:ext cx="3701400" cy="3479316"/>
            </a:xfrm>
            <a:custGeom>
              <a:avLst/>
              <a:gdLst/>
              <a:ahLst/>
              <a:cxnLst/>
              <a:rect r="r" b="b" t="t" l="l"/>
              <a:pathLst>
                <a:path h="3479316" w="3701400">
                  <a:moveTo>
                    <a:pt x="0" y="0"/>
                  </a:moveTo>
                  <a:lnTo>
                    <a:pt x="3701400" y="0"/>
                  </a:lnTo>
                  <a:lnTo>
                    <a:pt x="3701400" y="3479316"/>
                  </a:lnTo>
                  <a:lnTo>
                    <a:pt x="0" y="347931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11" id="11"/>
            <p:cNvSpPr/>
            <p:nvPr/>
          </p:nvSpPr>
          <p:spPr>
            <a:xfrm flipH="false" flipV="false" rot="-62249">
              <a:off x="8313" y="34818"/>
              <a:ext cx="3854568" cy="953129"/>
            </a:xfrm>
            <a:custGeom>
              <a:avLst/>
              <a:gdLst/>
              <a:ahLst/>
              <a:cxnLst/>
              <a:rect r="r" b="b" t="t" l="l"/>
              <a:pathLst>
                <a:path h="953129" w="3854568">
                  <a:moveTo>
                    <a:pt x="0" y="0"/>
                  </a:moveTo>
                  <a:lnTo>
                    <a:pt x="3854568" y="0"/>
                  </a:lnTo>
                  <a:lnTo>
                    <a:pt x="3854568" y="953130"/>
                  </a:lnTo>
                  <a:lnTo>
                    <a:pt x="0" y="95313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grpSp>
        <p:nvGrpSpPr>
          <p:cNvPr name="Group 12" id="12"/>
          <p:cNvGrpSpPr/>
          <p:nvPr/>
        </p:nvGrpSpPr>
        <p:grpSpPr>
          <a:xfrm rot="0">
            <a:off x="5683399" y="5783138"/>
            <a:ext cx="2903395" cy="2921813"/>
            <a:chOff x="0" y="0"/>
            <a:chExt cx="3871193" cy="3895750"/>
          </a:xfrm>
        </p:grpSpPr>
        <p:sp>
          <p:nvSpPr>
            <p:cNvPr name="Freeform 13" id="13"/>
            <p:cNvSpPr/>
            <p:nvPr/>
          </p:nvSpPr>
          <p:spPr>
            <a:xfrm flipH="false" flipV="false" rot="0">
              <a:off x="84897" y="416434"/>
              <a:ext cx="3701400" cy="3479316"/>
            </a:xfrm>
            <a:custGeom>
              <a:avLst/>
              <a:gdLst/>
              <a:ahLst/>
              <a:cxnLst/>
              <a:rect r="r" b="b" t="t" l="l"/>
              <a:pathLst>
                <a:path h="3479316" w="3701400">
                  <a:moveTo>
                    <a:pt x="0" y="0"/>
                  </a:moveTo>
                  <a:lnTo>
                    <a:pt x="3701400" y="0"/>
                  </a:lnTo>
                  <a:lnTo>
                    <a:pt x="3701400" y="3479316"/>
                  </a:lnTo>
                  <a:lnTo>
                    <a:pt x="0" y="347931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14" id="14"/>
            <p:cNvSpPr/>
            <p:nvPr/>
          </p:nvSpPr>
          <p:spPr>
            <a:xfrm flipH="false" flipV="false" rot="-62249">
              <a:off x="8313" y="34818"/>
              <a:ext cx="3854568" cy="953129"/>
            </a:xfrm>
            <a:custGeom>
              <a:avLst/>
              <a:gdLst/>
              <a:ahLst/>
              <a:cxnLst/>
              <a:rect r="r" b="b" t="t" l="l"/>
              <a:pathLst>
                <a:path h="953129" w="3854568">
                  <a:moveTo>
                    <a:pt x="0" y="0"/>
                  </a:moveTo>
                  <a:lnTo>
                    <a:pt x="3854568" y="0"/>
                  </a:lnTo>
                  <a:lnTo>
                    <a:pt x="3854568" y="953130"/>
                  </a:lnTo>
                  <a:lnTo>
                    <a:pt x="0" y="95313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grpSp>
        <p:nvGrpSpPr>
          <p:cNvPr name="Group 15" id="15"/>
          <p:cNvGrpSpPr/>
          <p:nvPr/>
        </p:nvGrpSpPr>
        <p:grpSpPr>
          <a:xfrm rot="0">
            <a:off x="10157293" y="5783138"/>
            <a:ext cx="2903395" cy="2921813"/>
            <a:chOff x="0" y="0"/>
            <a:chExt cx="3871193" cy="3895750"/>
          </a:xfrm>
        </p:grpSpPr>
        <p:sp>
          <p:nvSpPr>
            <p:cNvPr name="Freeform 16" id="16"/>
            <p:cNvSpPr/>
            <p:nvPr/>
          </p:nvSpPr>
          <p:spPr>
            <a:xfrm flipH="false" flipV="false" rot="0">
              <a:off x="84897" y="416434"/>
              <a:ext cx="3701400" cy="3479316"/>
            </a:xfrm>
            <a:custGeom>
              <a:avLst/>
              <a:gdLst/>
              <a:ahLst/>
              <a:cxnLst/>
              <a:rect r="r" b="b" t="t" l="l"/>
              <a:pathLst>
                <a:path h="3479316" w="3701400">
                  <a:moveTo>
                    <a:pt x="0" y="0"/>
                  </a:moveTo>
                  <a:lnTo>
                    <a:pt x="3701400" y="0"/>
                  </a:lnTo>
                  <a:lnTo>
                    <a:pt x="3701400" y="3479316"/>
                  </a:lnTo>
                  <a:lnTo>
                    <a:pt x="0" y="347931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17" id="17"/>
            <p:cNvSpPr/>
            <p:nvPr/>
          </p:nvSpPr>
          <p:spPr>
            <a:xfrm flipH="false" flipV="false" rot="-62249">
              <a:off x="8313" y="34818"/>
              <a:ext cx="3854568" cy="953129"/>
            </a:xfrm>
            <a:custGeom>
              <a:avLst/>
              <a:gdLst/>
              <a:ahLst/>
              <a:cxnLst/>
              <a:rect r="r" b="b" t="t" l="l"/>
              <a:pathLst>
                <a:path h="953129" w="3854568">
                  <a:moveTo>
                    <a:pt x="0" y="0"/>
                  </a:moveTo>
                  <a:lnTo>
                    <a:pt x="3854568" y="0"/>
                  </a:lnTo>
                  <a:lnTo>
                    <a:pt x="3854568" y="953130"/>
                  </a:lnTo>
                  <a:lnTo>
                    <a:pt x="0" y="95313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sp>
        <p:nvSpPr>
          <p:cNvPr name="TextBox 18" id="18"/>
          <p:cNvSpPr txBox="true"/>
          <p:nvPr/>
        </p:nvSpPr>
        <p:spPr>
          <a:xfrm rot="-115393">
            <a:off x="1048293" y="6661369"/>
            <a:ext cx="1939802" cy="836295"/>
          </a:xfrm>
          <a:prstGeom prst="rect">
            <a:avLst/>
          </a:prstGeom>
        </p:spPr>
        <p:txBody>
          <a:bodyPr anchor="t" rtlCol="false" tIns="0" lIns="0" bIns="0" rIns="0">
            <a:spAutoFit/>
          </a:bodyPr>
          <a:lstStyle/>
          <a:p>
            <a:pPr algn="l" marL="0" indent="0" lvl="0">
              <a:lnSpc>
                <a:spcPts val="1679"/>
              </a:lnSpc>
            </a:pPr>
            <a:r>
              <a:rPr lang="en-US" sz="1200">
                <a:solidFill>
                  <a:srgbClr val="242424"/>
                </a:solidFill>
                <a:latin typeface="Poppins"/>
                <a:ea typeface="Poppins"/>
                <a:cs typeface="Poppins"/>
                <a:sym typeface="Poppins"/>
              </a:rPr>
              <a:t>I</a:t>
            </a:r>
            <a:r>
              <a:rPr lang="en-US" sz="1200" strike="noStrike" u="none">
                <a:solidFill>
                  <a:srgbClr val="242424"/>
                </a:solidFill>
                <a:latin typeface="Poppins"/>
                <a:ea typeface="Poppins"/>
                <a:cs typeface="Poppins"/>
                <a:sym typeface="Poppins"/>
              </a:rPr>
              <a:t>ntr</a:t>
            </a:r>
            <a:r>
              <a:rPr lang="en-US" sz="1200" strike="noStrike" u="none">
                <a:solidFill>
                  <a:srgbClr val="242424"/>
                </a:solidFill>
                <a:latin typeface="Poppins"/>
                <a:ea typeface="Poppins"/>
                <a:cs typeface="Poppins"/>
                <a:sym typeface="Poppins"/>
              </a:rPr>
              <a:t>oduc</a:t>
            </a:r>
            <a:r>
              <a:rPr lang="en-US" sz="1200" strike="noStrike" u="none">
                <a:solidFill>
                  <a:srgbClr val="242424"/>
                </a:solidFill>
                <a:latin typeface="Poppins"/>
                <a:ea typeface="Poppins"/>
                <a:cs typeface="Poppins"/>
                <a:sym typeface="Poppins"/>
              </a:rPr>
              <a:t>e</a:t>
            </a:r>
            <a:r>
              <a:rPr lang="en-US" sz="1200" strike="noStrike" u="none">
                <a:solidFill>
                  <a:srgbClr val="242424"/>
                </a:solidFill>
                <a:latin typeface="Poppins"/>
                <a:ea typeface="Poppins"/>
                <a:cs typeface="Poppins"/>
                <a:sym typeface="Poppins"/>
              </a:rPr>
              <a:t> th</a:t>
            </a:r>
            <a:r>
              <a:rPr lang="en-US" sz="1200" strike="noStrike" u="none">
                <a:solidFill>
                  <a:srgbClr val="242424"/>
                </a:solidFill>
                <a:latin typeface="Poppins"/>
                <a:ea typeface="Poppins"/>
                <a:cs typeface="Poppins"/>
                <a:sym typeface="Poppins"/>
              </a:rPr>
              <a:t>e st</a:t>
            </a:r>
            <a:r>
              <a:rPr lang="en-US" sz="1200" strike="noStrike" u="none">
                <a:solidFill>
                  <a:srgbClr val="242424"/>
                </a:solidFill>
                <a:latin typeface="Poppins"/>
                <a:ea typeface="Poppins"/>
                <a:cs typeface="Poppins"/>
                <a:sym typeface="Poppins"/>
              </a:rPr>
              <a:t>a</a:t>
            </a:r>
            <a:r>
              <a:rPr lang="en-US" sz="1200" strike="noStrike" u="none">
                <a:solidFill>
                  <a:srgbClr val="242424"/>
                </a:solidFill>
                <a:latin typeface="Poppins"/>
                <a:ea typeface="Poppins"/>
                <a:cs typeface="Poppins"/>
                <a:sym typeface="Poppins"/>
              </a:rPr>
              <a:t>r</a:t>
            </a:r>
            <a:r>
              <a:rPr lang="en-US" sz="1200" strike="noStrike" u="none">
                <a:solidFill>
                  <a:srgbClr val="242424"/>
                </a:solidFill>
                <a:latin typeface="Poppins"/>
                <a:ea typeface="Poppins"/>
                <a:cs typeface="Poppins"/>
                <a:sym typeface="Poppins"/>
              </a:rPr>
              <a:t>t</a:t>
            </a:r>
            <a:r>
              <a:rPr lang="en-US" sz="1200" strike="noStrike" u="none">
                <a:solidFill>
                  <a:srgbClr val="242424"/>
                </a:solidFill>
                <a:latin typeface="Poppins"/>
                <a:ea typeface="Poppins"/>
                <a:cs typeface="Poppins"/>
                <a:sym typeface="Poppins"/>
              </a:rPr>
              <a:t>in</a:t>
            </a:r>
            <a:r>
              <a:rPr lang="en-US" sz="1200" strike="noStrike" u="none">
                <a:solidFill>
                  <a:srgbClr val="242424"/>
                </a:solidFill>
                <a:latin typeface="Poppins"/>
                <a:ea typeface="Poppins"/>
                <a:cs typeface="Poppins"/>
                <a:sym typeface="Poppins"/>
              </a:rPr>
              <a:t>g</a:t>
            </a:r>
            <a:r>
              <a:rPr lang="en-US" sz="1200" strike="noStrike" u="none">
                <a:solidFill>
                  <a:srgbClr val="242424"/>
                </a:solidFill>
                <a:latin typeface="Poppins"/>
                <a:ea typeface="Poppins"/>
                <a:cs typeface="Poppins"/>
                <a:sym typeface="Poppins"/>
              </a:rPr>
              <a:t> </a:t>
            </a:r>
            <a:r>
              <a:rPr lang="en-US" sz="1200" strike="noStrike" u="none">
                <a:solidFill>
                  <a:srgbClr val="242424"/>
                </a:solidFill>
                <a:latin typeface="Poppins"/>
                <a:ea typeface="Poppins"/>
                <a:cs typeface="Poppins"/>
                <a:sym typeface="Poppins"/>
              </a:rPr>
              <a:t>po</a:t>
            </a:r>
            <a:r>
              <a:rPr lang="en-US" sz="1200" strike="noStrike" u="none">
                <a:solidFill>
                  <a:srgbClr val="242424"/>
                </a:solidFill>
                <a:latin typeface="Poppins"/>
                <a:ea typeface="Poppins"/>
                <a:cs typeface="Poppins"/>
                <a:sym typeface="Poppins"/>
              </a:rPr>
              <a:t>i</a:t>
            </a:r>
            <a:r>
              <a:rPr lang="en-US" sz="1200" strike="noStrike" u="none">
                <a:solidFill>
                  <a:srgbClr val="242424"/>
                </a:solidFill>
                <a:latin typeface="Poppins"/>
                <a:ea typeface="Poppins"/>
                <a:cs typeface="Poppins"/>
                <a:sym typeface="Poppins"/>
              </a:rPr>
              <a:t>nt of </a:t>
            </a:r>
            <a:r>
              <a:rPr lang="en-US" sz="1200" strike="noStrike" u="none">
                <a:solidFill>
                  <a:srgbClr val="242424"/>
                </a:solidFill>
                <a:latin typeface="Poppins"/>
                <a:ea typeface="Poppins"/>
                <a:cs typeface="Poppins"/>
                <a:sym typeface="Poppins"/>
              </a:rPr>
              <a:t>th</a:t>
            </a:r>
            <a:r>
              <a:rPr lang="en-US" sz="1200" strike="noStrike" u="none">
                <a:solidFill>
                  <a:srgbClr val="242424"/>
                </a:solidFill>
                <a:latin typeface="Poppins"/>
                <a:ea typeface="Poppins"/>
                <a:cs typeface="Poppins"/>
                <a:sym typeface="Poppins"/>
              </a:rPr>
              <a:t>e</a:t>
            </a:r>
            <a:r>
              <a:rPr lang="en-US" sz="1200" strike="noStrike" u="none">
                <a:solidFill>
                  <a:srgbClr val="242424"/>
                </a:solidFill>
                <a:latin typeface="Poppins"/>
                <a:ea typeface="Poppins"/>
                <a:cs typeface="Poppins"/>
                <a:sym typeface="Poppins"/>
              </a:rPr>
              <a:t> </a:t>
            </a:r>
            <a:r>
              <a:rPr lang="en-US" sz="1200" strike="noStrike" u="none">
                <a:solidFill>
                  <a:srgbClr val="242424"/>
                </a:solidFill>
                <a:latin typeface="Poppins"/>
                <a:ea typeface="Poppins"/>
                <a:cs typeface="Poppins"/>
                <a:sym typeface="Poppins"/>
              </a:rPr>
              <a:t>story,</a:t>
            </a:r>
            <a:r>
              <a:rPr lang="en-US" sz="1200" strike="noStrike" u="none">
                <a:solidFill>
                  <a:srgbClr val="242424"/>
                </a:solidFill>
                <a:latin typeface="Poppins"/>
                <a:ea typeface="Poppins"/>
                <a:cs typeface="Poppins"/>
                <a:sym typeface="Poppins"/>
              </a:rPr>
              <a:t> </a:t>
            </a:r>
            <a:r>
              <a:rPr lang="en-US" sz="1200" strike="noStrike" u="none">
                <a:solidFill>
                  <a:srgbClr val="242424"/>
                </a:solidFill>
                <a:latin typeface="Poppins"/>
                <a:ea typeface="Poppins"/>
                <a:cs typeface="Poppins"/>
                <a:sym typeface="Poppins"/>
              </a:rPr>
              <a:t>p</a:t>
            </a:r>
            <a:r>
              <a:rPr lang="en-US" sz="1200" strike="noStrike" u="none">
                <a:solidFill>
                  <a:srgbClr val="242424"/>
                </a:solidFill>
                <a:latin typeface="Poppins"/>
                <a:ea typeface="Poppins"/>
                <a:cs typeface="Poppins"/>
                <a:sym typeface="Poppins"/>
              </a:rPr>
              <a:t>r</a:t>
            </a:r>
            <a:r>
              <a:rPr lang="en-US" sz="1200" strike="noStrike" u="none">
                <a:solidFill>
                  <a:srgbClr val="242424"/>
                </a:solidFill>
                <a:latin typeface="Poppins"/>
                <a:ea typeface="Poppins"/>
                <a:cs typeface="Poppins"/>
                <a:sym typeface="Poppins"/>
              </a:rPr>
              <a:t>oj</a:t>
            </a:r>
            <a:r>
              <a:rPr lang="en-US" sz="1200" strike="noStrike" u="none">
                <a:solidFill>
                  <a:srgbClr val="242424"/>
                </a:solidFill>
                <a:latin typeface="Poppins"/>
                <a:ea typeface="Poppins"/>
                <a:cs typeface="Poppins"/>
                <a:sym typeface="Poppins"/>
              </a:rPr>
              <a:t>e</a:t>
            </a:r>
            <a:r>
              <a:rPr lang="en-US" sz="1200" strike="noStrike" u="none">
                <a:solidFill>
                  <a:srgbClr val="242424"/>
                </a:solidFill>
                <a:latin typeface="Poppins"/>
                <a:ea typeface="Poppins"/>
                <a:cs typeface="Poppins"/>
                <a:sym typeface="Poppins"/>
              </a:rPr>
              <a:t>c</a:t>
            </a:r>
            <a:r>
              <a:rPr lang="en-US" sz="1200" strike="noStrike" u="none">
                <a:solidFill>
                  <a:srgbClr val="242424"/>
                </a:solidFill>
                <a:latin typeface="Poppins"/>
                <a:ea typeface="Poppins"/>
                <a:cs typeface="Poppins"/>
                <a:sym typeface="Poppins"/>
              </a:rPr>
              <a:t>t</a:t>
            </a:r>
            <a:r>
              <a:rPr lang="en-US" sz="1200" strike="noStrike" u="none">
                <a:solidFill>
                  <a:srgbClr val="242424"/>
                </a:solidFill>
                <a:latin typeface="Poppins"/>
                <a:ea typeface="Poppins"/>
                <a:cs typeface="Poppins"/>
                <a:sym typeface="Poppins"/>
              </a:rPr>
              <a:t>, or</a:t>
            </a:r>
            <a:r>
              <a:rPr lang="en-US" sz="1200" strike="noStrike" u="none">
                <a:solidFill>
                  <a:srgbClr val="242424"/>
                </a:solidFill>
                <a:latin typeface="Poppins"/>
                <a:ea typeface="Poppins"/>
                <a:cs typeface="Poppins"/>
                <a:sym typeface="Poppins"/>
              </a:rPr>
              <a:t> idea </a:t>
            </a:r>
            <a:r>
              <a:rPr lang="en-US" sz="1200" strike="noStrike" u="none">
                <a:solidFill>
                  <a:srgbClr val="242424"/>
                </a:solidFill>
                <a:latin typeface="Poppins"/>
                <a:ea typeface="Poppins"/>
                <a:cs typeface="Poppins"/>
                <a:sym typeface="Poppins"/>
              </a:rPr>
              <a:t>and</a:t>
            </a:r>
            <a:r>
              <a:rPr lang="en-US" sz="1200" strike="noStrike" u="none">
                <a:solidFill>
                  <a:srgbClr val="242424"/>
                </a:solidFill>
                <a:latin typeface="Poppins"/>
                <a:ea typeface="Poppins"/>
                <a:cs typeface="Poppins"/>
                <a:sym typeface="Poppins"/>
              </a:rPr>
              <a:t> e</a:t>
            </a:r>
            <a:r>
              <a:rPr lang="en-US" sz="1200" strike="noStrike" u="none">
                <a:solidFill>
                  <a:srgbClr val="242424"/>
                </a:solidFill>
                <a:latin typeface="Poppins"/>
                <a:ea typeface="Poppins"/>
                <a:cs typeface="Poppins"/>
                <a:sym typeface="Poppins"/>
              </a:rPr>
              <a:t>xplain</a:t>
            </a:r>
            <a:r>
              <a:rPr lang="en-US" sz="1200" strike="noStrike" u="none">
                <a:solidFill>
                  <a:srgbClr val="242424"/>
                </a:solidFill>
                <a:latin typeface="Poppins"/>
                <a:ea typeface="Poppins"/>
                <a:cs typeface="Poppins"/>
                <a:sym typeface="Poppins"/>
              </a:rPr>
              <a:t> h</a:t>
            </a:r>
            <a:r>
              <a:rPr lang="en-US" sz="1200" strike="noStrike" u="none">
                <a:solidFill>
                  <a:srgbClr val="242424"/>
                </a:solidFill>
                <a:latin typeface="Poppins"/>
                <a:ea typeface="Poppins"/>
                <a:cs typeface="Poppins"/>
                <a:sym typeface="Poppins"/>
              </a:rPr>
              <a:t>ow</a:t>
            </a:r>
            <a:r>
              <a:rPr lang="en-US" sz="1200" strike="noStrike" u="none">
                <a:solidFill>
                  <a:srgbClr val="242424"/>
                </a:solidFill>
                <a:latin typeface="Poppins"/>
                <a:ea typeface="Poppins"/>
                <a:cs typeface="Poppins"/>
                <a:sym typeface="Poppins"/>
              </a:rPr>
              <a:t> e</a:t>
            </a:r>
            <a:r>
              <a:rPr lang="en-US" sz="1200" strike="noStrike" u="none">
                <a:solidFill>
                  <a:srgbClr val="242424"/>
                </a:solidFill>
                <a:latin typeface="Poppins"/>
                <a:ea typeface="Poppins"/>
                <a:cs typeface="Poppins"/>
                <a:sym typeface="Poppins"/>
              </a:rPr>
              <a:t>v</a:t>
            </a:r>
            <a:r>
              <a:rPr lang="en-US" sz="1200" strike="noStrike" u="none">
                <a:solidFill>
                  <a:srgbClr val="242424"/>
                </a:solidFill>
                <a:latin typeface="Poppins"/>
                <a:ea typeface="Poppins"/>
                <a:cs typeface="Poppins"/>
                <a:sym typeface="Poppins"/>
              </a:rPr>
              <a:t>er</a:t>
            </a:r>
            <a:r>
              <a:rPr lang="en-US" sz="1200" strike="noStrike" u="none">
                <a:solidFill>
                  <a:srgbClr val="242424"/>
                </a:solidFill>
                <a:latin typeface="Poppins"/>
                <a:ea typeface="Poppins"/>
                <a:cs typeface="Poppins"/>
                <a:sym typeface="Poppins"/>
              </a:rPr>
              <a:t>ythi</a:t>
            </a:r>
            <a:r>
              <a:rPr lang="en-US" sz="1200" strike="noStrike" u="none">
                <a:solidFill>
                  <a:srgbClr val="242424"/>
                </a:solidFill>
                <a:latin typeface="Poppins"/>
                <a:ea typeface="Poppins"/>
                <a:cs typeface="Poppins"/>
                <a:sym typeface="Poppins"/>
              </a:rPr>
              <a:t>n</a:t>
            </a:r>
            <a:r>
              <a:rPr lang="en-US" sz="1200" strike="noStrike" u="none">
                <a:solidFill>
                  <a:srgbClr val="242424"/>
                </a:solidFill>
                <a:latin typeface="Poppins"/>
                <a:ea typeface="Poppins"/>
                <a:cs typeface="Poppins"/>
                <a:sym typeface="Poppins"/>
              </a:rPr>
              <a:t>g b</a:t>
            </a:r>
            <a:r>
              <a:rPr lang="en-US" sz="1200" strike="noStrike" u="none">
                <a:solidFill>
                  <a:srgbClr val="242424"/>
                </a:solidFill>
                <a:latin typeface="Poppins"/>
                <a:ea typeface="Poppins"/>
                <a:cs typeface="Poppins"/>
                <a:sym typeface="Poppins"/>
              </a:rPr>
              <a:t>e</a:t>
            </a:r>
            <a:r>
              <a:rPr lang="en-US" sz="1200" strike="noStrike" u="none">
                <a:solidFill>
                  <a:srgbClr val="242424"/>
                </a:solidFill>
                <a:latin typeface="Poppins"/>
                <a:ea typeface="Poppins"/>
                <a:cs typeface="Poppins"/>
                <a:sym typeface="Poppins"/>
              </a:rPr>
              <a:t>gan</a:t>
            </a:r>
            <a:r>
              <a:rPr lang="en-US" sz="1200" strike="noStrike" u="none">
                <a:solidFill>
                  <a:srgbClr val="242424"/>
                </a:solidFill>
                <a:latin typeface="Poppins"/>
                <a:ea typeface="Poppins"/>
                <a:cs typeface="Poppins"/>
                <a:sym typeface="Poppins"/>
              </a:rPr>
              <a:t>.</a:t>
            </a:r>
          </a:p>
        </p:txBody>
      </p:sp>
      <p:sp>
        <p:nvSpPr>
          <p:cNvPr name="TextBox 19" id="19"/>
          <p:cNvSpPr txBox="true"/>
          <p:nvPr/>
        </p:nvSpPr>
        <p:spPr>
          <a:xfrm rot="0">
            <a:off x="1215625" y="5976810"/>
            <a:ext cx="783357" cy="341630"/>
          </a:xfrm>
          <a:prstGeom prst="rect">
            <a:avLst/>
          </a:prstGeom>
        </p:spPr>
        <p:txBody>
          <a:bodyPr anchor="t" rtlCol="false" tIns="0" lIns="0" bIns="0" rIns="0">
            <a:spAutoFit/>
          </a:bodyPr>
          <a:lstStyle/>
          <a:p>
            <a:pPr algn="l" marL="0" indent="0" lvl="0">
              <a:lnSpc>
                <a:spcPts val="2560"/>
              </a:lnSpc>
              <a:spcBef>
                <a:spcPct val="0"/>
              </a:spcBef>
            </a:pPr>
            <a:r>
              <a:rPr lang="en-US" b="true" sz="2000">
                <a:solidFill>
                  <a:srgbClr val="242424"/>
                </a:solidFill>
                <a:latin typeface="Poppins Semi-Bold"/>
                <a:ea typeface="Poppins Semi-Bold"/>
                <a:cs typeface="Poppins Semi-Bold"/>
                <a:sym typeface="Poppins Semi-Bold"/>
              </a:rPr>
              <a:t>Origin</a:t>
            </a:r>
          </a:p>
        </p:txBody>
      </p:sp>
      <p:grpSp>
        <p:nvGrpSpPr>
          <p:cNvPr name="Group 20" id="20"/>
          <p:cNvGrpSpPr/>
          <p:nvPr/>
        </p:nvGrpSpPr>
        <p:grpSpPr>
          <a:xfrm rot="0">
            <a:off x="12343128" y="2107254"/>
            <a:ext cx="2903395" cy="2921813"/>
            <a:chOff x="0" y="0"/>
            <a:chExt cx="3871193" cy="3895750"/>
          </a:xfrm>
        </p:grpSpPr>
        <p:sp>
          <p:nvSpPr>
            <p:cNvPr name="Freeform 21" id="21"/>
            <p:cNvSpPr/>
            <p:nvPr/>
          </p:nvSpPr>
          <p:spPr>
            <a:xfrm flipH="false" flipV="false" rot="0">
              <a:off x="84897" y="416434"/>
              <a:ext cx="3701400" cy="3479316"/>
            </a:xfrm>
            <a:custGeom>
              <a:avLst/>
              <a:gdLst/>
              <a:ahLst/>
              <a:cxnLst/>
              <a:rect r="r" b="b" t="t" l="l"/>
              <a:pathLst>
                <a:path h="3479316" w="3701400">
                  <a:moveTo>
                    <a:pt x="0" y="0"/>
                  </a:moveTo>
                  <a:lnTo>
                    <a:pt x="3701400" y="0"/>
                  </a:lnTo>
                  <a:lnTo>
                    <a:pt x="3701400" y="3479316"/>
                  </a:lnTo>
                  <a:lnTo>
                    <a:pt x="0" y="347931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22" id="22"/>
            <p:cNvSpPr/>
            <p:nvPr/>
          </p:nvSpPr>
          <p:spPr>
            <a:xfrm flipH="false" flipV="false" rot="-62249">
              <a:off x="8313" y="34818"/>
              <a:ext cx="3854568" cy="953129"/>
            </a:xfrm>
            <a:custGeom>
              <a:avLst/>
              <a:gdLst/>
              <a:ahLst/>
              <a:cxnLst/>
              <a:rect r="r" b="b" t="t" l="l"/>
              <a:pathLst>
                <a:path h="953129" w="3854568">
                  <a:moveTo>
                    <a:pt x="0" y="0"/>
                  </a:moveTo>
                  <a:lnTo>
                    <a:pt x="3854568" y="0"/>
                  </a:lnTo>
                  <a:lnTo>
                    <a:pt x="3854568" y="953130"/>
                  </a:lnTo>
                  <a:lnTo>
                    <a:pt x="0" y="95313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sp>
        <p:nvSpPr>
          <p:cNvPr name="TextBox 23" id="23"/>
          <p:cNvSpPr txBox="true"/>
          <p:nvPr/>
        </p:nvSpPr>
        <p:spPr>
          <a:xfrm rot="-82127">
            <a:off x="12656829" y="2973571"/>
            <a:ext cx="2429231" cy="1255395"/>
          </a:xfrm>
          <a:prstGeom prst="rect">
            <a:avLst/>
          </a:prstGeom>
        </p:spPr>
        <p:txBody>
          <a:bodyPr anchor="t" rtlCol="false" tIns="0" lIns="0" bIns="0" rIns="0">
            <a:spAutoFit/>
          </a:bodyPr>
          <a:lstStyle/>
          <a:p>
            <a:pPr algn="l" marL="0" indent="0" lvl="0">
              <a:lnSpc>
                <a:spcPts val="1679"/>
              </a:lnSpc>
              <a:spcBef>
                <a:spcPct val="0"/>
              </a:spcBef>
            </a:pPr>
            <a:r>
              <a:rPr lang="en-US" sz="1200" strike="noStrike" u="none">
                <a:solidFill>
                  <a:srgbClr val="242424"/>
                </a:solidFill>
                <a:latin typeface="Poppins"/>
                <a:ea typeface="Poppins"/>
                <a:cs typeface="Poppins"/>
                <a:sym typeface="Poppins"/>
              </a:rPr>
              <a:t>UPPCL discom PVVNL along with REC, ISGF, FIDE Powerxchange (Technology partner) &amp; trade platforms executed the interstate pilot with Delhi utilities Tata Power &amp; BSES.</a:t>
            </a:r>
          </a:p>
        </p:txBody>
      </p:sp>
      <p:sp>
        <p:nvSpPr>
          <p:cNvPr name="TextBox 24" id="24"/>
          <p:cNvSpPr txBox="true"/>
          <p:nvPr/>
        </p:nvSpPr>
        <p:spPr>
          <a:xfrm rot="0">
            <a:off x="12766859" y="2339608"/>
            <a:ext cx="2425073" cy="288925"/>
          </a:xfrm>
          <a:prstGeom prst="rect">
            <a:avLst/>
          </a:prstGeom>
        </p:spPr>
        <p:txBody>
          <a:bodyPr anchor="t" rtlCol="false" tIns="0" lIns="0" bIns="0" rIns="0">
            <a:spAutoFit/>
          </a:bodyPr>
          <a:lstStyle/>
          <a:p>
            <a:pPr algn="l" marL="0" indent="0" lvl="0">
              <a:lnSpc>
                <a:spcPts val="2000"/>
              </a:lnSpc>
              <a:spcBef>
                <a:spcPct val="0"/>
              </a:spcBef>
            </a:pPr>
            <a:r>
              <a:rPr lang="en-US" b="true" sz="2000" strike="noStrike" u="none">
                <a:solidFill>
                  <a:srgbClr val="242424"/>
                </a:solidFill>
                <a:latin typeface="Poppins Semi-Bold"/>
                <a:ea typeface="Poppins Semi-Bold"/>
                <a:cs typeface="Poppins Semi-Bold"/>
                <a:sym typeface="Poppins Semi-Bold"/>
              </a:rPr>
              <a:t>Interstate IES Pilot</a:t>
            </a:r>
          </a:p>
        </p:txBody>
      </p:sp>
      <p:grpSp>
        <p:nvGrpSpPr>
          <p:cNvPr name="Group 25" id="25"/>
          <p:cNvGrpSpPr/>
          <p:nvPr/>
        </p:nvGrpSpPr>
        <p:grpSpPr>
          <a:xfrm rot="0">
            <a:off x="7633265" y="2099853"/>
            <a:ext cx="3333369" cy="3145876"/>
            <a:chOff x="0" y="0"/>
            <a:chExt cx="4444492" cy="4194502"/>
          </a:xfrm>
        </p:grpSpPr>
        <p:sp>
          <p:nvSpPr>
            <p:cNvPr name="Freeform 26" id="26"/>
            <p:cNvSpPr/>
            <p:nvPr/>
          </p:nvSpPr>
          <p:spPr>
            <a:xfrm flipH="false" flipV="false" rot="0">
              <a:off x="269130" y="426301"/>
              <a:ext cx="4008724" cy="3768200"/>
            </a:xfrm>
            <a:custGeom>
              <a:avLst/>
              <a:gdLst/>
              <a:ahLst/>
              <a:cxnLst/>
              <a:rect r="r" b="b" t="t" l="l"/>
              <a:pathLst>
                <a:path h="3768200" w="4008724">
                  <a:moveTo>
                    <a:pt x="0" y="0"/>
                  </a:moveTo>
                  <a:lnTo>
                    <a:pt x="4008724" y="0"/>
                  </a:lnTo>
                  <a:lnTo>
                    <a:pt x="4008724" y="3768201"/>
                  </a:lnTo>
                  <a:lnTo>
                    <a:pt x="0" y="376820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27" id="27"/>
            <p:cNvSpPr/>
            <p:nvPr/>
          </p:nvSpPr>
          <p:spPr>
            <a:xfrm flipH="false" flipV="false" rot="-62249">
              <a:off x="9544" y="39975"/>
              <a:ext cx="4425404" cy="1094282"/>
            </a:xfrm>
            <a:custGeom>
              <a:avLst/>
              <a:gdLst/>
              <a:ahLst/>
              <a:cxnLst/>
              <a:rect r="r" b="b" t="t" l="l"/>
              <a:pathLst>
                <a:path h="1094282" w="4425404">
                  <a:moveTo>
                    <a:pt x="0" y="0"/>
                  </a:moveTo>
                  <a:lnTo>
                    <a:pt x="4425404" y="0"/>
                  </a:lnTo>
                  <a:lnTo>
                    <a:pt x="4425404" y="1094281"/>
                  </a:lnTo>
                  <a:lnTo>
                    <a:pt x="0" y="1094281"/>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grpSp>
      <p:sp>
        <p:nvSpPr>
          <p:cNvPr name="TextBox 28" id="28"/>
          <p:cNvSpPr txBox="true"/>
          <p:nvPr/>
        </p:nvSpPr>
        <p:spPr>
          <a:xfrm rot="-68069">
            <a:off x="8066306" y="3001435"/>
            <a:ext cx="2645792" cy="1373505"/>
          </a:xfrm>
          <a:prstGeom prst="rect">
            <a:avLst/>
          </a:prstGeom>
        </p:spPr>
        <p:txBody>
          <a:bodyPr anchor="t" rtlCol="false" tIns="0" lIns="0" bIns="0" rIns="0">
            <a:spAutoFit/>
          </a:bodyPr>
          <a:lstStyle/>
          <a:p>
            <a:pPr algn="l" marL="0" indent="0" lvl="0">
              <a:lnSpc>
                <a:spcPts val="1800"/>
              </a:lnSpc>
            </a:pPr>
            <a:r>
              <a:rPr lang="en-US" sz="1200" strike="noStrike" u="none">
                <a:solidFill>
                  <a:srgbClr val="242424"/>
                </a:solidFill>
                <a:latin typeface="Poppins"/>
                <a:ea typeface="Poppins"/>
                <a:cs typeface="Poppins"/>
                <a:sym typeface="Poppins"/>
              </a:rPr>
              <a:t>UPPCL selected 4 Service providers for P2P energy i.e. PowerXchange, ISGF &amp; Fluent grid,Orange current. Out of 4, currently PowerXchange                   actively implementing the  P2P across all 5  discoms.</a:t>
            </a:r>
          </a:p>
        </p:txBody>
      </p:sp>
      <p:sp>
        <p:nvSpPr>
          <p:cNvPr name="TextBox 29" id="29"/>
          <p:cNvSpPr txBox="true"/>
          <p:nvPr/>
        </p:nvSpPr>
        <p:spPr>
          <a:xfrm rot="0">
            <a:off x="8146178" y="2330155"/>
            <a:ext cx="2166677" cy="431165"/>
          </a:xfrm>
          <a:prstGeom prst="rect">
            <a:avLst/>
          </a:prstGeom>
        </p:spPr>
        <p:txBody>
          <a:bodyPr anchor="t" rtlCol="false" tIns="0" lIns="0" bIns="0" rIns="0">
            <a:spAutoFit/>
          </a:bodyPr>
          <a:lstStyle/>
          <a:p>
            <a:pPr algn="l" marL="0" indent="0" lvl="0">
              <a:lnSpc>
                <a:spcPts val="1600"/>
              </a:lnSpc>
            </a:pPr>
            <a:r>
              <a:rPr lang="en-US" b="true" sz="1600" strike="noStrike" u="none">
                <a:solidFill>
                  <a:srgbClr val="242424"/>
                </a:solidFill>
                <a:latin typeface="Poppins Semi-Bold"/>
                <a:ea typeface="Poppins Semi-Bold"/>
                <a:cs typeface="Poppins Semi-Bold"/>
                <a:sym typeface="Poppins Semi-Bold"/>
              </a:rPr>
              <a:t>Service Provider Selection</a:t>
            </a:r>
          </a:p>
        </p:txBody>
      </p:sp>
      <p:sp>
        <p:nvSpPr>
          <p:cNvPr name="TextBox 30" id="30"/>
          <p:cNvSpPr txBox="true"/>
          <p:nvPr/>
        </p:nvSpPr>
        <p:spPr>
          <a:xfrm rot="0">
            <a:off x="10620744" y="6572012"/>
            <a:ext cx="1976492" cy="1255395"/>
          </a:xfrm>
          <a:prstGeom prst="rect">
            <a:avLst/>
          </a:prstGeom>
        </p:spPr>
        <p:txBody>
          <a:bodyPr anchor="t" rtlCol="false" tIns="0" lIns="0" bIns="0" rIns="0">
            <a:spAutoFit/>
          </a:bodyPr>
          <a:lstStyle/>
          <a:p>
            <a:pPr algn="l" marL="0" indent="0" lvl="0">
              <a:lnSpc>
                <a:spcPts val="1679"/>
              </a:lnSpc>
              <a:spcBef>
                <a:spcPct val="0"/>
              </a:spcBef>
            </a:pPr>
            <a:r>
              <a:rPr lang="en-US" sz="1200" strike="noStrike" u="none">
                <a:solidFill>
                  <a:srgbClr val="242424"/>
                </a:solidFill>
                <a:latin typeface="Poppins"/>
                <a:ea typeface="Poppins"/>
                <a:cs typeface="Poppins"/>
                <a:sym typeface="Poppins"/>
              </a:rPr>
              <a:t>ISGF and its partners (Powerxchange was one of the partner) executed the one of the first UEI based P2P energy trading pilot in Lucknow.</a:t>
            </a:r>
          </a:p>
        </p:txBody>
      </p:sp>
      <p:sp>
        <p:nvSpPr>
          <p:cNvPr name="TextBox 31" id="31"/>
          <p:cNvSpPr txBox="true"/>
          <p:nvPr/>
        </p:nvSpPr>
        <p:spPr>
          <a:xfrm rot="0">
            <a:off x="10625144" y="6007882"/>
            <a:ext cx="2329234" cy="288925"/>
          </a:xfrm>
          <a:prstGeom prst="rect">
            <a:avLst/>
          </a:prstGeom>
        </p:spPr>
        <p:txBody>
          <a:bodyPr anchor="t" rtlCol="false" tIns="0" lIns="0" bIns="0" rIns="0">
            <a:spAutoFit/>
          </a:bodyPr>
          <a:lstStyle/>
          <a:p>
            <a:pPr algn="l" marL="0" indent="0" lvl="0">
              <a:lnSpc>
                <a:spcPts val="2000"/>
              </a:lnSpc>
              <a:spcBef>
                <a:spcPct val="0"/>
              </a:spcBef>
            </a:pPr>
            <a:r>
              <a:rPr lang="en-US" b="true" sz="2000" strike="noStrike" u="none">
                <a:solidFill>
                  <a:srgbClr val="242424"/>
                </a:solidFill>
                <a:latin typeface="Poppins Semi-Bold"/>
                <a:ea typeface="Poppins Semi-Bold"/>
                <a:cs typeface="Poppins Semi-Bold"/>
                <a:sym typeface="Poppins Semi-Bold"/>
              </a:rPr>
              <a:t>P2P UEI Pilot</a:t>
            </a:r>
          </a:p>
        </p:txBody>
      </p:sp>
      <p:sp>
        <p:nvSpPr>
          <p:cNvPr name="TextBox 32" id="32"/>
          <p:cNvSpPr txBox="true"/>
          <p:nvPr/>
        </p:nvSpPr>
        <p:spPr>
          <a:xfrm rot="0">
            <a:off x="5973021" y="6745253"/>
            <a:ext cx="2094221" cy="1255395"/>
          </a:xfrm>
          <a:prstGeom prst="rect">
            <a:avLst/>
          </a:prstGeom>
        </p:spPr>
        <p:txBody>
          <a:bodyPr anchor="t" rtlCol="false" tIns="0" lIns="0" bIns="0" rIns="0">
            <a:spAutoFit/>
          </a:bodyPr>
          <a:lstStyle/>
          <a:p>
            <a:pPr algn="l" marL="0" indent="0" lvl="0">
              <a:lnSpc>
                <a:spcPts val="1679"/>
              </a:lnSpc>
              <a:spcBef>
                <a:spcPct val="0"/>
              </a:spcBef>
            </a:pPr>
            <a:r>
              <a:rPr lang="en-US" sz="1200" strike="noStrike" u="none">
                <a:solidFill>
                  <a:srgbClr val="242424"/>
                </a:solidFill>
                <a:latin typeface="Poppins"/>
                <a:ea typeface="Poppins"/>
                <a:cs typeface="Poppins"/>
                <a:sym typeface="Poppins"/>
              </a:rPr>
              <a:t>UPPCL Issued EOI  for selection of service provider for P2P solar energy transactions through blockchain based platform</a:t>
            </a:r>
          </a:p>
        </p:txBody>
      </p:sp>
      <p:sp>
        <p:nvSpPr>
          <p:cNvPr name="TextBox 33" id="33"/>
          <p:cNvSpPr txBox="true"/>
          <p:nvPr/>
        </p:nvSpPr>
        <p:spPr>
          <a:xfrm rot="0">
            <a:off x="6103147" y="6031421"/>
            <a:ext cx="2328070" cy="288925"/>
          </a:xfrm>
          <a:prstGeom prst="rect">
            <a:avLst/>
          </a:prstGeom>
        </p:spPr>
        <p:txBody>
          <a:bodyPr anchor="t" rtlCol="false" tIns="0" lIns="0" bIns="0" rIns="0">
            <a:spAutoFit/>
          </a:bodyPr>
          <a:lstStyle/>
          <a:p>
            <a:pPr algn="l" marL="0" indent="0" lvl="0">
              <a:lnSpc>
                <a:spcPts val="2000"/>
              </a:lnSpc>
              <a:spcBef>
                <a:spcPct val="0"/>
              </a:spcBef>
            </a:pPr>
            <a:r>
              <a:rPr lang="en-US" b="true" sz="2000" strike="noStrike" u="none">
                <a:solidFill>
                  <a:srgbClr val="242424"/>
                </a:solidFill>
                <a:latin typeface="Poppins Semi-Bold"/>
                <a:ea typeface="Poppins Semi-Bold"/>
                <a:cs typeface="Poppins Semi-Bold"/>
                <a:sym typeface="Poppins Semi-Bold"/>
              </a:rPr>
              <a:t>UPPCL  P2P EOI</a:t>
            </a:r>
          </a:p>
        </p:txBody>
      </p:sp>
      <p:grpSp>
        <p:nvGrpSpPr>
          <p:cNvPr name="Group 34" id="34"/>
          <p:cNvGrpSpPr/>
          <p:nvPr/>
        </p:nvGrpSpPr>
        <p:grpSpPr>
          <a:xfrm rot="0">
            <a:off x="3199752" y="2107254"/>
            <a:ext cx="2903395" cy="2921813"/>
            <a:chOff x="0" y="0"/>
            <a:chExt cx="3871193" cy="3895750"/>
          </a:xfrm>
        </p:grpSpPr>
        <p:sp>
          <p:nvSpPr>
            <p:cNvPr name="Freeform 35" id="35"/>
            <p:cNvSpPr/>
            <p:nvPr/>
          </p:nvSpPr>
          <p:spPr>
            <a:xfrm flipH="false" flipV="false" rot="0">
              <a:off x="84897" y="416434"/>
              <a:ext cx="3701400" cy="3479316"/>
            </a:xfrm>
            <a:custGeom>
              <a:avLst/>
              <a:gdLst/>
              <a:ahLst/>
              <a:cxnLst/>
              <a:rect r="r" b="b" t="t" l="l"/>
              <a:pathLst>
                <a:path h="3479316" w="3701400">
                  <a:moveTo>
                    <a:pt x="0" y="0"/>
                  </a:moveTo>
                  <a:lnTo>
                    <a:pt x="3701400" y="0"/>
                  </a:lnTo>
                  <a:lnTo>
                    <a:pt x="3701400" y="3479316"/>
                  </a:lnTo>
                  <a:lnTo>
                    <a:pt x="0" y="347931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36" id="36"/>
            <p:cNvSpPr/>
            <p:nvPr/>
          </p:nvSpPr>
          <p:spPr>
            <a:xfrm flipH="false" flipV="false" rot="-62249">
              <a:off x="8313" y="34818"/>
              <a:ext cx="3854568" cy="953129"/>
            </a:xfrm>
            <a:custGeom>
              <a:avLst/>
              <a:gdLst/>
              <a:ahLst/>
              <a:cxnLst/>
              <a:rect r="r" b="b" t="t" l="l"/>
              <a:pathLst>
                <a:path h="953129" w="3854568">
                  <a:moveTo>
                    <a:pt x="0" y="0"/>
                  </a:moveTo>
                  <a:lnTo>
                    <a:pt x="3854568" y="0"/>
                  </a:lnTo>
                  <a:lnTo>
                    <a:pt x="3854568" y="953130"/>
                  </a:lnTo>
                  <a:lnTo>
                    <a:pt x="0" y="95313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sp>
        <p:nvSpPr>
          <p:cNvPr name="TextBox 37" id="37"/>
          <p:cNvSpPr txBox="true"/>
          <p:nvPr/>
        </p:nvSpPr>
        <p:spPr>
          <a:xfrm rot="-64641">
            <a:off x="3459215" y="2951266"/>
            <a:ext cx="2383933" cy="1255395"/>
          </a:xfrm>
          <a:prstGeom prst="rect">
            <a:avLst/>
          </a:prstGeom>
        </p:spPr>
        <p:txBody>
          <a:bodyPr anchor="t" rtlCol="false" tIns="0" lIns="0" bIns="0" rIns="0">
            <a:spAutoFit/>
          </a:bodyPr>
          <a:lstStyle/>
          <a:p>
            <a:pPr algn="l" marL="0" indent="0" lvl="0">
              <a:lnSpc>
                <a:spcPts val="1679"/>
              </a:lnSpc>
              <a:spcBef>
                <a:spcPct val="0"/>
              </a:spcBef>
            </a:pPr>
            <a:r>
              <a:rPr lang="en-US" sz="1200" strike="noStrike" u="none">
                <a:solidFill>
                  <a:srgbClr val="242424"/>
                </a:solidFill>
                <a:latin typeface="Poppins"/>
                <a:ea typeface="Poppins"/>
                <a:cs typeface="Poppins"/>
                <a:sym typeface="Poppins"/>
              </a:rPr>
              <a:t>UPERC was among the first regulators in India to issue P2P Energy Transaction Guidelines (April 2023), enabling the growth of decentralized energy markets.. </a:t>
            </a:r>
          </a:p>
        </p:txBody>
      </p:sp>
      <p:sp>
        <p:nvSpPr>
          <p:cNvPr name="TextBox 38" id="38"/>
          <p:cNvSpPr txBox="true"/>
          <p:nvPr/>
        </p:nvSpPr>
        <p:spPr>
          <a:xfrm rot="0">
            <a:off x="3639894" y="2282530"/>
            <a:ext cx="2273722" cy="341630"/>
          </a:xfrm>
          <a:prstGeom prst="rect">
            <a:avLst/>
          </a:prstGeom>
        </p:spPr>
        <p:txBody>
          <a:bodyPr anchor="t" rtlCol="false" tIns="0" lIns="0" bIns="0" rIns="0">
            <a:spAutoFit/>
          </a:bodyPr>
          <a:lstStyle/>
          <a:p>
            <a:pPr algn="l" marL="0" indent="0" lvl="0">
              <a:lnSpc>
                <a:spcPts val="2560"/>
              </a:lnSpc>
              <a:spcBef>
                <a:spcPct val="0"/>
              </a:spcBef>
            </a:pPr>
            <a:r>
              <a:rPr lang="en-US" b="true" sz="2000" strike="noStrike" u="none">
                <a:solidFill>
                  <a:srgbClr val="242424"/>
                </a:solidFill>
                <a:latin typeface="Poppins Semi-Bold"/>
                <a:ea typeface="Poppins Semi-Bold"/>
                <a:cs typeface="Poppins Semi-Bold"/>
                <a:sym typeface="Poppins Semi-Bold"/>
              </a:rPr>
              <a:t>UP P2P Guidelines</a:t>
            </a:r>
          </a:p>
        </p:txBody>
      </p:sp>
      <p:grpSp>
        <p:nvGrpSpPr>
          <p:cNvPr name="Group 39" id="39"/>
          <p:cNvGrpSpPr/>
          <p:nvPr/>
        </p:nvGrpSpPr>
        <p:grpSpPr>
          <a:xfrm rot="0">
            <a:off x="14808337" y="5783138"/>
            <a:ext cx="2903395" cy="2921813"/>
            <a:chOff x="0" y="0"/>
            <a:chExt cx="3871193" cy="3895750"/>
          </a:xfrm>
        </p:grpSpPr>
        <p:sp>
          <p:nvSpPr>
            <p:cNvPr name="Freeform 40" id="40"/>
            <p:cNvSpPr/>
            <p:nvPr/>
          </p:nvSpPr>
          <p:spPr>
            <a:xfrm flipH="false" flipV="false" rot="0">
              <a:off x="84897" y="416434"/>
              <a:ext cx="3701400" cy="3479316"/>
            </a:xfrm>
            <a:custGeom>
              <a:avLst/>
              <a:gdLst/>
              <a:ahLst/>
              <a:cxnLst/>
              <a:rect r="r" b="b" t="t" l="l"/>
              <a:pathLst>
                <a:path h="3479316" w="3701400">
                  <a:moveTo>
                    <a:pt x="0" y="0"/>
                  </a:moveTo>
                  <a:lnTo>
                    <a:pt x="3701400" y="0"/>
                  </a:lnTo>
                  <a:lnTo>
                    <a:pt x="3701400" y="3479316"/>
                  </a:lnTo>
                  <a:lnTo>
                    <a:pt x="0" y="347931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41" id="41"/>
            <p:cNvSpPr/>
            <p:nvPr/>
          </p:nvSpPr>
          <p:spPr>
            <a:xfrm flipH="false" flipV="false" rot="-62249">
              <a:off x="8313" y="34818"/>
              <a:ext cx="3854568" cy="953129"/>
            </a:xfrm>
            <a:custGeom>
              <a:avLst/>
              <a:gdLst/>
              <a:ahLst/>
              <a:cxnLst/>
              <a:rect r="r" b="b" t="t" l="l"/>
              <a:pathLst>
                <a:path h="953129" w="3854568">
                  <a:moveTo>
                    <a:pt x="0" y="0"/>
                  </a:moveTo>
                  <a:lnTo>
                    <a:pt x="3854568" y="0"/>
                  </a:lnTo>
                  <a:lnTo>
                    <a:pt x="3854568" y="953130"/>
                  </a:lnTo>
                  <a:lnTo>
                    <a:pt x="0" y="95313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grpSp>
      <p:sp>
        <p:nvSpPr>
          <p:cNvPr name="TextBox 42" id="42"/>
          <p:cNvSpPr txBox="true"/>
          <p:nvPr/>
        </p:nvSpPr>
        <p:spPr>
          <a:xfrm rot="-107282">
            <a:off x="15200321" y="6842865"/>
            <a:ext cx="2041252" cy="626745"/>
          </a:xfrm>
          <a:prstGeom prst="rect">
            <a:avLst/>
          </a:prstGeom>
        </p:spPr>
        <p:txBody>
          <a:bodyPr anchor="t" rtlCol="false" tIns="0" lIns="0" bIns="0" rIns="0">
            <a:spAutoFit/>
          </a:bodyPr>
          <a:lstStyle/>
          <a:p>
            <a:pPr algn="l" marL="0" indent="0" lvl="0">
              <a:lnSpc>
                <a:spcPts val="1679"/>
              </a:lnSpc>
            </a:pPr>
            <a:r>
              <a:rPr lang="en-US" sz="1200" strike="noStrike" u="none">
                <a:solidFill>
                  <a:srgbClr val="242424"/>
                </a:solidFill>
                <a:latin typeface="Poppins"/>
                <a:ea typeface="Poppins"/>
                <a:cs typeface="Poppins"/>
                <a:sym typeface="Poppins"/>
              </a:rPr>
              <a:t>Summarize the results, influence, or lasting contribution of the work.</a:t>
            </a:r>
          </a:p>
        </p:txBody>
      </p:sp>
      <p:sp>
        <p:nvSpPr>
          <p:cNvPr name="TextBox 43" id="43"/>
          <p:cNvSpPr txBox="true"/>
          <p:nvPr/>
        </p:nvSpPr>
        <p:spPr>
          <a:xfrm rot="0">
            <a:off x="15383662" y="6007882"/>
            <a:ext cx="932631" cy="288925"/>
          </a:xfrm>
          <a:prstGeom prst="rect">
            <a:avLst/>
          </a:prstGeom>
        </p:spPr>
        <p:txBody>
          <a:bodyPr anchor="t" rtlCol="false" tIns="0" lIns="0" bIns="0" rIns="0">
            <a:spAutoFit/>
          </a:bodyPr>
          <a:lstStyle/>
          <a:p>
            <a:pPr algn="l" marL="0" indent="0" lvl="0">
              <a:lnSpc>
                <a:spcPts val="2000"/>
              </a:lnSpc>
              <a:spcBef>
                <a:spcPct val="0"/>
              </a:spcBef>
            </a:pPr>
            <a:r>
              <a:rPr lang="en-US" b="true" sz="2000" strike="noStrike" u="none">
                <a:solidFill>
                  <a:srgbClr val="242424"/>
                </a:solidFill>
                <a:latin typeface="Poppins Semi-Bold"/>
                <a:ea typeface="Poppins Semi-Bold"/>
                <a:cs typeface="Poppins Semi-Bold"/>
                <a:sym typeface="Poppins Semi-Bold"/>
              </a:rPr>
              <a:t>Impact</a:t>
            </a:r>
          </a:p>
        </p:txBody>
      </p:sp>
      <p:grpSp>
        <p:nvGrpSpPr>
          <p:cNvPr name="Group 44" id="44"/>
          <p:cNvGrpSpPr/>
          <p:nvPr/>
        </p:nvGrpSpPr>
        <p:grpSpPr>
          <a:xfrm rot="0">
            <a:off x="6696549" y="5249162"/>
            <a:ext cx="404529" cy="368195"/>
            <a:chOff x="0" y="0"/>
            <a:chExt cx="446504" cy="406400"/>
          </a:xfrm>
        </p:grpSpPr>
        <p:sp>
          <p:nvSpPr>
            <p:cNvPr name="Freeform 45" id="45"/>
            <p:cNvSpPr/>
            <p:nvPr/>
          </p:nvSpPr>
          <p:spPr>
            <a:xfrm flipH="false" flipV="false" rot="0">
              <a:off x="71261" y="0"/>
              <a:ext cx="319753" cy="406400"/>
            </a:xfrm>
            <a:custGeom>
              <a:avLst/>
              <a:gdLst/>
              <a:ahLst/>
              <a:cxnLst/>
              <a:rect r="r" b="b" t="t" l="l"/>
              <a:pathLst>
                <a:path h="406400" w="319753">
                  <a:moveTo>
                    <a:pt x="50391" y="0"/>
                  </a:moveTo>
                  <a:lnTo>
                    <a:pt x="50391" y="0"/>
                  </a:lnTo>
                  <a:cubicBezTo>
                    <a:pt x="128284" y="0"/>
                    <a:pt x="202986" y="30943"/>
                    <a:pt x="258064" y="86021"/>
                  </a:cubicBezTo>
                  <a:lnTo>
                    <a:pt x="280514" y="108471"/>
                  </a:lnTo>
                  <a:cubicBezTo>
                    <a:pt x="332832" y="160789"/>
                    <a:pt x="332832" y="245611"/>
                    <a:pt x="280514" y="297929"/>
                  </a:cubicBezTo>
                  <a:lnTo>
                    <a:pt x="258064" y="320379"/>
                  </a:lnTo>
                  <a:cubicBezTo>
                    <a:pt x="202986" y="375457"/>
                    <a:pt x="128284" y="406400"/>
                    <a:pt x="50391" y="406400"/>
                  </a:cubicBezTo>
                  <a:lnTo>
                    <a:pt x="50391" y="406400"/>
                  </a:lnTo>
                  <a:cubicBezTo>
                    <a:pt x="30010" y="406400"/>
                    <a:pt x="11636" y="394123"/>
                    <a:pt x="3837" y="375293"/>
                  </a:cubicBezTo>
                  <a:cubicBezTo>
                    <a:pt x="-3963" y="356464"/>
                    <a:pt x="349" y="334790"/>
                    <a:pt x="14760" y="320379"/>
                  </a:cubicBezTo>
                  <a:lnTo>
                    <a:pt x="37210" y="297929"/>
                  </a:lnTo>
                  <a:cubicBezTo>
                    <a:pt x="62334" y="272805"/>
                    <a:pt x="76448" y="238730"/>
                    <a:pt x="76448" y="203200"/>
                  </a:cubicBezTo>
                  <a:cubicBezTo>
                    <a:pt x="76448" y="167670"/>
                    <a:pt x="62334" y="133595"/>
                    <a:pt x="37210" y="108471"/>
                  </a:cubicBezTo>
                  <a:lnTo>
                    <a:pt x="14760" y="86021"/>
                  </a:lnTo>
                  <a:cubicBezTo>
                    <a:pt x="349" y="71610"/>
                    <a:pt x="-3963" y="49936"/>
                    <a:pt x="3837" y="31107"/>
                  </a:cubicBezTo>
                  <a:cubicBezTo>
                    <a:pt x="11636" y="12277"/>
                    <a:pt x="30010" y="0"/>
                    <a:pt x="50391" y="0"/>
                  </a:cubicBezTo>
                  <a:close/>
                </a:path>
              </a:pathLst>
            </a:custGeom>
            <a:solidFill>
              <a:srgbClr val="ADE466"/>
            </a:solidFill>
          </p:spPr>
        </p:sp>
        <p:sp>
          <p:nvSpPr>
            <p:cNvPr name="TextBox 46" id="46"/>
            <p:cNvSpPr txBox="true"/>
            <p:nvPr/>
          </p:nvSpPr>
          <p:spPr>
            <a:xfrm>
              <a:off x="177800" y="-47625"/>
              <a:ext cx="192504" cy="454025"/>
            </a:xfrm>
            <a:prstGeom prst="rect">
              <a:avLst/>
            </a:prstGeom>
          </p:spPr>
          <p:txBody>
            <a:bodyPr anchor="ctr" rtlCol="false" tIns="50800" lIns="50800" bIns="50800" rIns="50800"/>
            <a:lstStyle/>
            <a:p>
              <a:pPr algn="ctr">
                <a:lnSpc>
                  <a:spcPts val="2239"/>
                </a:lnSpc>
              </a:pPr>
            </a:p>
          </p:txBody>
        </p:sp>
      </p:grpSp>
      <p:grpSp>
        <p:nvGrpSpPr>
          <p:cNvPr name="Group 47" id="47"/>
          <p:cNvGrpSpPr/>
          <p:nvPr/>
        </p:nvGrpSpPr>
        <p:grpSpPr>
          <a:xfrm rot="0">
            <a:off x="9020873" y="5249162"/>
            <a:ext cx="404529" cy="368195"/>
            <a:chOff x="0" y="0"/>
            <a:chExt cx="446504" cy="406400"/>
          </a:xfrm>
        </p:grpSpPr>
        <p:sp>
          <p:nvSpPr>
            <p:cNvPr name="Freeform 48" id="48"/>
            <p:cNvSpPr/>
            <p:nvPr/>
          </p:nvSpPr>
          <p:spPr>
            <a:xfrm flipH="false" flipV="false" rot="0">
              <a:off x="71261" y="0"/>
              <a:ext cx="319753" cy="406400"/>
            </a:xfrm>
            <a:custGeom>
              <a:avLst/>
              <a:gdLst/>
              <a:ahLst/>
              <a:cxnLst/>
              <a:rect r="r" b="b" t="t" l="l"/>
              <a:pathLst>
                <a:path h="406400" w="319753">
                  <a:moveTo>
                    <a:pt x="50391" y="0"/>
                  </a:moveTo>
                  <a:lnTo>
                    <a:pt x="50391" y="0"/>
                  </a:lnTo>
                  <a:cubicBezTo>
                    <a:pt x="128284" y="0"/>
                    <a:pt x="202986" y="30943"/>
                    <a:pt x="258064" y="86021"/>
                  </a:cubicBezTo>
                  <a:lnTo>
                    <a:pt x="280514" y="108471"/>
                  </a:lnTo>
                  <a:cubicBezTo>
                    <a:pt x="332832" y="160789"/>
                    <a:pt x="332832" y="245611"/>
                    <a:pt x="280514" y="297929"/>
                  </a:cubicBezTo>
                  <a:lnTo>
                    <a:pt x="258064" y="320379"/>
                  </a:lnTo>
                  <a:cubicBezTo>
                    <a:pt x="202986" y="375457"/>
                    <a:pt x="128284" y="406400"/>
                    <a:pt x="50391" y="406400"/>
                  </a:cubicBezTo>
                  <a:lnTo>
                    <a:pt x="50391" y="406400"/>
                  </a:lnTo>
                  <a:cubicBezTo>
                    <a:pt x="30010" y="406400"/>
                    <a:pt x="11636" y="394123"/>
                    <a:pt x="3837" y="375293"/>
                  </a:cubicBezTo>
                  <a:cubicBezTo>
                    <a:pt x="-3963" y="356464"/>
                    <a:pt x="349" y="334790"/>
                    <a:pt x="14760" y="320379"/>
                  </a:cubicBezTo>
                  <a:lnTo>
                    <a:pt x="37210" y="297929"/>
                  </a:lnTo>
                  <a:cubicBezTo>
                    <a:pt x="62334" y="272805"/>
                    <a:pt x="76448" y="238730"/>
                    <a:pt x="76448" y="203200"/>
                  </a:cubicBezTo>
                  <a:cubicBezTo>
                    <a:pt x="76448" y="167670"/>
                    <a:pt x="62334" y="133595"/>
                    <a:pt x="37210" y="108471"/>
                  </a:cubicBezTo>
                  <a:lnTo>
                    <a:pt x="14760" y="86021"/>
                  </a:lnTo>
                  <a:cubicBezTo>
                    <a:pt x="349" y="71610"/>
                    <a:pt x="-3963" y="49936"/>
                    <a:pt x="3837" y="31107"/>
                  </a:cubicBezTo>
                  <a:cubicBezTo>
                    <a:pt x="11636" y="12277"/>
                    <a:pt x="30010" y="0"/>
                    <a:pt x="50391" y="0"/>
                  </a:cubicBezTo>
                  <a:close/>
                </a:path>
              </a:pathLst>
            </a:custGeom>
            <a:solidFill>
              <a:srgbClr val="FFD30B"/>
            </a:solidFill>
          </p:spPr>
        </p:sp>
        <p:sp>
          <p:nvSpPr>
            <p:cNvPr name="TextBox 49" id="49"/>
            <p:cNvSpPr txBox="true"/>
            <p:nvPr/>
          </p:nvSpPr>
          <p:spPr>
            <a:xfrm>
              <a:off x="177800" y="-47625"/>
              <a:ext cx="192504" cy="454025"/>
            </a:xfrm>
            <a:prstGeom prst="rect">
              <a:avLst/>
            </a:prstGeom>
          </p:spPr>
          <p:txBody>
            <a:bodyPr anchor="ctr" rtlCol="false" tIns="50800" lIns="50800" bIns="50800" rIns="50800"/>
            <a:lstStyle/>
            <a:p>
              <a:pPr algn="ctr">
                <a:lnSpc>
                  <a:spcPts val="2239"/>
                </a:lnSpc>
              </a:pPr>
            </a:p>
          </p:txBody>
        </p:sp>
      </p:grpSp>
      <p:grpSp>
        <p:nvGrpSpPr>
          <p:cNvPr name="Group 50" id="50"/>
          <p:cNvGrpSpPr/>
          <p:nvPr/>
        </p:nvGrpSpPr>
        <p:grpSpPr>
          <a:xfrm rot="0">
            <a:off x="11345197" y="5249162"/>
            <a:ext cx="404529" cy="368195"/>
            <a:chOff x="0" y="0"/>
            <a:chExt cx="446504" cy="406400"/>
          </a:xfrm>
        </p:grpSpPr>
        <p:sp>
          <p:nvSpPr>
            <p:cNvPr name="Freeform 51" id="51"/>
            <p:cNvSpPr/>
            <p:nvPr/>
          </p:nvSpPr>
          <p:spPr>
            <a:xfrm flipH="false" flipV="false" rot="0">
              <a:off x="71261" y="0"/>
              <a:ext cx="319753" cy="406400"/>
            </a:xfrm>
            <a:custGeom>
              <a:avLst/>
              <a:gdLst/>
              <a:ahLst/>
              <a:cxnLst/>
              <a:rect r="r" b="b" t="t" l="l"/>
              <a:pathLst>
                <a:path h="406400" w="319753">
                  <a:moveTo>
                    <a:pt x="50391" y="0"/>
                  </a:moveTo>
                  <a:lnTo>
                    <a:pt x="50391" y="0"/>
                  </a:lnTo>
                  <a:cubicBezTo>
                    <a:pt x="128284" y="0"/>
                    <a:pt x="202986" y="30943"/>
                    <a:pt x="258064" y="86021"/>
                  </a:cubicBezTo>
                  <a:lnTo>
                    <a:pt x="280514" y="108471"/>
                  </a:lnTo>
                  <a:cubicBezTo>
                    <a:pt x="332832" y="160789"/>
                    <a:pt x="332832" y="245611"/>
                    <a:pt x="280514" y="297929"/>
                  </a:cubicBezTo>
                  <a:lnTo>
                    <a:pt x="258064" y="320379"/>
                  </a:lnTo>
                  <a:cubicBezTo>
                    <a:pt x="202986" y="375457"/>
                    <a:pt x="128284" y="406400"/>
                    <a:pt x="50391" y="406400"/>
                  </a:cubicBezTo>
                  <a:lnTo>
                    <a:pt x="50391" y="406400"/>
                  </a:lnTo>
                  <a:cubicBezTo>
                    <a:pt x="30010" y="406400"/>
                    <a:pt x="11636" y="394123"/>
                    <a:pt x="3837" y="375293"/>
                  </a:cubicBezTo>
                  <a:cubicBezTo>
                    <a:pt x="-3963" y="356464"/>
                    <a:pt x="349" y="334790"/>
                    <a:pt x="14760" y="320379"/>
                  </a:cubicBezTo>
                  <a:lnTo>
                    <a:pt x="37210" y="297929"/>
                  </a:lnTo>
                  <a:cubicBezTo>
                    <a:pt x="62334" y="272805"/>
                    <a:pt x="76448" y="238730"/>
                    <a:pt x="76448" y="203200"/>
                  </a:cubicBezTo>
                  <a:cubicBezTo>
                    <a:pt x="76448" y="167670"/>
                    <a:pt x="62334" y="133595"/>
                    <a:pt x="37210" y="108471"/>
                  </a:cubicBezTo>
                  <a:lnTo>
                    <a:pt x="14760" y="86021"/>
                  </a:lnTo>
                  <a:cubicBezTo>
                    <a:pt x="349" y="71610"/>
                    <a:pt x="-3963" y="49936"/>
                    <a:pt x="3837" y="31107"/>
                  </a:cubicBezTo>
                  <a:cubicBezTo>
                    <a:pt x="11636" y="12277"/>
                    <a:pt x="30010" y="0"/>
                    <a:pt x="50391" y="0"/>
                  </a:cubicBezTo>
                  <a:close/>
                </a:path>
              </a:pathLst>
            </a:custGeom>
            <a:solidFill>
              <a:srgbClr val="FFA678"/>
            </a:solidFill>
          </p:spPr>
        </p:sp>
        <p:sp>
          <p:nvSpPr>
            <p:cNvPr name="TextBox 52" id="52"/>
            <p:cNvSpPr txBox="true"/>
            <p:nvPr/>
          </p:nvSpPr>
          <p:spPr>
            <a:xfrm>
              <a:off x="177800" y="-47625"/>
              <a:ext cx="192504" cy="454025"/>
            </a:xfrm>
            <a:prstGeom prst="rect">
              <a:avLst/>
            </a:prstGeom>
          </p:spPr>
          <p:txBody>
            <a:bodyPr anchor="ctr" rtlCol="false" tIns="50800" lIns="50800" bIns="50800" rIns="50800"/>
            <a:lstStyle/>
            <a:p>
              <a:pPr algn="ctr">
                <a:lnSpc>
                  <a:spcPts val="2239"/>
                </a:lnSpc>
              </a:pPr>
            </a:p>
          </p:txBody>
        </p:sp>
      </p:grpSp>
      <p:grpSp>
        <p:nvGrpSpPr>
          <p:cNvPr name="Group 53" id="53"/>
          <p:cNvGrpSpPr/>
          <p:nvPr/>
        </p:nvGrpSpPr>
        <p:grpSpPr>
          <a:xfrm rot="0">
            <a:off x="13669521" y="5249162"/>
            <a:ext cx="404529" cy="368195"/>
            <a:chOff x="0" y="0"/>
            <a:chExt cx="446504" cy="406400"/>
          </a:xfrm>
        </p:grpSpPr>
        <p:sp>
          <p:nvSpPr>
            <p:cNvPr name="Freeform 54" id="54"/>
            <p:cNvSpPr/>
            <p:nvPr/>
          </p:nvSpPr>
          <p:spPr>
            <a:xfrm flipH="false" flipV="false" rot="0">
              <a:off x="71261" y="0"/>
              <a:ext cx="319753" cy="406400"/>
            </a:xfrm>
            <a:custGeom>
              <a:avLst/>
              <a:gdLst/>
              <a:ahLst/>
              <a:cxnLst/>
              <a:rect r="r" b="b" t="t" l="l"/>
              <a:pathLst>
                <a:path h="406400" w="319753">
                  <a:moveTo>
                    <a:pt x="50391" y="0"/>
                  </a:moveTo>
                  <a:lnTo>
                    <a:pt x="50391" y="0"/>
                  </a:lnTo>
                  <a:cubicBezTo>
                    <a:pt x="128284" y="0"/>
                    <a:pt x="202986" y="30943"/>
                    <a:pt x="258064" y="86021"/>
                  </a:cubicBezTo>
                  <a:lnTo>
                    <a:pt x="280514" y="108471"/>
                  </a:lnTo>
                  <a:cubicBezTo>
                    <a:pt x="332832" y="160789"/>
                    <a:pt x="332832" y="245611"/>
                    <a:pt x="280514" y="297929"/>
                  </a:cubicBezTo>
                  <a:lnTo>
                    <a:pt x="258064" y="320379"/>
                  </a:lnTo>
                  <a:cubicBezTo>
                    <a:pt x="202986" y="375457"/>
                    <a:pt x="128284" y="406400"/>
                    <a:pt x="50391" y="406400"/>
                  </a:cubicBezTo>
                  <a:lnTo>
                    <a:pt x="50391" y="406400"/>
                  </a:lnTo>
                  <a:cubicBezTo>
                    <a:pt x="30010" y="406400"/>
                    <a:pt x="11636" y="394123"/>
                    <a:pt x="3837" y="375293"/>
                  </a:cubicBezTo>
                  <a:cubicBezTo>
                    <a:pt x="-3963" y="356464"/>
                    <a:pt x="349" y="334790"/>
                    <a:pt x="14760" y="320379"/>
                  </a:cubicBezTo>
                  <a:lnTo>
                    <a:pt x="37210" y="297929"/>
                  </a:lnTo>
                  <a:cubicBezTo>
                    <a:pt x="62334" y="272805"/>
                    <a:pt x="76448" y="238730"/>
                    <a:pt x="76448" y="203200"/>
                  </a:cubicBezTo>
                  <a:cubicBezTo>
                    <a:pt x="76448" y="167670"/>
                    <a:pt x="62334" y="133595"/>
                    <a:pt x="37210" y="108471"/>
                  </a:cubicBezTo>
                  <a:lnTo>
                    <a:pt x="14760" y="86021"/>
                  </a:lnTo>
                  <a:cubicBezTo>
                    <a:pt x="349" y="71610"/>
                    <a:pt x="-3963" y="49936"/>
                    <a:pt x="3837" y="31107"/>
                  </a:cubicBezTo>
                  <a:cubicBezTo>
                    <a:pt x="11636" y="12277"/>
                    <a:pt x="30010" y="0"/>
                    <a:pt x="50391" y="0"/>
                  </a:cubicBezTo>
                  <a:close/>
                </a:path>
              </a:pathLst>
            </a:custGeom>
            <a:solidFill>
              <a:srgbClr val="FFBBE6"/>
            </a:solidFill>
          </p:spPr>
        </p:sp>
        <p:sp>
          <p:nvSpPr>
            <p:cNvPr name="TextBox 55" id="55"/>
            <p:cNvSpPr txBox="true"/>
            <p:nvPr/>
          </p:nvSpPr>
          <p:spPr>
            <a:xfrm>
              <a:off x="177800" y="-47625"/>
              <a:ext cx="192504" cy="454025"/>
            </a:xfrm>
            <a:prstGeom prst="rect">
              <a:avLst/>
            </a:prstGeom>
          </p:spPr>
          <p:txBody>
            <a:bodyPr anchor="ctr" rtlCol="false" tIns="50800" lIns="50800" bIns="50800" rIns="50800"/>
            <a:lstStyle/>
            <a:p>
              <a:pPr algn="ctr">
                <a:lnSpc>
                  <a:spcPts val="2239"/>
                </a:lnSpc>
              </a:pPr>
            </a:p>
          </p:txBody>
        </p:sp>
      </p:grpSp>
      <p:grpSp>
        <p:nvGrpSpPr>
          <p:cNvPr name="Group 56" id="56"/>
          <p:cNvGrpSpPr/>
          <p:nvPr/>
        </p:nvGrpSpPr>
        <p:grpSpPr>
          <a:xfrm rot="0">
            <a:off x="15993844" y="5249162"/>
            <a:ext cx="404529" cy="368195"/>
            <a:chOff x="0" y="0"/>
            <a:chExt cx="446504" cy="406400"/>
          </a:xfrm>
        </p:grpSpPr>
        <p:sp>
          <p:nvSpPr>
            <p:cNvPr name="Freeform 57" id="57"/>
            <p:cNvSpPr/>
            <p:nvPr/>
          </p:nvSpPr>
          <p:spPr>
            <a:xfrm flipH="false" flipV="false" rot="0">
              <a:off x="71261" y="0"/>
              <a:ext cx="319753" cy="406400"/>
            </a:xfrm>
            <a:custGeom>
              <a:avLst/>
              <a:gdLst/>
              <a:ahLst/>
              <a:cxnLst/>
              <a:rect r="r" b="b" t="t" l="l"/>
              <a:pathLst>
                <a:path h="406400" w="319753">
                  <a:moveTo>
                    <a:pt x="50391" y="0"/>
                  </a:moveTo>
                  <a:lnTo>
                    <a:pt x="50391" y="0"/>
                  </a:lnTo>
                  <a:cubicBezTo>
                    <a:pt x="128284" y="0"/>
                    <a:pt x="202986" y="30943"/>
                    <a:pt x="258064" y="86021"/>
                  </a:cubicBezTo>
                  <a:lnTo>
                    <a:pt x="280514" y="108471"/>
                  </a:lnTo>
                  <a:cubicBezTo>
                    <a:pt x="332832" y="160789"/>
                    <a:pt x="332832" y="245611"/>
                    <a:pt x="280514" y="297929"/>
                  </a:cubicBezTo>
                  <a:lnTo>
                    <a:pt x="258064" y="320379"/>
                  </a:lnTo>
                  <a:cubicBezTo>
                    <a:pt x="202986" y="375457"/>
                    <a:pt x="128284" y="406400"/>
                    <a:pt x="50391" y="406400"/>
                  </a:cubicBezTo>
                  <a:lnTo>
                    <a:pt x="50391" y="406400"/>
                  </a:lnTo>
                  <a:cubicBezTo>
                    <a:pt x="30010" y="406400"/>
                    <a:pt x="11636" y="394123"/>
                    <a:pt x="3837" y="375293"/>
                  </a:cubicBezTo>
                  <a:cubicBezTo>
                    <a:pt x="-3963" y="356464"/>
                    <a:pt x="349" y="334790"/>
                    <a:pt x="14760" y="320379"/>
                  </a:cubicBezTo>
                  <a:lnTo>
                    <a:pt x="37210" y="297929"/>
                  </a:lnTo>
                  <a:cubicBezTo>
                    <a:pt x="62334" y="272805"/>
                    <a:pt x="76448" y="238730"/>
                    <a:pt x="76448" y="203200"/>
                  </a:cubicBezTo>
                  <a:cubicBezTo>
                    <a:pt x="76448" y="167670"/>
                    <a:pt x="62334" y="133595"/>
                    <a:pt x="37210" y="108471"/>
                  </a:cubicBezTo>
                  <a:lnTo>
                    <a:pt x="14760" y="86021"/>
                  </a:lnTo>
                  <a:cubicBezTo>
                    <a:pt x="349" y="71610"/>
                    <a:pt x="-3963" y="49936"/>
                    <a:pt x="3837" y="31107"/>
                  </a:cubicBezTo>
                  <a:cubicBezTo>
                    <a:pt x="11636" y="12277"/>
                    <a:pt x="30010" y="0"/>
                    <a:pt x="50391" y="0"/>
                  </a:cubicBezTo>
                  <a:close/>
                </a:path>
              </a:pathLst>
            </a:custGeom>
            <a:solidFill>
              <a:srgbClr val="EDC0FF"/>
            </a:solidFill>
          </p:spPr>
        </p:sp>
        <p:sp>
          <p:nvSpPr>
            <p:cNvPr name="TextBox 58" id="58"/>
            <p:cNvSpPr txBox="true"/>
            <p:nvPr/>
          </p:nvSpPr>
          <p:spPr>
            <a:xfrm>
              <a:off x="177800" y="-47625"/>
              <a:ext cx="192504" cy="454025"/>
            </a:xfrm>
            <a:prstGeom prst="rect">
              <a:avLst/>
            </a:prstGeom>
          </p:spPr>
          <p:txBody>
            <a:bodyPr anchor="ctr" rtlCol="false" tIns="50800" lIns="50800" bIns="50800" rIns="50800"/>
            <a:lstStyle/>
            <a:p>
              <a:pPr algn="ctr">
                <a:lnSpc>
                  <a:spcPts val="2239"/>
                </a:lnSpc>
              </a:pPr>
            </a:p>
          </p:txBody>
        </p:sp>
      </p:grpSp>
      <p:grpSp>
        <p:nvGrpSpPr>
          <p:cNvPr name="Group 59" id="59"/>
          <p:cNvGrpSpPr/>
          <p:nvPr/>
        </p:nvGrpSpPr>
        <p:grpSpPr>
          <a:xfrm rot="0">
            <a:off x="576267" y="8268364"/>
            <a:ext cx="1471635" cy="572184"/>
            <a:chOff x="0" y="0"/>
            <a:chExt cx="1962180" cy="762912"/>
          </a:xfrm>
        </p:grpSpPr>
        <p:sp>
          <p:nvSpPr>
            <p:cNvPr name="Freeform 60" id="60"/>
            <p:cNvSpPr/>
            <p:nvPr/>
          </p:nvSpPr>
          <p:spPr>
            <a:xfrm flipH="false" flipV="false" rot="0">
              <a:off x="0" y="0"/>
              <a:ext cx="1075427" cy="762912"/>
            </a:xfrm>
            <a:custGeom>
              <a:avLst/>
              <a:gdLst/>
              <a:ahLst/>
              <a:cxnLst/>
              <a:rect r="r" b="b" t="t" l="l"/>
              <a:pathLst>
                <a:path h="762912" w="1075427">
                  <a:moveTo>
                    <a:pt x="0" y="0"/>
                  </a:moveTo>
                  <a:lnTo>
                    <a:pt x="1075427" y="0"/>
                  </a:lnTo>
                  <a:lnTo>
                    <a:pt x="1075427" y="762912"/>
                  </a:lnTo>
                  <a:lnTo>
                    <a:pt x="0" y="762912"/>
                  </a:lnTo>
                  <a:lnTo>
                    <a:pt x="0" y="0"/>
                  </a:lnTo>
                  <a:close/>
                </a:path>
              </a:pathLst>
            </a:custGeom>
            <a:blipFill>
              <a:blip r:embed="rId18">
                <a:extLst>
                  <a:ext uri="{96DAC541-7B7A-43D3-8B79-37D633B846F1}">
                    <asvg:svgBlip xmlns:asvg="http://schemas.microsoft.com/office/drawing/2016/SVG/main" r:embed="rId19"/>
                  </a:ext>
                </a:extLst>
              </a:blip>
              <a:stretch>
                <a:fillRect l="0" t="0" r="-190854" b="-139289"/>
              </a:stretch>
            </a:blipFill>
            <a:ln cap="sq">
              <a:noFill/>
              <a:prstDash val="solid"/>
              <a:miter/>
            </a:ln>
          </p:spPr>
        </p:sp>
        <p:sp>
          <p:nvSpPr>
            <p:cNvPr name="Freeform 61" id="61"/>
            <p:cNvSpPr/>
            <p:nvPr/>
          </p:nvSpPr>
          <p:spPr>
            <a:xfrm flipH="true" flipV="false" rot="0">
              <a:off x="886753" y="0"/>
              <a:ext cx="1075427" cy="762912"/>
            </a:xfrm>
            <a:custGeom>
              <a:avLst/>
              <a:gdLst/>
              <a:ahLst/>
              <a:cxnLst/>
              <a:rect r="r" b="b" t="t" l="l"/>
              <a:pathLst>
                <a:path h="762912" w="1075427">
                  <a:moveTo>
                    <a:pt x="1075427" y="0"/>
                  </a:moveTo>
                  <a:lnTo>
                    <a:pt x="0" y="0"/>
                  </a:lnTo>
                  <a:lnTo>
                    <a:pt x="0" y="762912"/>
                  </a:lnTo>
                  <a:lnTo>
                    <a:pt x="1075427" y="762912"/>
                  </a:lnTo>
                  <a:lnTo>
                    <a:pt x="1075427" y="0"/>
                  </a:lnTo>
                  <a:close/>
                </a:path>
              </a:pathLst>
            </a:custGeom>
            <a:blipFill>
              <a:blip r:embed="rId18">
                <a:extLst>
                  <a:ext uri="{96DAC541-7B7A-43D3-8B79-37D633B846F1}">
                    <asvg:svgBlip xmlns:asvg="http://schemas.microsoft.com/office/drawing/2016/SVG/main" r:embed="rId19"/>
                  </a:ext>
                </a:extLst>
              </a:blip>
              <a:stretch>
                <a:fillRect l="0" t="0" r="-190854" b="-139289"/>
              </a:stretch>
            </a:blipFill>
            <a:ln cap="sq">
              <a:noFill/>
              <a:prstDash val="solid"/>
              <a:miter/>
            </a:ln>
          </p:spPr>
        </p:sp>
      </p:grpSp>
      <p:grpSp>
        <p:nvGrpSpPr>
          <p:cNvPr name="Group 62" id="62"/>
          <p:cNvGrpSpPr/>
          <p:nvPr/>
        </p:nvGrpSpPr>
        <p:grpSpPr>
          <a:xfrm rot="0">
            <a:off x="5268250" y="8268364"/>
            <a:ext cx="1471635" cy="572184"/>
            <a:chOff x="0" y="0"/>
            <a:chExt cx="1962180" cy="762912"/>
          </a:xfrm>
        </p:grpSpPr>
        <p:sp>
          <p:nvSpPr>
            <p:cNvPr name="Freeform 63" id="63"/>
            <p:cNvSpPr/>
            <p:nvPr/>
          </p:nvSpPr>
          <p:spPr>
            <a:xfrm flipH="false" flipV="false" rot="0">
              <a:off x="0" y="0"/>
              <a:ext cx="1075427" cy="762912"/>
            </a:xfrm>
            <a:custGeom>
              <a:avLst/>
              <a:gdLst/>
              <a:ahLst/>
              <a:cxnLst/>
              <a:rect r="r" b="b" t="t" l="l"/>
              <a:pathLst>
                <a:path h="762912" w="1075427">
                  <a:moveTo>
                    <a:pt x="0" y="0"/>
                  </a:moveTo>
                  <a:lnTo>
                    <a:pt x="1075427" y="0"/>
                  </a:lnTo>
                  <a:lnTo>
                    <a:pt x="1075427" y="762912"/>
                  </a:lnTo>
                  <a:lnTo>
                    <a:pt x="0" y="762912"/>
                  </a:lnTo>
                  <a:lnTo>
                    <a:pt x="0" y="0"/>
                  </a:lnTo>
                  <a:close/>
                </a:path>
              </a:pathLst>
            </a:custGeom>
            <a:blipFill>
              <a:blip r:embed="rId20">
                <a:extLst>
                  <a:ext uri="{96DAC541-7B7A-43D3-8B79-37D633B846F1}">
                    <asvg:svgBlip xmlns:asvg="http://schemas.microsoft.com/office/drawing/2016/SVG/main" r:embed="rId21"/>
                  </a:ext>
                </a:extLst>
              </a:blip>
              <a:stretch>
                <a:fillRect l="0" t="0" r="-190854" b="-139289"/>
              </a:stretch>
            </a:blipFill>
            <a:ln cap="sq">
              <a:noFill/>
              <a:prstDash val="solid"/>
              <a:miter/>
            </a:ln>
          </p:spPr>
        </p:sp>
        <p:sp>
          <p:nvSpPr>
            <p:cNvPr name="Freeform 64" id="64"/>
            <p:cNvSpPr/>
            <p:nvPr/>
          </p:nvSpPr>
          <p:spPr>
            <a:xfrm flipH="true" flipV="false" rot="0">
              <a:off x="886753" y="0"/>
              <a:ext cx="1075427" cy="762912"/>
            </a:xfrm>
            <a:custGeom>
              <a:avLst/>
              <a:gdLst/>
              <a:ahLst/>
              <a:cxnLst/>
              <a:rect r="r" b="b" t="t" l="l"/>
              <a:pathLst>
                <a:path h="762912" w="1075427">
                  <a:moveTo>
                    <a:pt x="1075427" y="0"/>
                  </a:moveTo>
                  <a:lnTo>
                    <a:pt x="0" y="0"/>
                  </a:lnTo>
                  <a:lnTo>
                    <a:pt x="0" y="762912"/>
                  </a:lnTo>
                  <a:lnTo>
                    <a:pt x="1075427" y="762912"/>
                  </a:lnTo>
                  <a:lnTo>
                    <a:pt x="1075427" y="0"/>
                  </a:lnTo>
                  <a:close/>
                </a:path>
              </a:pathLst>
            </a:custGeom>
            <a:blipFill>
              <a:blip r:embed="rId22">
                <a:extLst>
                  <a:ext uri="{96DAC541-7B7A-43D3-8B79-37D633B846F1}">
                    <asvg:svgBlip xmlns:asvg="http://schemas.microsoft.com/office/drawing/2016/SVG/main" r:embed="rId23"/>
                  </a:ext>
                </a:extLst>
              </a:blip>
              <a:stretch>
                <a:fillRect l="0" t="0" r="-190854" b="-139289"/>
              </a:stretch>
            </a:blipFill>
            <a:ln cap="sq">
              <a:noFill/>
              <a:prstDash val="solid"/>
              <a:miter/>
            </a:ln>
          </p:spPr>
        </p:sp>
      </p:grpSp>
      <p:grpSp>
        <p:nvGrpSpPr>
          <p:cNvPr name="Group 65" id="65"/>
          <p:cNvGrpSpPr/>
          <p:nvPr/>
        </p:nvGrpSpPr>
        <p:grpSpPr>
          <a:xfrm rot="0">
            <a:off x="9983619" y="8277889"/>
            <a:ext cx="1471635" cy="572184"/>
            <a:chOff x="0" y="0"/>
            <a:chExt cx="1962180" cy="762912"/>
          </a:xfrm>
        </p:grpSpPr>
        <p:sp>
          <p:nvSpPr>
            <p:cNvPr name="Freeform 66" id="66"/>
            <p:cNvSpPr/>
            <p:nvPr/>
          </p:nvSpPr>
          <p:spPr>
            <a:xfrm flipH="false" flipV="false" rot="0">
              <a:off x="0" y="0"/>
              <a:ext cx="1075427" cy="762912"/>
            </a:xfrm>
            <a:custGeom>
              <a:avLst/>
              <a:gdLst/>
              <a:ahLst/>
              <a:cxnLst/>
              <a:rect r="r" b="b" t="t" l="l"/>
              <a:pathLst>
                <a:path h="762912" w="1075427">
                  <a:moveTo>
                    <a:pt x="0" y="0"/>
                  </a:moveTo>
                  <a:lnTo>
                    <a:pt x="1075427" y="0"/>
                  </a:lnTo>
                  <a:lnTo>
                    <a:pt x="1075427" y="762912"/>
                  </a:lnTo>
                  <a:lnTo>
                    <a:pt x="0" y="762912"/>
                  </a:lnTo>
                  <a:lnTo>
                    <a:pt x="0" y="0"/>
                  </a:lnTo>
                  <a:close/>
                </a:path>
              </a:pathLst>
            </a:custGeom>
            <a:blipFill>
              <a:blip r:embed="rId24">
                <a:extLst>
                  <a:ext uri="{96DAC541-7B7A-43D3-8B79-37D633B846F1}">
                    <asvg:svgBlip xmlns:asvg="http://schemas.microsoft.com/office/drawing/2016/SVG/main" r:embed="rId25"/>
                  </a:ext>
                </a:extLst>
              </a:blip>
              <a:stretch>
                <a:fillRect l="0" t="0" r="-190854" b="-139289"/>
              </a:stretch>
            </a:blipFill>
            <a:ln cap="sq">
              <a:noFill/>
              <a:prstDash val="solid"/>
              <a:miter/>
            </a:ln>
          </p:spPr>
        </p:sp>
        <p:sp>
          <p:nvSpPr>
            <p:cNvPr name="Freeform 67" id="67"/>
            <p:cNvSpPr/>
            <p:nvPr/>
          </p:nvSpPr>
          <p:spPr>
            <a:xfrm flipH="true" flipV="false" rot="0">
              <a:off x="886753" y="0"/>
              <a:ext cx="1075427" cy="762912"/>
            </a:xfrm>
            <a:custGeom>
              <a:avLst/>
              <a:gdLst/>
              <a:ahLst/>
              <a:cxnLst/>
              <a:rect r="r" b="b" t="t" l="l"/>
              <a:pathLst>
                <a:path h="762912" w="1075427">
                  <a:moveTo>
                    <a:pt x="1075427" y="0"/>
                  </a:moveTo>
                  <a:lnTo>
                    <a:pt x="0" y="0"/>
                  </a:lnTo>
                  <a:lnTo>
                    <a:pt x="0" y="762912"/>
                  </a:lnTo>
                  <a:lnTo>
                    <a:pt x="1075427" y="762912"/>
                  </a:lnTo>
                  <a:lnTo>
                    <a:pt x="1075427" y="0"/>
                  </a:lnTo>
                  <a:close/>
                </a:path>
              </a:pathLst>
            </a:custGeom>
            <a:blipFill>
              <a:blip r:embed="rId26">
                <a:extLst>
                  <a:ext uri="{96DAC541-7B7A-43D3-8B79-37D633B846F1}">
                    <asvg:svgBlip xmlns:asvg="http://schemas.microsoft.com/office/drawing/2016/SVG/main" r:embed="rId27"/>
                  </a:ext>
                </a:extLst>
              </a:blip>
              <a:stretch>
                <a:fillRect l="0" t="0" r="-190854" b="-139289"/>
              </a:stretch>
            </a:blipFill>
            <a:ln cap="sq">
              <a:noFill/>
              <a:prstDash val="solid"/>
              <a:miter/>
            </a:ln>
          </p:spPr>
        </p:sp>
      </p:grpSp>
      <p:grpSp>
        <p:nvGrpSpPr>
          <p:cNvPr name="Group 68" id="68"/>
          <p:cNvGrpSpPr/>
          <p:nvPr/>
        </p:nvGrpSpPr>
        <p:grpSpPr>
          <a:xfrm rot="0">
            <a:off x="2989832" y="4558955"/>
            <a:ext cx="1471635" cy="572184"/>
            <a:chOff x="0" y="0"/>
            <a:chExt cx="1962180" cy="762912"/>
          </a:xfrm>
        </p:grpSpPr>
        <p:sp>
          <p:nvSpPr>
            <p:cNvPr name="Freeform 69" id="69"/>
            <p:cNvSpPr/>
            <p:nvPr/>
          </p:nvSpPr>
          <p:spPr>
            <a:xfrm flipH="false" flipV="false" rot="0">
              <a:off x="0" y="0"/>
              <a:ext cx="1075427" cy="762912"/>
            </a:xfrm>
            <a:custGeom>
              <a:avLst/>
              <a:gdLst/>
              <a:ahLst/>
              <a:cxnLst/>
              <a:rect r="r" b="b" t="t" l="l"/>
              <a:pathLst>
                <a:path h="762912" w="1075427">
                  <a:moveTo>
                    <a:pt x="0" y="0"/>
                  </a:moveTo>
                  <a:lnTo>
                    <a:pt x="1075427" y="0"/>
                  </a:lnTo>
                  <a:lnTo>
                    <a:pt x="1075427" y="762912"/>
                  </a:lnTo>
                  <a:lnTo>
                    <a:pt x="0" y="762912"/>
                  </a:lnTo>
                  <a:lnTo>
                    <a:pt x="0" y="0"/>
                  </a:lnTo>
                  <a:close/>
                </a:path>
              </a:pathLst>
            </a:custGeom>
            <a:blipFill>
              <a:blip r:embed="rId28">
                <a:extLst>
                  <a:ext uri="{96DAC541-7B7A-43D3-8B79-37D633B846F1}">
                    <asvg:svgBlip xmlns:asvg="http://schemas.microsoft.com/office/drawing/2016/SVG/main" r:embed="rId29"/>
                  </a:ext>
                </a:extLst>
              </a:blip>
              <a:stretch>
                <a:fillRect l="0" t="0" r="-190854" b="-139289"/>
              </a:stretch>
            </a:blipFill>
            <a:ln cap="sq">
              <a:noFill/>
              <a:prstDash val="solid"/>
              <a:miter/>
            </a:ln>
          </p:spPr>
        </p:sp>
        <p:sp>
          <p:nvSpPr>
            <p:cNvPr name="Freeform 70" id="70"/>
            <p:cNvSpPr/>
            <p:nvPr/>
          </p:nvSpPr>
          <p:spPr>
            <a:xfrm flipH="true" flipV="false" rot="0">
              <a:off x="886753" y="0"/>
              <a:ext cx="1075427" cy="762912"/>
            </a:xfrm>
            <a:custGeom>
              <a:avLst/>
              <a:gdLst/>
              <a:ahLst/>
              <a:cxnLst/>
              <a:rect r="r" b="b" t="t" l="l"/>
              <a:pathLst>
                <a:path h="762912" w="1075427">
                  <a:moveTo>
                    <a:pt x="1075427" y="0"/>
                  </a:moveTo>
                  <a:lnTo>
                    <a:pt x="0" y="0"/>
                  </a:lnTo>
                  <a:lnTo>
                    <a:pt x="0" y="762912"/>
                  </a:lnTo>
                  <a:lnTo>
                    <a:pt x="1075427" y="762912"/>
                  </a:lnTo>
                  <a:lnTo>
                    <a:pt x="1075427" y="0"/>
                  </a:lnTo>
                  <a:close/>
                </a:path>
              </a:pathLst>
            </a:custGeom>
            <a:blipFill>
              <a:blip r:embed="rId28">
                <a:extLst>
                  <a:ext uri="{96DAC541-7B7A-43D3-8B79-37D633B846F1}">
                    <asvg:svgBlip xmlns:asvg="http://schemas.microsoft.com/office/drawing/2016/SVG/main" r:embed="rId29"/>
                  </a:ext>
                </a:extLst>
              </a:blip>
              <a:stretch>
                <a:fillRect l="0" t="0" r="-190854" b="-139289"/>
              </a:stretch>
            </a:blipFill>
            <a:ln cap="sq">
              <a:noFill/>
              <a:prstDash val="solid"/>
              <a:miter/>
            </a:ln>
          </p:spPr>
        </p:sp>
      </p:grpSp>
      <p:grpSp>
        <p:nvGrpSpPr>
          <p:cNvPr name="Group 71" id="71"/>
          <p:cNvGrpSpPr/>
          <p:nvPr/>
        </p:nvGrpSpPr>
        <p:grpSpPr>
          <a:xfrm rot="0">
            <a:off x="7510974" y="4494960"/>
            <a:ext cx="1718543" cy="668185"/>
            <a:chOff x="0" y="0"/>
            <a:chExt cx="2291391" cy="890913"/>
          </a:xfrm>
        </p:grpSpPr>
        <p:sp>
          <p:nvSpPr>
            <p:cNvPr name="Freeform 72" id="72"/>
            <p:cNvSpPr/>
            <p:nvPr/>
          </p:nvSpPr>
          <p:spPr>
            <a:xfrm flipH="false" flipV="false" rot="0">
              <a:off x="0" y="0"/>
              <a:ext cx="1255860" cy="890913"/>
            </a:xfrm>
            <a:custGeom>
              <a:avLst/>
              <a:gdLst/>
              <a:ahLst/>
              <a:cxnLst/>
              <a:rect r="r" b="b" t="t" l="l"/>
              <a:pathLst>
                <a:path h="890913" w="1255860">
                  <a:moveTo>
                    <a:pt x="0" y="0"/>
                  </a:moveTo>
                  <a:lnTo>
                    <a:pt x="1255860" y="0"/>
                  </a:lnTo>
                  <a:lnTo>
                    <a:pt x="1255860" y="890913"/>
                  </a:lnTo>
                  <a:lnTo>
                    <a:pt x="0" y="890913"/>
                  </a:lnTo>
                  <a:lnTo>
                    <a:pt x="0" y="0"/>
                  </a:lnTo>
                  <a:close/>
                </a:path>
              </a:pathLst>
            </a:custGeom>
            <a:blipFill>
              <a:blip r:embed="rId30">
                <a:extLst>
                  <a:ext uri="{96DAC541-7B7A-43D3-8B79-37D633B846F1}">
                    <asvg:svgBlip xmlns:asvg="http://schemas.microsoft.com/office/drawing/2016/SVG/main" r:embed="rId31"/>
                  </a:ext>
                </a:extLst>
              </a:blip>
              <a:stretch>
                <a:fillRect l="0" t="0" r="-190854" b="-139289"/>
              </a:stretch>
            </a:blipFill>
            <a:ln cap="sq">
              <a:noFill/>
              <a:prstDash val="solid"/>
              <a:miter/>
            </a:ln>
          </p:spPr>
        </p:sp>
        <p:sp>
          <p:nvSpPr>
            <p:cNvPr name="Freeform 73" id="73"/>
            <p:cNvSpPr/>
            <p:nvPr/>
          </p:nvSpPr>
          <p:spPr>
            <a:xfrm flipH="true" flipV="false" rot="0">
              <a:off x="1035531" y="0"/>
              <a:ext cx="1255860" cy="890913"/>
            </a:xfrm>
            <a:custGeom>
              <a:avLst/>
              <a:gdLst/>
              <a:ahLst/>
              <a:cxnLst/>
              <a:rect r="r" b="b" t="t" l="l"/>
              <a:pathLst>
                <a:path h="890913" w="1255860">
                  <a:moveTo>
                    <a:pt x="1255860" y="0"/>
                  </a:moveTo>
                  <a:lnTo>
                    <a:pt x="0" y="0"/>
                  </a:lnTo>
                  <a:lnTo>
                    <a:pt x="0" y="890913"/>
                  </a:lnTo>
                  <a:lnTo>
                    <a:pt x="1255860" y="890913"/>
                  </a:lnTo>
                  <a:lnTo>
                    <a:pt x="1255860" y="0"/>
                  </a:lnTo>
                  <a:close/>
                </a:path>
              </a:pathLst>
            </a:custGeom>
            <a:blipFill>
              <a:blip r:embed="rId32">
                <a:extLst>
                  <a:ext uri="{96DAC541-7B7A-43D3-8B79-37D633B846F1}">
                    <asvg:svgBlip xmlns:asvg="http://schemas.microsoft.com/office/drawing/2016/SVG/main" r:embed="rId33"/>
                  </a:ext>
                </a:extLst>
              </a:blip>
              <a:stretch>
                <a:fillRect l="0" t="0" r="-190854" b="-139289"/>
              </a:stretch>
            </a:blipFill>
            <a:ln cap="sq">
              <a:noFill/>
              <a:prstDash val="solid"/>
              <a:miter/>
            </a:ln>
          </p:spPr>
        </p:sp>
      </p:grpSp>
      <p:sp>
        <p:nvSpPr>
          <p:cNvPr name="TextBox 74" id="74"/>
          <p:cNvSpPr txBox="true"/>
          <p:nvPr/>
        </p:nvSpPr>
        <p:spPr>
          <a:xfrm rot="0">
            <a:off x="746055" y="8442696"/>
            <a:ext cx="1116364" cy="290830"/>
          </a:xfrm>
          <a:prstGeom prst="rect">
            <a:avLst/>
          </a:prstGeom>
        </p:spPr>
        <p:txBody>
          <a:bodyPr anchor="t" rtlCol="false" tIns="0" lIns="0" bIns="0" rIns="0">
            <a:spAutoFit/>
          </a:bodyPr>
          <a:lstStyle/>
          <a:p>
            <a:pPr algn="ctr" marL="0" indent="0" lvl="0">
              <a:lnSpc>
                <a:spcPts val="2060"/>
              </a:lnSpc>
              <a:spcBef>
                <a:spcPct val="0"/>
              </a:spcBef>
            </a:pPr>
            <a:r>
              <a:rPr lang="en-US" b="true" sz="2000" strike="noStrike" u="none">
                <a:solidFill>
                  <a:srgbClr val="242424"/>
                </a:solidFill>
                <a:latin typeface="Poppins Semi-Bold"/>
                <a:ea typeface="Poppins Semi-Bold"/>
                <a:cs typeface="Poppins Semi-Bold"/>
                <a:sym typeface="Poppins Semi-Bold"/>
              </a:rPr>
              <a:t>2017</a:t>
            </a:r>
          </a:p>
        </p:txBody>
      </p:sp>
      <p:sp>
        <p:nvSpPr>
          <p:cNvPr name="TextBox 75" id="75"/>
          <p:cNvSpPr txBox="true"/>
          <p:nvPr/>
        </p:nvSpPr>
        <p:spPr>
          <a:xfrm rot="0">
            <a:off x="5200478" y="8442696"/>
            <a:ext cx="1630564" cy="290830"/>
          </a:xfrm>
          <a:prstGeom prst="rect">
            <a:avLst/>
          </a:prstGeom>
        </p:spPr>
        <p:txBody>
          <a:bodyPr anchor="t" rtlCol="false" tIns="0" lIns="0" bIns="0" rIns="0">
            <a:spAutoFit/>
          </a:bodyPr>
          <a:lstStyle/>
          <a:p>
            <a:pPr algn="ctr" marL="0" indent="0" lvl="0">
              <a:lnSpc>
                <a:spcPts val="2060"/>
              </a:lnSpc>
              <a:spcBef>
                <a:spcPct val="0"/>
              </a:spcBef>
            </a:pPr>
            <a:r>
              <a:rPr lang="en-US" b="true" sz="2000" strike="noStrike" u="none">
                <a:solidFill>
                  <a:srgbClr val="242424"/>
                </a:solidFill>
                <a:latin typeface="Poppins Semi-Bold"/>
                <a:ea typeface="Poppins Semi-Bold"/>
                <a:cs typeface="Poppins Semi-Bold"/>
                <a:sym typeface="Poppins Semi-Bold"/>
              </a:rPr>
              <a:t>Aug 2024</a:t>
            </a:r>
          </a:p>
        </p:txBody>
      </p:sp>
      <p:sp>
        <p:nvSpPr>
          <p:cNvPr name="TextBox 76" id="76"/>
          <p:cNvSpPr txBox="true"/>
          <p:nvPr/>
        </p:nvSpPr>
        <p:spPr>
          <a:xfrm rot="0">
            <a:off x="10153406" y="8452221"/>
            <a:ext cx="1116364" cy="290830"/>
          </a:xfrm>
          <a:prstGeom prst="rect">
            <a:avLst/>
          </a:prstGeom>
        </p:spPr>
        <p:txBody>
          <a:bodyPr anchor="t" rtlCol="false" tIns="0" lIns="0" bIns="0" rIns="0">
            <a:spAutoFit/>
          </a:bodyPr>
          <a:lstStyle/>
          <a:p>
            <a:pPr algn="ctr" marL="0" indent="0" lvl="0">
              <a:lnSpc>
                <a:spcPts val="2060"/>
              </a:lnSpc>
              <a:spcBef>
                <a:spcPct val="0"/>
              </a:spcBef>
            </a:pPr>
            <a:r>
              <a:rPr lang="en-US" b="true" sz="2000" strike="noStrike" u="none">
                <a:solidFill>
                  <a:srgbClr val="242424"/>
                </a:solidFill>
                <a:latin typeface="Poppins Semi-Bold"/>
                <a:ea typeface="Poppins Semi-Bold"/>
                <a:cs typeface="Poppins Semi-Bold"/>
                <a:sym typeface="Poppins Semi-Bold"/>
              </a:rPr>
              <a:t>2025</a:t>
            </a:r>
          </a:p>
        </p:txBody>
      </p:sp>
      <p:sp>
        <p:nvSpPr>
          <p:cNvPr name="TextBox 77" id="77"/>
          <p:cNvSpPr txBox="true"/>
          <p:nvPr/>
        </p:nvSpPr>
        <p:spPr>
          <a:xfrm rot="0">
            <a:off x="3141296" y="4738236"/>
            <a:ext cx="1266155" cy="290830"/>
          </a:xfrm>
          <a:prstGeom prst="rect">
            <a:avLst/>
          </a:prstGeom>
        </p:spPr>
        <p:txBody>
          <a:bodyPr anchor="t" rtlCol="false" tIns="0" lIns="0" bIns="0" rIns="0">
            <a:spAutoFit/>
          </a:bodyPr>
          <a:lstStyle/>
          <a:p>
            <a:pPr algn="ctr" marL="0" indent="0" lvl="0">
              <a:lnSpc>
                <a:spcPts val="2060"/>
              </a:lnSpc>
              <a:spcBef>
                <a:spcPct val="0"/>
              </a:spcBef>
            </a:pPr>
            <a:r>
              <a:rPr lang="en-US" b="true" sz="2000">
                <a:solidFill>
                  <a:srgbClr val="242424"/>
                </a:solidFill>
                <a:latin typeface="Poppins Semi-Bold"/>
                <a:ea typeface="Poppins Semi-Bold"/>
                <a:cs typeface="Poppins Semi-Bold"/>
                <a:sym typeface="Poppins Semi-Bold"/>
              </a:rPr>
              <a:t>April 2023</a:t>
            </a:r>
          </a:p>
        </p:txBody>
      </p:sp>
      <p:sp>
        <p:nvSpPr>
          <p:cNvPr name="TextBox 78" id="78"/>
          <p:cNvSpPr txBox="true"/>
          <p:nvPr/>
        </p:nvSpPr>
        <p:spPr>
          <a:xfrm rot="0">
            <a:off x="7460153" y="4733287"/>
            <a:ext cx="1879376" cy="290830"/>
          </a:xfrm>
          <a:prstGeom prst="rect">
            <a:avLst/>
          </a:prstGeom>
        </p:spPr>
        <p:txBody>
          <a:bodyPr anchor="t" rtlCol="false" tIns="0" lIns="0" bIns="0" rIns="0">
            <a:spAutoFit/>
          </a:bodyPr>
          <a:lstStyle/>
          <a:p>
            <a:pPr algn="ctr" marL="0" indent="0" lvl="0">
              <a:lnSpc>
                <a:spcPts val="2060"/>
              </a:lnSpc>
              <a:spcBef>
                <a:spcPct val="0"/>
              </a:spcBef>
            </a:pPr>
            <a:r>
              <a:rPr lang="en-US" b="true" sz="2000" strike="noStrike" u="none">
                <a:solidFill>
                  <a:srgbClr val="242424"/>
                </a:solidFill>
                <a:latin typeface="Poppins Semi-Bold"/>
                <a:ea typeface="Poppins Semi-Bold"/>
                <a:cs typeface="Poppins Semi-Bold"/>
                <a:sym typeface="Poppins Semi-Bold"/>
              </a:rPr>
              <a:t> 2025</a:t>
            </a:r>
          </a:p>
        </p:txBody>
      </p:sp>
      <p:grpSp>
        <p:nvGrpSpPr>
          <p:cNvPr name="Group 79" id="79"/>
          <p:cNvGrpSpPr/>
          <p:nvPr/>
        </p:nvGrpSpPr>
        <p:grpSpPr>
          <a:xfrm rot="0">
            <a:off x="12109606" y="4558955"/>
            <a:ext cx="1471635" cy="572184"/>
            <a:chOff x="0" y="0"/>
            <a:chExt cx="1962180" cy="762912"/>
          </a:xfrm>
        </p:grpSpPr>
        <p:sp>
          <p:nvSpPr>
            <p:cNvPr name="Freeform 80" id="80"/>
            <p:cNvSpPr/>
            <p:nvPr/>
          </p:nvSpPr>
          <p:spPr>
            <a:xfrm flipH="false" flipV="false" rot="0">
              <a:off x="0" y="0"/>
              <a:ext cx="1075427" cy="762912"/>
            </a:xfrm>
            <a:custGeom>
              <a:avLst/>
              <a:gdLst/>
              <a:ahLst/>
              <a:cxnLst/>
              <a:rect r="r" b="b" t="t" l="l"/>
              <a:pathLst>
                <a:path h="762912" w="1075427">
                  <a:moveTo>
                    <a:pt x="0" y="0"/>
                  </a:moveTo>
                  <a:lnTo>
                    <a:pt x="1075427" y="0"/>
                  </a:lnTo>
                  <a:lnTo>
                    <a:pt x="1075427" y="762912"/>
                  </a:lnTo>
                  <a:lnTo>
                    <a:pt x="0" y="762912"/>
                  </a:lnTo>
                  <a:lnTo>
                    <a:pt x="0" y="0"/>
                  </a:lnTo>
                  <a:close/>
                </a:path>
              </a:pathLst>
            </a:custGeom>
            <a:blipFill>
              <a:blip r:embed="rId34">
                <a:extLst>
                  <a:ext uri="{96DAC541-7B7A-43D3-8B79-37D633B846F1}">
                    <asvg:svgBlip xmlns:asvg="http://schemas.microsoft.com/office/drawing/2016/SVG/main" r:embed="rId35"/>
                  </a:ext>
                </a:extLst>
              </a:blip>
              <a:stretch>
                <a:fillRect l="0" t="0" r="-190854" b="-139289"/>
              </a:stretch>
            </a:blipFill>
            <a:ln cap="sq">
              <a:noFill/>
              <a:prstDash val="solid"/>
              <a:miter/>
            </a:ln>
          </p:spPr>
        </p:sp>
        <p:sp>
          <p:nvSpPr>
            <p:cNvPr name="Freeform 81" id="81"/>
            <p:cNvSpPr/>
            <p:nvPr/>
          </p:nvSpPr>
          <p:spPr>
            <a:xfrm flipH="true" flipV="false" rot="0">
              <a:off x="886753" y="0"/>
              <a:ext cx="1075427" cy="762912"/>
            </a:xfrm>
            <a:custGeom>
              <a:avLst/>
              <a:gdLst/>
              <a:ahLst/>
              <a:cxnLst/>
              <a:rect r="r" b="b" t="t" l="l"/>
              <a:pathLst>
                <a:path h="762912" w="1075427">
                  <a:moveTo>
                    <a:pt x="1075427" y="0"/>
                  </a:moveTo>
                  <a:lnTo>
                    <a:pt x="0" y="0"/>
                  </a:lnTo>
                  <a:lnTo>
                    <a:pt x="0" y="762912"/>
                  </a:lnTo>
                  <a:lnTo>
                    <a:pt x="1075427" y="762912"/>
                  </a:lnTo>
                  <a:lnTo>
                    <a:pt x="1075427" y="0"/>
                  </a:lnTo>
                  <a:close/>
                </a:path>
              </a:pathLst>
            </a:custGeom>
            <a:blipFill>
              <a:blip r:embed="rId34">
                <a:extLst>
                  <a:ext uri="{96DAC541-7B7A-43D3-8B79-37D633B846F1}">
                    <asvg:svgBlip xmlns:asvg="http://schemas.microsoft.com/office/drawing/2016/SVG/main" r:embed="rId35"/>
                  </a:ext>
                </a:extLst>
              </a:blip>
              <a:stretch>
                <a:fillRect l="0" t="0" r="-190854" b="-139289"/>
              </a:stretch>
            </a:blipFill>
            <a:ln cap="sq">
              <a:noFill/>
              <a:prstDash val="solid"/>
              <a:miter/>
            </a:ln>
          </p:spPr>
        </p:sp>
      </p:grpSp>
      <p:sp>
        <p:nvSpPr>
          <p:cNvPr name="TextBox 82" id="82"/>
          <p:cNvSpPr txBox="true"/>
          <p:nvPr/>
        </p:nvSpPr>
        <p:spPr>
          <a:xfrm rot="0">
            <a:off x="12279393" y="4733287"/>
            <a:ext cx="1116364" cy="290830"/>
          </a:xfrm>
          <a:prstGeom prst="rect">
            <a:avLst/>
          </a:prstGeom>
        </p:spPr>
        <p:txBody>
          <a:bodyPr anchor="t" rtlCol="false" tIns="0" lIns="0" bIns="0" rIns="0">
            <a:spAutoFit/>
          </a:bodyPr>
          <a:lstStyle/>
          <a:p>
            <a:pPr algn="ctr" marL="0" indent="0" lvl="0">
              <a:lnSpc>
                <a:spcPts val="2060"/>
              </a:lnSpc>
              <a:spcBef>
                <a:spcPct val="0"/>
              </a:spcBef>
            </a:pPr>
            <a:r>
              <a:rPr lang="en-US" b="true" sz="2000" strike="noStrike" u="none">
                <a:solidFill>
                  <a:srgbClr val="242424"/>
                </a:solidFill>
                <a:latin typeface="Poppins Semi-Bold"/>
                <a:ea typeface="Poppins Semi-Bold"/>
                <a:cs typeface="Poppins Semi-Bold"/>
                <a:sym typeface="Poppins Semi-Bold"/>
              </a:rPr>
              <a:t>2026</a:t>
            </a:r>
          </a:p>
        </p:txBody>
      </p:sp>
      <p:grpSp>
        <p:nvGrpSpPr>
          <p:cNvPr name="Group 83" id="83"/>
          <p:cNvGrpSpPr/>
          <p:nvPr/>
        </p:nvGrpSpPr>
        <p:grpSpPr>
          <a:xfrm rot="0">
            <a:off x="14679938" y="8268364"/>
            <a:ext cx="1471635" cy="572184"/>
            <a:chOff x="0" y="0"/>
            <a:chExt cx="1962180" cy="762912"/>
          </a:xfrm>
        </p:grpSpPr>
        <p:sp>
          <p:nvSpPr>
            <p:cNvPr name="Freeform 84" id="84"/>
            <p:cNvSpPr/>
            <p:nvPr/>
          </p:nvSpPr>
          <p:spPr>
            <a:xfrm flipH="false" flipV="false" rot="0">
              <a:off x="0" y="0"/>
              <a:ext cx="1075427" cy="762912"/>
            </a:xfrm>
            <a:custGeom>
              <a:avLst/>
              <a:gdLst/>
              <a:ahLst/>
              <a:cxnLst/>
              <a:rect r="r" b="b" t="t" l="l"/>
              <a:pathLst>
                <a:path h="762912" w="1075427">
                  <a:moveTo>
                    <a:pt x="0" y="0"/>
                  </a:moveTo>
                  <a:lnTo>
                    <a:pt x="1075427" y="0"/>
                  </a:lnTo>
                  <a:lnTo>
                    <a:pt x="1075427" y="762912"/>
                  </a:lnTo>
                  <a:lnTo>
                    <a:pt x="0" y="762912"/>
                  </a:lnTo>
                  <a:lnTo>
                    <a:pt x="0" y="0"/>
                  </a:lnTo>
                  <a:close/>
                </a:path>
              </a:pathLst>
            </a:custGeom>
            <a:blipFill>
              <a:blip r:embed="rId36">
                <a:extLst>
                  <a:ext uri="{96DAC541-7B7A-43D3-8B79-37D633B846F1}">
                    <asvg:svgBlip xmlns:asvg="http://schemas.microsoft.com/office/drawing/2016/SVG/main" r:embed="rId37"/>
                  </a:ext>
                </a:extLst>
              </a:blip>
              <a:stretch>
                <a:fillRect l="0" t="0" r="-190854" b="-139289"/>
              </a:stretch>
            </a:blipFill>
            <a:ln cap="sq">
              <a:noFill/>
              <a:prstDash val="solid"/>
              <a:miter/>
            </a:ln>
          </p:spPr>
        </p:sp>
        <p:sp>
          <p:nvSpPr>
            <p:cNvPr name="Freeform 85" id="85"/>
            <p:cNvSpPr/>
            <p:nvPr/>
          </p:nvSpPr>
          <p:spPr>
            <a:xfrm flipH="true" flipV="false" rot="0">
              <a:off x="886753" y="0"/>
              <a:ext cx="1075427" cy="762912"/>
            </a:xfrm>
            <a:custGeom>
              <a:avLst/>
              <a:gdLst/>
              <a:ahLst/>
              <a:cxnLst/>
              <a:rect r="r" b="b" t="t" l="l"/>
              <a:pathLst>
                <a:path h="762912" w="1075427">
                  <a:moveTo>
                    <a:pt x="1075427" y="0"/>
                  </a:moveTo>
                  <a:lnTo>
                    <a:pt x="0" y="0"/>
                  </a:lnTo>
                  <a:lnTo>
                    <a:pt x="0" y="762912"/>
                  </a:lnTo>
                  <a:lnTo>
                    <a:pt x="1075427" y="762912"/>
                  </a:lnTo>
                  <a:lnTo>
                    <a:pt x="1075427" y="0"/>
                  </a:lnTo>
                  <a:close/>
                </a:path>
              </a:pathLst>
            </a:custGeom>
            <a:blipFill>
              <a:blip r:embed="rId38">
                <a:extLst>
                  <a:ext uri="{96DAC541-7B7A-43D3-8B79-37D633B846F1}">
                    <asvg:svgBlip xmlns:asvg="http://schemas.microsoft.com/office/drawing/2016/SVG/main" r:embed="rId39"/>
                  </a:ext>
                </a:extLst>
              </a:blip>
              <a:stretch>
                <a:fillRect l="0" t="0" r="-190854" b="-139289"/>
              </a:stretch>
            </a:blipFill>
            <a:ln cap="sq">
              <a:noFill/>
              <a:prstDash val="solid"/>
              <a:miter/>
            </a:ln>
          </p:spPr>
        </p:sp>
      </p:grpSp>
      <p:sp>
        <p:nvSpPr>
          <p:cNvPr name="TextBox 86" id="86"/>
          <p:cNvSpPr txBox="true"/>
          <p:nvPr/>
        </p:nvSpPr>
        <p:spPr>
          <a:xfrm rot="0">
            <a:off x="14849725" y="8442696"/>
            <a:ext cx="1116364" cy="290830"/>
          </a:xfrm>
          <a:prstGeom prst="rect">
            <a:avLst/>
          </a:prstGeom>
        </p:spPr>
        <p:txBody>
          <a:bodyPr anchor="t" rtlCol="false" tIns="0" lIns="0" bIns="0" rIns="0">
            <a:spAutoFit/>
          </a:bodyPr>
          <a:lstStyle/>
          <a:p>
            <a:pPr algn="ctr" marL="0" indent="0" lvl="0">
              <a:lnSpc>
                <a:spcPts val="2060"/>
              </a:lnSpc>
              <a:spcBef>
                <a:spcPct val="0"/>
              </a:spcBef>
            </a:pPr>
            <a:r>
              <a:rPr lang="en-US" b="true" sz="2000" strike="noStrike" u="none">
                <a:solidFill>
                  <a:srgbClr val="242424"/>
                </a:solidFill>
                <a:latin typeface="Poppins Semi-Bold"/>
                <a:ea typeface="Poppins Semi-Bold"/>
                <a:cs typeface="Poppins Semi-Bold"/>
                <a:sym typeface="Poppins Semi-Bold"/>
              </a:rPr>
              <a:t>2030</a:t>
            </a:r>
          </a:p>
        </p:txBody>
      </p:sp>
      <p:grpSp>
        <p:nvGrpSpPr>
          <p:cNvPr name="Group 87" id="87"/>
          <p:cNvGrpSpPr/>
          <p:nvPr/>
        </p:nvGrpSpPr>
        <p:grpSpPr>
          <a:xfrm rot="0">
            <a:off x="-155040" y="1028700"/>
            <a:ext cx="903168" cy="490221"/>
            <a:chOff x="0" y="0"/>
            <a:chExt cx="903164" cy="490215"/>
          </a:xfrm>
        </p:grpSpPr>
        <p:sp>
          <p:nvSpPr>
            <p:cNvPr name="Freeform 88" id="88"/>
            <p:cNvSpPr/>
            <p:nvPr/>
          </p:nvSpPr>
          <p:spPr>
            <a:xfrm flipH="false" flipV="false" rot="0">
              <a:off x="86288" y="39125"/>
              <a:ext cx="509102" cy="411600"/>
            </a:xfrm>
            <a:custGeom>
              <a:avLst/>
              <a:gdLst/>
              <a:ahLst/>
              <a:cxnLst/>
              <a:rect r="r" b="b" t="t" l="l"/>
              <a:pathLst>
                <a:path h="411600" w="509102">
                  <a:moveTo>
                    <a:pt x="0" y="0"/>
                  </a:moveTo>
                  <a:lnTo>
                    <a:pt x="0" y="411600"/>
                  </a:lnTo>
                  <a:lnTo>
                    <a:pt x="509102" y="411600"/>
                  </a:lnTo>
                  <a:lnTo>
                    <a:pt x="509102" y="0"/>
                  </a:lnTo>
                  <a:close/>
                </a:path>
              </a:pathLst>
            </a:custGeom>
            <a:solidFill>
              <a:srgbClr val="389983"/>
            </a:solidFill>
          </p:spPr>
        </p:sp>
        <p:sp>
          <p:nvSpPr>
            <p:cNvPr name="Freeform 89" id="89"/>
            <p:cNvSpPr/>
            <p:nvPr/>
          </p:nvSpPr>
          <p:spPr>
            <a:xfrm flipH="false" flipV="false" rot="0">
              <a:off x="691861" y="39125"/>
              <a:ext cx="125118" cy="411991"/>
            </a:xfrm>
            <a:custGeom>
              <a:avLst/>
              <a:gdLst/>
              <a:ahLst/>
              <a:cxnLst/>
              <a:rect r="r" b="b" t="t" l="l"/>
              <a:pathLst>
                <a:path h="411991" w="125118">
                  <a:moveTo>
                    <a:pt x="0" y="0"/>
                  </a:moveTo>
                  <a:lnTo>
                    <a:pt x="125118" y="0"/>
                  </a:lnTo>
                  <a:lnTo>
                    <a:pt x="125118" y="411992"/>
                  </a:lnTo>
                  <a:lnTo>
                    <a:pt x="0" y="411992"/>
                  </a:lnTo>
                  <a:close/>
                </a:path>
              </a:pathLst>
            </a:custGeom>
            <a:solidFill>
              <a:srgbClr val="389983"/>
            </a:solidFill>
          </p:spPr>
        </p:sp>
      </p:grpSp>
      <p:sp>
        <p:nvSpPr>
          <p:cNvPr name="TextBox 90" id="90"/>
          <p:cNvSpPr txBox="true"/>
          <p:nvPr/>
        </p:nvSpPr>
        <p:spPr>
          <a:xfrm rot="0">
            <a:off x="1028700" y="942975"/>
            <a:ext cx="16230600" cy="509905"/>
          </a:xfrm>
          <a:prstGeom prst="rect">
            <a:avLst/>
          </a:prstGeom>
        </p:spPr>
        <p:txBody>
          <a:bodyPr anchor="t" rtlCol="false" tIns="0" lIns="0" bIns="0" rIns="0">
            <a:spAutoFit/>
          </a:bodyPr>
          <a:lstStyle/>
          <a:p>
            <a:pPr algn="l">
              <a:lnSpc>
                <a:spcPts val="3919"/>
              </a:lnSpc>
            </a:pPr>
            <a:r>
              <a:rPr lang="en-US" b="true" sz="2799">
                <a:solidFill>
                  <a:srgbClr val="389983"/>
                </a:solidFill>
                <a:latin typeface="Poppins Semi-Bold"/>
                <a:ea typeface="Poppins Semi-Bold"/>
                <a:cs typeface="Poppins Semi-Bold"/>
                <a:sym typeface="Poppins Semi-Bold"/>
              </a:rPr>
              <a:t>UPPCL’S P2P TRADING INITIATIVE’S JOURNEY</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55040" y="1017210"/>
            <a:ext cx="903168" cy="855606"/>
            <a:chOff x="0" y="0"/>
            <a:chExt cx="903164" cy="855595"/>
          </a:xfrm>
        </p:grpSpPr>
        <p:sp>
          <p:nvSpPr>
            <p:cNvPr name="Freeform 3" id="3"/>
            <p:cNvSpPr/>
            <p:nvPr/>
          </p:nvSpPr>
          <p:spPr>
            <a:xfrm flipH="false" flipV="false" rot="0">
              <a:off x="86288" y="68288"/>
              <a:ext cx="509102" cy="718385"/>
            </a:xfrm>
            <a:custGeom>
              <a:avLst/>
              <a:gdLst/>
              <a:ahLst/>
              <a:cxnLst/>
              <a:rect r="r" b="b" t="t" l="l"/>
              <a:pathLst>
                <a:path h="718385" w="509102">
                  <a:moveTo>
                    <a:pt x="0" y="0"/>
                  </a:moveTo>
                  <a:lnTo>
                    <a:pt x="0" y="718385"/>
                  </a:lnTo>
                  <a:lnTo>
                    <a:pt x="509102" y="718385"/>
                  </a:lnTo>
                  <a:lnTo>
                    <a:pt x="509102" y="0"/>
                  </a:lnTo>
                  <a:close/>
                </a:path>
              </a:pathLst>
            </a:custGeom>
            <a:solidFill>
              <a:srgbClr val="389983"/>
            </a:solidFill>
          </p:spPr>
        </p:sp>
        <p:sp>
          <p:nvSpPr>
            <p:cNvPr name="Freeform 4" id="4"/>
            <p:cNvSpPr/>
            <p:nvPr/>
          </p:nvSpPr>
          <p:spPr>
            <a:xfrm flipH="false" flipV="false" rot="0">
              <a:off x="691861" y="68288"/>
              <a:ext cx="125118" cy="719068"/>
            </a:xfrm>
            <a:custGeom>
              <a:avLst/>
              <a:gdLst/>
              <a:ahLst/>
              <a:cxnLst/>
              <a:rect r="r" b="b" t="t" l="l"/>
              <a:pathLst>
                <a:path h="719068" w="125118">
                  <a:moveTo>
                    <a:pt x="0" y="0"/>
                  </a:moveTo>
                  <a:lnTo>
                    <a:pt x="125118" y="0"/>
                  </a:lnTo>
                  <a:lnTo>
                    <a:pt x="125118" y="719068"/>
                  </a:lnTo>
                  <a:lnTo>
                    <a:pt x="0" y="719068"/>
                  </a:lnTo>
                  <a:close/>
                </a:path>
              </a:pathLst>
            </a:custGeom>
            <a:solidFill>
              <a:srgbClr val="389983"/>
            </a:solidFill>
          </p:spPr>
        </p:sp>
      </p:grpSp>
      <p:sp>
        <p:nvSpPr>
          <p:cNvPr name="Freeform 5" id="5"/>
          <p:cNvSpPr/>
          <p:nvPr/>
        </p:nvSpPr>
        <p:spPr>
          <a:xfrm flipH="false" flipV="false" rot="0">
            <a:off x="1047485" y="2157661"/>
            <a:ext cx="187844" cy="187727"/>
          </a:xfrm>
          <a:custGeom>
            <a:avLst/>
            <a:gdLst/>
            <a:ahLst/>
            <a:cxnLst/>
            <a:rect r="r" b="b" t="t" l="l"/>
            <a:pathLst>
              <a:path h="187727" w="187844">
                <a:moveTo>
                  <a:pt x="0" y="0"/>
                </a:moveTo>
                <a:lnTo>
                  <a:pt x="187844" y="0"/>
                </a:lnTo>
                <a:lnTo>
                  <a:pt x="187844" y="187727"/>
                </a:lnTo>
                <a:lnTo>
                  <a:pt x="0" y="187727"/>
                </a:lnTo>
                <a:lnTo>
                  <a:pt x="0" y="0"/>
                </a:lnTo>
                <a:close/>
              </a:path>
            </a:pathLst>
          </a:custGeom>
          <a:blipFill>
            <a:blip r:embed="rId3"/>
            <a:stretch>
              <a:fillRect l="0" t="0" r="0" b="0"/>
            </a:stretch>
          </a:blipFill>
        </p:spPr>
      </p:sp>
      <p:sp>
        <p:nvSpPr>
          <p:cNvPr name="Freeform 6" id="6"/>
          <p:cNvSpPr/>
          <p:nvPr/>
        </p:nvSpPr>
        <p:spPr>
          <a:xfrm flipH="false" flipV="false" rot="0">
            <a:off x="1047485" y="3375717"/>
            <a:ext cx="187844" cy="187727"/>
          </a:xfrm>
          <a:custGeom>
            <a:avLst/>
            <a:gdLst/>
            <a:ahLst/>
            <a:cxnLst/>
            <a:rect r="r" b="b" t="t" l="l"/>
            <a:pathLst>
              <a:path h="187727" w="187844">
                <a:moveTo>
                  <a:pt x="0" y="0"/>
                </a:moveTo>
                <a:lnTo>
                  <a:pt x="187844" y="0"/>
                </a:lnTo>
                <a:lnTo>
                  <a:pt x="187844" y="187726"/>
                </a:lnTo>
                <a:lnTo>
                  <a:pt x="0" y="187726"/>
                </a:lnTo>
                <a:lnTo>
                  <a:pt x="0" y="0"/>
                </a:lnTo>
                <a:close/>
              </a:path>
            </a:pathLst>
          </a:custGeom>
          <a:blipFill>
            <a:blip r:embed="rId3"/>
            <a:stretch>
              <a:fillRect l="0" t="0" r="0" b="0"/>
            </a:stretch>
          </a:blipFill>
        </p:spPr>
      </p:sp>
      <p:sp>
        <p:nvSpPr>
          <p:cNvPr name="Freeform 7" id="7"/>
          <p:cNvSpPr/>
          <p:nvPr/>
        </p:nvSpPr>
        <p:spPr>
          <a:xfrm flipH="false" flipV="false" rot="0">
            <a:off x="1047485" y="4582618"/>
            <a:ext cx="187844" cy="187727"/>
          </a:xfrm>
          <a:custGeom>
            <a:avLst/>
            <a:gdLst/>
            <a:ahLst/>
            <a:cxnLst/>
            <a:rect r="r" b="b" t="t" l="l"/>
            <a:pathLst>
              <a:path h="187727" w="187844">
                <a:moveTo>
                  <a:pt x="0" y="0"/>
                </a:moveTo>
                <a:lnTo>
                  <a:pt x="187844" y="0"/>
                </a:lnTo>
                <a:lnTo>
                  <a:pt x="187844" y="187727"/>
                </a:lnTo>
                <a:lnTo>
                  <a:pt x="0" y="187727"/>
                </a:lnTo>
                <a:lnTo>
                  <a:pt x="0" y="0"/>
                </a:lnTo>
                <a:close/>
              </a:path>
            </a:pathLst>
          </a:custGeom>
          <a:blipFill>
            <a:blip r:embed="rId3"/>
            <a:stretch>
              <a:fillRect l="0" t="0" r="0" b="0"/>
            </a:stretch>
          </a:blipFill>
        </p:spPr>
      </p:sp>
      <p:sp>
        <p:nvSpPr>
          <p:cNvPr name="Freeform 8" id="8"/>
          <p:cNvSpPr/>
          <p:nvPr/>
        </p:nvSpPr>
        <p:spPr>
          <a:xfrm flipH="false" flipV="false" rot="0">
            <a:off x="1047485" y="5789520"/>
            <a:ext cx="187844" cy="187727"/>
          </a:xfrm>
          <a:custGeom>
            <a:avLst/>
            <a:gdLst/>
            <a:ahLst/>
            <a:cxnLst/>
            <a:rect r="r" b="b" t="t" l="l"/>
            <a:pathLst>
              <a:path h="187727" w="187844">
                <a:moveTo>
                  <a:pt x="0" y="0"/>
                </a:moveTo>
                <a:lnTo>
                  <a:pt x="187844" y="0"/>
                </a:lnTo>
                <a:lnTo>
                  <a:pt x="187844" y="187727"/>
                </a:lnTo>
                <a:lnTo>
                  <a:pt x="0" y="187727"/>
                </a:lnTo>
                <a:lnTo>
                  <a:pt x="0" y="0"/>
                </a:lnTo>
                <a:close/>
              </a:path>
            </a:pathLst>
          </a:custGeom>
          <a:blipFill>
            <a:blip r:embed="rId3"/>
            <a:stretch>
              <a:fillRect l="0" t="0" r="0" b="0"/>
            </a:stretch>
          </a:blipFill>
        </p:spPr>
      </p:sp>
      <p:sp>
        <p:nvSpPr>
          <p:cNvPr name="Freeform 9" id="9"/>
          <p:cNvSpPr/>
          <p:nvPr/>
        </p:nvSpPr>
        <p:spPr>
          <a:xfrm flipH="false" flipV="false" rot="0">
            <a:off x="1047485" y="6996422"/>
            <a:ext cx="187844" cy="187727"/>
          </a:xfrm>
          <a:custGeom>
            <a:avLst/>
            <a:gdLst/>
            <a:ahLst/>
            <a:cxnLst/>
            <a:rect r="r" b="b" t="t" l="l"/>
            <a:pathLst>
              <a:path h="187727" w="187844">
                <a:moveTo>
                  <a:pt x="0" y="0"/>
                </a:moveTo>
                <a:lnTo>
                  <a:pt x="187844" y="0"/>
                </a:lnTo>
                <a:lnTo>
                  <a:pt x="187844" y="187727"/>
                </a:lnTo>
                <a:lnTo>
                  <a:pt x="0" y="187727"/>
                </a:lnTo>
                <a:lnTo>
                  <a:pt x="0" y="0"/>
                </a:lnTo>
                <a:close/>
              </a:path>
            </a:pathLst>
          </a:custGeom>
          <a:blipFill>
            <a:blip r:embed="rId3"/>
            <a:stretch>
              <a:fillRect l="0" t="0" r="0" b="0"/>
            </a:stretch>
          </a:blipFill>
        </p:spPr>
      </p:sp>
      <p:sp>
        <p:nvSpPr>
          <p:cNvPr name="Freeform 10" id="10"/>
          <p:cNvSpPr/>
          <p:nvPr/>
        </p:nvSpPr>
        <p:spPr>
          <a:xfrm flipH="false" flipV="false" rot="0">
            <a:off x="1047485" y="8212849"/>
            <a:ext cx="187844" cy="187727"/>
          </a:xfrm>
          <a:custGeom>
            <a:avLst/>
            <a:gdLst/>
            <a:ahLst/>
            <a:cxnLst/>
            <a:rect r="r" b="b" t="t" l="l"/>
            <a:pathLst>
              <a:path h="187727" w="187844">
                <a:moveTo>
                  <a:pt x="0" y="0"/>
                </a:moveTo>
                <a:lnTo>
                  <a:pt x="187844" y="0"/>
                </a:lnTo>
                <a:lnTo>
                  <a:pt x="187844" y="187727"/>
                </a:lnTo>
                <a:lnTo>
                  <a:pt x="0" y="187727"/>
                </a:lnTo>
                <a:lnTo>
                  <a:pt x="0" y="0"/>
                </a:lnTo>
                <a:close/>
              </a:path>
            </a:pathLst>
          </a:custGeom>
          <a:blipFill>
            <a:blip r:embed="rId3"/>
            <a:stretch>
              <a:fillRect l="0" t="0" r="0" b="0"/>
            </a:stretch>
          </a:blipFill>
        </p:spPr>
      </p:sp>
      <p:sp>
        <p:nvSpPr>
          <p:cNvPr name="TextBox 11" id="11"/>
          <p:cNvSpPr txBox="true"/>
          <p:nvPr/>
        </p:nvSpPr>
        <p:spPr>
          <a:xfrm rot="0">
            <a:off x="1370046" y="2068692"/>
            <a:ext cx="15889254" cy="7272020"/>
          </a:xfrm>
          <a:prstGeom prst="rect">
            <a:avLst/>
          </a:prstGeom>
        </p:spPr>
        <p:txBody>
          <a:bodyPr anchor="t" rtlCol="false" tIns="0" lIns="0" bIns="0" rIns="0">
            <a:spAutoFit/>
          </a:bodyPr>
          <a:lstStyle/>
          <a:p>
            <a:pPr algn="l">
              <a:lnSpc>
                <a:spcPts val="2599"/>
              </a:lnSpc>
            </a:pPr>
            <a:r>
              <a:rPr lang="en-US" sz="1999" b="true">
                <a:solidFill>
                  <a:srgbClr val="242424"/>
                </a:solidFill>
                <a:latin typeface="Poppins Semi-Bold"/>
                <a:ea typeface="Poppins Semi-Bold"/>
                <a:cs typeface="Poppins Semi-Bold"/>
                <a:sym typeface="Poppins Semi-Bold"/>
              </a:rPr>
              <a:t>Regula</a:t>
            </a:r>
            <a:r>
              <a:rPr lang="en-US" sz="1999" b="true">
                <a:solidFill>
                  <a:srgbClr val="242424"/>
                </a:solidFill>
                <a:latin typeface="Poppins Semi-Bold"/>
                <a:ea typeface="Poppins Semi-Bold"/>
                <a:cs typeface="Poppins Semi-Bold"/>
                <a:sym typeface="Poppins Semi-Bold"/>
              </a:rPr>
              <a:t>tory Readiness</a:t>
            </a:r>
          </a:p>
          <a:p>
            <a:pPr algn="l" marL="388620" indent="-194310" lvl="1">
              <a:lnSpc>
                <a:spcPts val="2340"/>
              </a:lnSpc>
              <a:buFont typeface="Arial"/>
              <a:buChar char="•"/>
            </a:pPr>
            <a:r>
              <a:rPr lang="en-US" sz="1800">
                <a:solidFill>
                  <a:srgbClr val="242424"/>
                </a:solidFill>
                <a:latin typeface="Poppins"/>
                <a:ea typeface="Poppins"/>
                <a:cs typeface="Poppins"/>
                <a:sym typeface="Poppins"/>
              </a:rPr>
              <a:t>A</a:t>
            </a:r>
            <a:r>
              <a:rPr lang="en-US" sz="1800">
                <a:solidFill>
                  <a:srgbClr val="242424"/>
                </a:solidFill>
                <a:latin typeface="Poppins"/>
                <a:ea typeface="Poppins"/>
                <a:cs typeface="Poppins"/>
                <a:sym typeface="Poppins"/>
              </a:rPr>
              <a:t> clear regulatory framework is the foundation for successful P2P implementation.</a:t>
            </a:r>
          </a:p>
          <a:p>
            <a:pPr algn="l" marL="388620" indent="-194310" lvl="1">
              <a:lnSpc>
                <a:spcPts val="2340"/>
              </a:lnSpc>
              <a:buFont typeface="Arial"/>
              <a:buChar char="•"/>
            </a:pPr>
            <a:r>
              <a:rPr lang="en-US" sz="1800">
                <a:solidFill>
                  <a:srgbClr val="242424"/>
                </a:solidFill>
                <a:latin typeface="Poppins"/>
                <a:ea typeface="Poppins"/>
                <a:cs typeface="Poppins"/>
                <a:sym typeface="Poppins"/>
              </a:rPr>
              <a:t>Active utility participation builds stakeholder confidence and accelerates adoption.</a:t>
            </a:r>
          </a:p>
          <a:p>
            <a:pPr algn="l">
              <a:lnSpc>
                <a:spcPts val="2340"/>
              </a:lnSpc>
            </a:pPr>
          </a:p>
          <a:p>
            <a:pPr algn="l">
              <a:lnSpc>
                <a:spcPts val="2599"/>
              </a:lnSpc>
            </a:pPr>
            <a:r>
              <a:rPr lang="en-US" sz="1999" b="true">
                <a:solidFill>
                  <a:srgbClr val="242424"/>
                </a:solidFill>
                <a:latin typeface="Poppins Semi-Bold"/>
                <a:ea typeface="Poppins Semi-Bold"/>
                <a:cs typeface="Poppins Semi-Bold"/>
                <a:sym typeface="Poppins Semi-Bold"/>
              </a:rPr>
              <a:t>Technology Enablement</a:t>
            </a:r>
          </a:p>
          <a:p>
            <a:pPr algn="l" marL="388620" indent="-194310" lvl="1">
              <a:lnSpc>
                <a:spcPts val="2340"/>
              </a:lnSpc>
              <a:buFont typeface="Arial"/>
              <a:buChar char="•"/>
            </a:pPr>
            <a:r>
              <a:rPr lang="en-US" sz="1800">
                <a:solidFill>
                  <a:srgbClr val="242424"/>
                </a:solidFill>
                <a:latin typeface="Poppins"/>
                <a:ea typeface="Poppins"/>
                <a:cs typeface="Poppins"/>
                <a:sym typeface="Poppins"/>
              </a:rPr>
              <a:t>S</a:t>
            </a:r>
            <a:r>
              <a:rPr lang="en-US" sz="1800">
                <a:solidFill>
                  <a:srgbClr val="242424"/>
                </a:solidFill>
                <a:latin typeface="Poppins"/>
                <a:ea typeface="Poppins"/>
                <a:cs typeface="Poppins"/>
                <a:sym typeface="Poppins"/>
              </a:rPr>
              <a:t>mart meter integration is critical for accurate energy accounting and settlement.</a:t>
            </a:r>
          </a:p>
          <a:p>
            <a:pPr algn="l" marL="388620" indent="-194310" lvl="1">
              <a:lnSpc>
                <a:spcPts val="2340"/>
              </a:lnSpc>
              <a:buFont typeface="Arial"/>
              <a:buChar char="•"/>
            </a:pPr>
            <a:r>
              <a:rPr lang="en-US" sz="1800">
                <a:solidFill>
                  <a:srgbClr val="242424"/>
                </a:solidFill>
                <a:latin typeface="Poppins"/>
                <a:ea typeface="Poppins"/>
                <a:cs typeface="Poppins"/>
                <a:sym typeface="Poppins"/>
              </a:rPr>
              <a:t>Aut</a:t>
            </a:r>
            <a:r>
              <a:rPr lang="en-US" sz="1800">
                <a:solidFill>
                  <a:srgbClr val="242424"/>
                </a:solidFill>
                <a:latin typeface="Poppins"/>
                <a:ea typeface="Poppins"/>
                <a:cs typeface="Poppins"/>
                <a:sym typeface="Poppins"/>
              </a:rPr>
              <a:t>omated transaction and settlement mechanisms are essential for scalability.</a:t>
            </a:r>
          </a:p>
          <a:p>
            <a:pPr algn="l">
              <a:lnSpc>
                <a:spcPts val="2340"/>
              </a:lnSpc>
            </a:pPr>
          </a:p>
          <a:p>
            <a:pPr algn="l">
              <a:lnSpc>
                <a:spcPts val="2599"/>
              </a:lnSpc>
            </a:pPr>
            <a:r>
              <a:rPr lang="en-US" b="true" sz="1999">
                <a:solidFill>
                  <a:srgbClr val="242424"/>
                </a:solidFill>
                <a:latin typeface="Poppins Semi-Bold"/>
                <a:ea typeface="Poppins Semi-Bold"/>
                <a:cs typeface="Poppins Semi-Bold"/>
                <a:sym typeface="Poppins Semi-Bold"/>
              </a:rPr>
              <a:t>Consumer Awareness &amp; Adoption</a:t>
            </a:r>
          </a:p>
          <a:p>
            <a:pPr algn="l" marL="388620" indent="-194310" lvl="1">
              <a:lnSpc>
                <a:spcPts val="2340"/>
              </a:lnSpc>
              <a:buFont typeface="Arial"/>
              <a:buChar char="•"/>
            </a:pPr>
            <a:r>
              <a:rPr lang="en-US" sz="1800">
                <a:solidFill>
                  <a:srgbClr val="242424"/>
                </a:solidFill>
                <a:latin typeface="Poppins"/>
                <a:ea typeface="Poppins"/>
                <a:cs typeface="Poppins"/>
                <a:sym typeface="Poppins"/>
              </a:rPr>
              <a:t>Consume</a:t>
            </a:r>
            <a:r>
              <a:rPr lang="en-US" sz="1800">
                <a:solidFill>
                  <a:srgbClr val="242424"/>
                </a:solidFill>
                <a:latin typeface="Poppins"/>
                <a:ea typeface="Poppins"/>
                <a:cs typeface="Poppins"/>
                <a:sym typeface="Poppins"/>
              </a:rPr>
              <a:t>r awareness and education are as important as technology deployment.</a:t>
            </a:r>
          </a:p>
          <a:p>
            <a:pPr algn="l" marL="388620" indent="-194310" lvl="1">
              <a:lnSpc>
                <a:spcPts val="2340"/>
              </a:lnSpc>
              <a:buFont typeface="Arial"/>
              <a:buChar char="•"/>
            </a:pPr>
            <a:r>
              <a:rPr lang="en-US" sz="1800">
                <a:solidFill>
                  <a:srgbClr val="242424"/>
                </a:solidFill>
                <a:latin typeface="Poppins"/>
                <a:ea typeface="Poppins"/>
                <a:cs typeface="Poppins"/>
                <a:sym typeface="Poppins"/>
              </a:rPr>
              <a:t>Simple, transparent, and user-friendly processes drive higher participation.</a:t>
            </a:r>
          </a:p>
          <a:p>
            <a:pPr algn="l">
              <a:lnSpc>
                <a:spcPts val="2340"/>
              </a:lnSpc>
            </a:pPr>
          </a:p>
          <a:p>
            <a:pPr algn="l">
              <a:lnSpc>
                <a:spcPts val="2599"/>
              </a:lnSpc>
            </a:pPr>
            <a:r>
              <a:rPr lang="en-US" b="true" sz="1999">
                <a:solidFill>
                  <a:srgbClr val="242424"/>
                </a:solidFill>
                <a:latin typeface="Poppins Semi-Bold"/>
                <a:ea typeface="Poppins Semi-Bold"/>
                <a:cs typeface="Poppins Semi-Bold"/>
                <a:sym typeface="Poppins Semi-Bold"/>
              </a:rPr>
              <a:t>Operational Integration</a:t>
            </a:r>
          </a:p>
          <a:p>
            <a:pPr algn="l" marL="388620" indent="-194310" lvl="1">
              <a:lnSpc>
                <a:spcPts val="2340"/>
              </a:lnSpc>
              <a:buFont typeface="Arial"/>
              <a:buChar char="•"/>
            </a:pPr>
            <a:r>
              <a:rPr lang="en-US" sz="1800">
                <a:solidFill>
                  <a:srgbClr val="242424"/>
                </a:solidFill>
                <a:latin typeface="Poppins"/>
                <a:ea typeface="Poppins"/>
                <a:cs typeface="Poppins"/>
                <a:sym typeface="Poppins"/>
              </a:rPr>
              <a:t>P2P trading can be integrated with existing utility systems and processes.</a:t>
            </a:r>
          </a:p>
          <a:p>
            <a:pPr algn="l" marL="388620" indent="-194310" lvl="1">
              <a:lnSpc>
                <a:spcPts val="2340"/>
              </a:lnSpc>
              <a:buFont typeface="Arial"/>
              <a:buChar char="•"/>
            </a:pPr>
            <a:r>
              <a:rPr lang="en-US" sz="1800">
                <a:solidFill>
                  <a:srgbClr val="242424"/>
                </a:solidFill>
                <a:latin typeface="Poppins"/>
                <a:ea typeface="Poppins"/>
                <a:cs typeface="Poppins"/>
                <a:sym typeface="Poppins"/>
              </a:rPr>
              <a:t>Energy trading can coexist seamlessly with current billing and settlement mechanisms.</a:t>
            </a:r>
          </a:p>
          <a:p>
            <a:pPr algn="l">
              <a:lnSpc>
                <a:spcPts val="2340"/>
              </a:lnSpc>
            </a:pPr>
          </a:p>
          <a:p>
            <a:pPr algn="l">
              <a:lnSpc>
                <a:spcPts val="2599"/>
              </a:lnSpc>
            </a:pPr>
            <a:r>
              <a:rPr lang="en-US" b="true" sz="1999">
                <a:solidFill>
                  <a:srgbClr val="242424"/>
                </a:solidFill>
                <a:latin typeface="Poppins Semi-Bold"/>
                <a:ea typeface="Poppins Semi-Bold"/>
                <a:cs typeface="Poppins Semi-Bold"/>
                <a:sym typeface="Poppins Semi-Bold"/>
              </a:rPr>
              <a:t>Scalability &amp; Replicability</a:t>
            </a:r>
          </a:p>
          <a:p>
            <a:pPr algn="l" marL="388620" indent="-194310" lvl="1">
              <a:lnSpc>
                <a:spcPts val="2340"/>
              </a:lnSpc>
              <a:buFont typeface="Arial"/>
              <a:buChar char="•"/>
            </a:pPr>
            <a:r>
              <a:rPr lang="en-US" sz="1800">
                <a:solidFill>
                  <a:srgbClr val="242424"/>
                </a:solidFill>
                <a:latin typeface="Poppins"/>
                <a:ea typeface="Poppins"/>
                <a:cs typeface="Poppins"/>
                <a:sym typeface="Poppins"/>
              </a:rPr>
              <a:t>A u</a:t>
            </a:r>
            <a:r>
              <a:rPr lang="en-US" sz="1800">
                <a:solidFill>
                  <a:srgbClr val="242424"/>
                </a:solidFill>
                <a:latin typeface="Poppins"/>
                <a:ea typeface="Poppins"/>
                <a:cs typeface="Poppins"/>
                <a:sym typeface="Poppins"/>
              </a:rPr>
              <a:t>tility-led P2P model can be replicated across DISCOMs with existing smart metering infrastructure.</a:t>
            </a:r>
          </a:p>
          <a:p>
            <a:pPr algn="l" marL="388620" indent="-194310" lvl="1">
              <a:lnSpc>
                <a:spcPts val="2340"/>
              </a:lnSpc>
              <a:buFont typeface="Arial"/>
              <a:buChar char="•"/>
            </a:pPr>
            <a:r>
              <a:rPr lang="en-US" sz="1800">
                <a:solidFill>
                  <a:srgbClr val="242424"/>
                </a:solidFill>
                <a:latin typeface="Poppins"/>
                <a:ea typeface="Poppins"/>
                <a:cs typeface="Poppins"/>
                <a:sym typeface="Poppins"/>
              </a:rPr>
              <a:t>Standardized processes enable faster adoption and large-scale deployment.</a:t>
            </a:r>
          </a:p>
          <a:p>
            <a:pPr algn="l">
              <a:lnSpc>
                <a:spcPts val="2340"/>
              </a:lnSpc>
            </a:pPr>
          </a:p>
          <a:p>
            <a:pPr algn="l">
              <a:lnSpc>
                <a:spcPts val="2599"/>
              </a:lnSpc>
            </a:pPr>
            <a:r>
              <a:rPr lang="en-US" b="true" sz="1999">
                <a:solidFill>
                  <a:srgbClr val="242424"/>
                </a:solidFill>
                <a:latin typeface="Poppins Semi-Bold"/>
                <a:ea typeface="Poppins Semi-Bold"/>
                <a:cs typeface="Poppins Semi-Bold"/>
                <a:sym typeface="Poppins Semi-Bold"/>
              </a:rPr>
              <a:t>Data Security &amp; Consumer Trust</a:t>
            </a:r>
          </a:p>
          <a:p>
            <a:pPr algn="l" marL="388620" indent="-194310" lvl="1">
              <a:lnSpc>
                <a:spcPts val="2340"/>
              </a:lnSpc>
              <a:buFont typeface="Arial"/>
              <a:buChar char="•"/>
            </a:pPr>
            <a:r>
              <a:rPr lang="en-US" sz="1800">
                <a:solidFill>
                  <a:srgbClr val="242424"/>
                </a:solidFill>
                <a:latin typeface="Poppins"/>
                <a:ea typeface="Poppins"/>
                <a:cs typeface="Poppins"/>
                <a:sym typeface="Poppins"/>
              </a:rPr>
              <a:t>Consumer da</a:t>
            </a:r>
            <a:r>
              <a:rPr lang="en-US" sz="1800">
                <a:solidFill>
                  <a:srgbClr val="242424"/>
                </a:solidFill>
                <a:latin typeface="Poppins"/>
                <a:ea typeface="Poppins"/>
                <a:cs typeface="Poppins"/>
                <a:sym typeface="Poppins"/>
              </a:rPr>
              <a:t>ta privacy and cybersecurity must be embedded into the P2P ecosystem from the outset</a:t>
            </a:r>
          </a:p>
          <a:p>
            <a:pPr algn="l" marL="388620" indent="-194310" lvl="1">
              <a:lnSpc>
                <a:spcPts val="2340"/>
              </a:lnSpc>
              <a:buFont typeface="Arial"/>
              <a:buChar char="•"/>
            </a:pPr>
            <a:r>
              <a:rPr lang="en-US" sz="1800">
                <a:solidFill>
                  <a:srgbClr val="242424"/>
                </a:solidFill>
                <a:latin typeface="Poppins"/>
                <a:ea typeface="Poppins"/>
                <a:cs typeface="Poppins"/>
                <a:sym typeface="Poppins"/>
              </a:rPr>
              <a:t>Secu</a:t>
            </a:r>
            <a:r>
              <a:rPr lang="en-US" sz="1800">
                <a:solidFill>
                  <a:srgbClr val="242424"/>
                </a:solidFill>
                <a:latin typeface="Poppins"/>
                <a:ea typeface="Poppins"/>
                <a:cs typeface="Poppins"/>
                <a:sym typeface="Poppins"/>
              </a:rPr>
              <a:t>re data exchange, transparent transactions, and robust governance frameworks are essential for consumer confidence and regulatory compliance.</a:t>
            </a:r>
          </a:p>
        </p:txBody>
      </p:sp>
      <p:sp>
        <p:nvSpPr>
          <p:cNvPr name="TextBox 12" id="12"/>
          <p:cNvSpPr txBox="true"/>
          <p:nvPr/>
        </p:nvSpPr>
        <p:spPr>
          <a:xfrm rot="0">
            <a:off x="1013509" y="935107"/>
            <a:ext cx="16230600" cy="509905"/>
          </a:xfrm>
          <a:prstGeom prst="rect">
            <a:avLst/>
          </a:prstGeom>
        </p:spPr>
        <p:txBody>
          <a:bodyPr anchor="t" rtlCol="false" tIns="0" lIns="0" bIns="0" rIns="0">
            <a:spAutoFit/>
          </a:bodyPr>
          <a:lstStyle/>
          <a:p>
            <a:pPr algn="l">
              <a:lnSpc>
                <a:spcPts val="3919"/>
              </a:lnSpc>
            </a:pPr>
            <a:r>
              <a:rPr lang="en-US" b="true" sz="2799">
                <a:solidFill>
                  <a:srgbClr val="389983"/>
                </a:solidFill>
                <a:latin typeface="Poppins Semi-Bold"/>
                <a:ea typeface="Poppins Semi-Bold"/>
                <a:cs typeface="Poppins Semi-Bold"/>
                <a:sym typeface="Poppins Semi-Bold"/>
              </a:rPr>
              <a:t>K</a:t>
            </a:r>
            <a:r>
              <a:rPr lang="en-US" b="true" sz="2799">
                <a:solidFill>
                  <a:srgbClr val="389983"/>
                </a:solidFill>
                <a:latin typeface="Poppins Semi-Bold"/>
                <a:ea typeface="Poppins Semi-Bold"/>
                <a:cs typeface="Poppins Semi-Bold"/>
                <a:sym typeface="Poppins Semi-Bold"/>
              </a:rPr>
              <a:t>EY LEARNINGS FROM  UPPCL'S P2P JOURNEY</a:t>
            </a:r>
          </a:p>
        </p:txBody>
      </p:sp>
      <p:sp>
        <p:nvSpPr>
          <p:cNvPr name="TextBox 13" id="13"/>
          <p:cNvSpPr txBox="true"/>
          <p:nvPr/>
        </p:nvSpPr>
        <p:spPr>
          <a:xfrm rot="0">
            <a:off x="1028700" y="1420945"/>
            <a:ext cx="15288592" cy="340843"/>
          </a:xfrm>
          <a:prstGeom prst="rect">
            <a:avLst/>
          </a:prstGeom>
        </p:spPr>
        <p:txBody>
          <a:bodyPr anchor="t" rtlCol="false" tIns="0" lIns="0" bIns="0" rIns="0">
            <a:spAutoFit/>
          </a:bodyPr>
          <a:lstStyle/>
          <a:p>
            <a:pPr algn="l">
              <a:lnSpc>
                <a:spcPts val="2626"/>
              </a:lnSpc>
            </a:pPr>
            <a:r>
              <a:rPr lang="en-US" sz="1800">
                <a:solidFill>
                  <a:srgbClr val="242424"/>
                </a:solidFill>
                <a:latin typeface="Poppins"/>
                <a:ea typeface="Poppins"/>
                <a:cs typeface="Poppins"/>
                <a:sym typeface="Poppins"/>
              </a:rPr>
              <a:t>Succ</a:t>
            </a:r>
            <a:r>
              <a:rPr lang="en-US" sz="1800">
                <a:solidFill>
                  <a:srgbClr val="242424"/>
                </a:solidFill>
                <a:latin typeface="Poppins"/>
                <a:ea typeface="Poppins"/>
                <a:cs typeface="Poppins"/>
                <a:sym typeface="Poppins"/>
              </a:rPr>
              <a:t>essful implementati</a:t>
            </a:r>
            <a:r>
              <a:rPr lang="en-US" sz="1800">
                <a:solidFill>
                  <a:srgbClr val="242424"/>
                </a:solidFill>
                <a:latin typeface="Poppins"/>
                <a:ea typeface="Poppins"/>
                <a:cs typeface="Poppins"/>
                <a:sym typeface="Poppins"/>
              </a:rPr>
              <a:t>on requires a balanced focus on regulation, technology, consumer engagement, and operational integration.</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28700" y="1833072"/>
            <a:ext cx="16076678" cy="7222920"/>
          </a:xfrm>
          <a:custGeom>
            <a:avLst/>
            <a:gdLst/>
            <a:ahLst/>
            <a:cxnLst/>
            <a:rect r="r" b="b" t="t" l="l"/>
            <a:pathLst>
              <a:path h="7222920" w="16076678">
                <a:moveTo>
                  <a:pt x="0" y="0"/>
                </a:moveTo>
                <a:lnTo>
                  <a:pt x="16076678" y="0"/>
                </a:lnTo>
                <a:lnTo>
                  <a:pt x="16076678" y="7222920"/>
                </a:lnTo>
                <a:lnTo>
                  <a:pt x="0" y="7222920"/>
                </a:lnTo>
                <a:lnTo>
                  <a:pt x="0" y="0"/>
                </a:lnTo>
                <a:close/>
              </a:path>
            </a:pathLst>
          </a:custGeom>
          <a:blipFill>
            <a:blip r:embed="rId2"/>
            <a:stretch>
              <a:fillRect l="-1440" t="-3443" r="-957" b="-3676"/>
            </a:stretch>
          </a:blipFill>
        </p:spPr>
      </p:sp>
      <p:grpSp>
        <p:nvGrpSpPr>
          <p:cNvPr name="Group 3" id="3"/>
          <p:cNvGrpSpPr/>
          <p:nvPr/>
        </p:nvGrpSpPr>
        <p:grpSpPr>
          <a:xfrm rot="0">
            <a:off x="-155040" y="1028700"/>
            <a:ext cx="903168" cy="490221"/>
            <a:chOff x="0" y="0"/>
            <a:chExt cx="903164" cy="490215"/>
          </a:xfrm>
        </p:grpSpPr>
        <p:sp>
          <p:nvSpPr>
            <p:cNvPr name="Freeform 4" id="4"/>
            <p:cNvSpPr/>
            <p:nvPr/>
          </p:nvSpPr>
          <p:spPr>
            <a:xfrm flipH="false" flipV="false" rot="0">
              <a:off x="86288" y="39125"/>
              <a:ext cx="509102" cy="411600"/>
            </a:xfrm>
            <a:custGeom>
              <a:avLst/>
              <a:gdLst/>
              <a:ahLst/>
              <a:cxnLst/>
              <a:rect r="r" b="b" t="t" l="l"/>
              <a:pathLst>
                <a:path h="411600" w="509102">
                  <a:moveTo>
                    <a:pt x="0" y="0"/>
                  </a:moveTo>
                  <a:lnTo>
                    <a:pt x="0" y="411600"/>
                  </a:lnTo>
                  <a:lnTo>
                    <a:pt x="509102" y="411600"/>
                  </a:lnTo>
                  <a:lnTo>
                    <a:pt x="509102" y="0"/>
                  </a:lnTo>
                  <a:close/>
                </a:path>
              </a:pathLst>
            </a:custGeom>
            <a:solidFill>
              <a:srgbClr val="389983"/>
            </a:solidFill>
          </p:spPr>
        </p:sp>
        <p:sp>
          <p:nvSpPr>
            <p:cNvPr name="Freeform 5" id="5"/>
            <p:cNvSpPr/>
            <p:nvPr/>
          </p:nvSpPr>
          <p:spPr>
            <a:xfrm flipH="false" flipV="false" rot="0">
              <a:off x="691861" y="39125"/>
              <a:ext cx="125118" cy="411991"/>
            </a:xfrm>
            <a:custGeom>
              <a:avLst/>
              <a:gdLst/>
              <a:ahLst/>
              <a:cxnLst/>
              <a:rect r="r" b="b" t="t" l="l"/>
              <a:pathLst>
                <a:path h="411991" w="125118">
                  <a:moveTo>
                    <a:pt x="0" y="0"/>
                  </a:moveTo>
                  <a:lnTo>
                    <a:pt x="125118" y="0"/>
                  </a:lnTo>
                  <a:lnTo>
                    <a:pt x="125118" y="411992"/>
                  </a:lnTo>
                  <a:lnTo>
                    <a:pt x="0" y="411992"/>
                  </a:lnTo>
                  <a:close/>
                </a:path>
              </a:pathLst>
            </a:custGeom>
            <a:solidFill>
              <a:srgbClr val="389983"/>
            </a:solidFill>
          </p:spPr>
        </p:sp>
      </p:grpSp>
      <p:sp>
        <p:nvSpPr>
          <p:cNvPr name="TextBox 6" id="6"/>
          <p:cNvSpPr txBox="true"/>
          <p:nvPr/>
        </p:nvSpPr>
        <p:spPr>
          <a:xfrm rot="0">
            <a:off x="1028700" y="942975"/>
            <a:ext cx="16230600" cy="509905"/>
          </a:xfrm>
          <a:prstGeom prst="rect">
            <a:avLst/>
          </a:prstGeom>
        </p:spPr>
        <p:txBody>
          <a:bodyPr anchor="t" rtlCol="false" tIns="0" lIns="0" bIns="0" rIns="0">
            <a:spAutoFit/>
          </a:bodyPr>
          <a:lstStyle/>
          <a:p>
            <a:pPr algn="l">
              <a:lnSpc>
                <a:spcPts val="3919"/>
              </a:lnSpc>
            </a:pPr>
            <a:r>
              <a:rPr lang="en-US" b="true" sz="2799">
                <a:solidFill>
                  <a:srgbClr val="389983"/>
                </a:solidFill>
                <a:latin typeface="Poppins Semi-Bold"/>
                <a:ea typeface="Poppins Semi-Bold"/>
                <a:cs typeface="Poppins Semi-Bold"/>
                <a:sym typeface="Poppins Semi-Bold"/>
              </a:rPr>
              <a:t>USER ELE</a:t>
            </a:r>
            <a:r>
              <a:rPr lang="en-US" b="true" sz="2799">
                <a:solidFill>
                  <a:srgbClr val="389983"/>
                </a:solidFill>
                <a:latin typeface="Poppins Semi-Bold"/>
                <a:ea typeface="Poppins Semi-Bold"/>
                <a:cs typeface="Poppins Semi-Bold"/>
                <a:sym typeface="Poppins Semi-Bold"/>
              </a:rPr>
              <a:t>CTRICITY BILL WITH P2P UNITS ADJUSTED (JUNE MONTH BILL)</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DAHNFl7ZHjY</dc:identifier>
  <dcterms:modified xsi:type="dcterms:W3CDTF">2011-08-01T06:04:30Z</dcterms:modified>
  <cp:revision>1</cp:revision>
  <dc:title>AIDA PRESENTATION (UPPCL) (Suraj)</dc:title>
</cp:coreProperties>
</file>