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22"/>
  </p:notesMasterIdLst>
  <p:sldIdLst>
    <p:sldId id="256" r:id="rId2"/>
    <p:sldId id="291" r:id="rId3"/>
    <p:sldId id="2147480291" r:id="rId4"/>
    <p:sldId id="5579" r:id="rId5"/>
    <p:sldId id="2147480292" r:id="rId6"/>
    <p:sldId id="258" r:id="rId7"/>
    <p:sldId id="282" r:id="rId8"/>
    <p:sldId id="257" r:id="rId9"/>
    <p:sldId id="260" r:id="rId10"/>
    <p:sldId id="2147480295" r:id="rId11"/>
    <p:sldId id="259" r:id="rId12"/>
    <p:sldId id="2147480296" r:id="rId13"/>
    <p:sldId id="2147480297" r:id="rId14"/>
    <p:sldId id="2147480305" r:id="rId15"/>
    <p:sldId id="2147480304" r:id="rId16"/>
    <p:sldId id="2147480298" r:id="rId17"/>
    <p:sldId id="2147480302" r:id="rId18"/>
    <p:sldId id="263" r:id="rId19"/>
    <p:sldId id="2147480289" r:id="rId20"/>
    <p:sldId id="214748029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750" autoAdjust="0"/>
  </p:normalViewPr>
  <p:slideViewPr>
    <p:cSldViewPr snapToGrid="0">
      <p:cViewPr varScale="1">
        <p:scale>
          <a:sx n="74" d="100"/>
          <a:sy n="74" d="100"/>
        </p:scale>
        <p:origin x="352" y="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c:style val="2"/>
  <c:chart>
    <c:autoTitleDeleted val="1"/>
    <c:plotArea>
      <c:layout/>
      <c:barChart>
        <c:barDir val="col"/>
        <c:grouping val="clustered"/>
        <c:varyColors val="0"/>
        <c:ser>
          <c:idx val="0"/>
          <c:order val="0"/>
          <c:tx>
            <c:strRef>
              <c:f>Sheet1!$B$1</c:f>
              <c:strCache>
                <c:ptCount val="1"/>
                <c:pt idx="0">
                  <c:v>Units Traded (kWh)</c:v>
                </c:pt>
              </c:strCache>
            </c:strRef>
          </c:tx>
          <c:spPr>
            <a:solidFill>
              <a:srgbClr val="065A82"/>
            </a:solidFill>
            <a:effectLst/>
          </c:spPr>
          <c:invertIfNegative val="0"/>
          <c:dPt>
            <c:idx val="0"/>
            <c:invertIfNegative val="0"/>
            <c:bubble3D val="0"/>
            <c:extLst>
              <c:ext xmlns:c16="http://schemas.microsoft.com/office/drawing/2014/chart" uri="{C3380CC4-5D6E-409C-BE32-E72D297353CC}">
                <c16:uniqueId val="{00000001-3E3E-4FB4-80F7-955C8E64082E}"/>
              </c:ext>
            </c:extLst>
          </c:dPt>
          <c:dPt>
            <c:idx val="1"/>
            <c:invertIfNegative val="0"/>
            <c:bubble3D val="0"/>
            <c:spPr>
              <a:solidFill>
                <a:srgbClr val="028090"/>
              </a:solidFill>
              <a:effectLst/>
            </c:spPr>
            <c:extLst>
              <c:ext xmlns:c16="http://schemas.microsoft.com/office/drawing/2014/chart" uri="{C3380CC4-5D6E-409C-BE32-E72D297353CC}">
                <c16:uniqueId val="{00000003-3E3E-4FB4-80F7-955C8E64082E}"/>
              </c:ext>
            </c:extLst>
          </c:dPt>
          <c:dPt>
            <c:idx val="2"/>
            <c:invertIfNegative val="0"/>
            <c:bubble3D val="0"/>
            <c:spPr>
              <a:solidFill>
                <a:srgbClr val="02C39A"/>
              </a:solidFill>
              <a:effectLst/>
            </c:spPr>
            <c:extLst>
              <c:ext xmlns:c16="http://schemas.microsoft.com/office/drawing/2014/chart" uri="{C3380CC4-5D6E-409C-BE32-E72D297353CC}">
                <c16:uniqueId val="{00000005-3E3E-4FB4-80F7-955C8E64082E}"/>
              </c:ext>
            </c:extLst>
          </c:dPt>
          <c:dLbls>
            <c:numFmt formatCode="#,##0" sourceLinked="0"/>
            <c:spPr>
              <a:noFill/>
              <a:ln>
                <a:noFill/>
              </a:ln>
              <a:effectLst/>
            </c:spPr>
            <c:txPr>
              <a:bodyPr/>
              <a:lstStyle/>
              <a:p>
                <a:pPr>
                  <a:defRPr sz="1200" b="0" i="0" u="none" strike="noStrike">
                    <a:solidFill>
                      <a:srgbClr val="0D2233"/>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Kazam
Energy</c:v>
                </c:pt>
                <c:pt idx="1">
                  <c:v>Terra Rex
Energy</c:v>
                </c:pt>
                <c:pt idx="2">
                  <c:v>Pulse
Energy</c:v>
                </c:pt>
              </c:strCache>
            </c:strRef>
          </c:cat>
          <c:val>
            <c:numRef>
              <c:f>Sheet1!$B$2:$B$4</c:f>
              <c:numCache>
                <c:formatCode>General</c:formatCode>
                <c:ptCount val="3"/>
                <c:pt idx="0">
                  <c:v>31</c:v>
                </c:pt>
                <c:pt idx="1">
                  <c:v>52</c:v>
                </c:pt>
                <c:pt idx="2">
                  <c:v>334</c:v>
                </c:pt>
              </c:numCache>
            </c:numRef>
          </c:val>
          <c:extLst>
            <c:ext xmlns:c16="http://schemas.microsoft.com/office/drawing/2014/chart" uri="{C3380CC4-5D6E-409C-BE32-E72D297353CC}">
              <c16:uniqueId val="{00000006-3E3E-4FB4-80F7-955C8E64082E}"/>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2D4A5E"/>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6350" cap="flat">
              <a:solidFill>
                <a:srgbClr val="D1E8EF"/>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2D4A5E"/>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c:style val="2"/>
  <c:chart>
    <c:autoTitleDeleted val="1"/>
    <c:plotArea>
      <c:layout/>
      <c:barChart>
        <c:barDir val="col"/>
        <c:grouping val="clustered"/>
        <c:varyColors val="0"/>
        <c:ser>
          <c:idx val="0"/>
          <c:order val="0"/>
          <c:tx>
            <c:strRef>
              <c:f>Sheet1!$B$1</c:f>
              <c:strCache>
                <c:ptCount val="1"/>
                <c:pt idx="0">
                  <c:v>Bid/Offer</c:v>
                </c:pt>
              </c:strCache>
            </c:strRef>
          </c:tx>
          <c:spPr>
            <a:solidFill>
              <a:srgbClr val="065A82"/>
            </a:solidFill>
            <a:effectLst/>
          </c:spPr>
          <c:invertIfNegative val="0"/>
          <c:dLbls>
            <c:numFmt formatCode="#,##0" sourceLinked="0"/>
            <c:spPr>
              <a:noFill/>
              <a:ln>
                <a:noFill/>
              </a:ln>
              <a:effectLst/>
            </c:spPr>
            <c:txPr>
              <a:bodyPr/>
              <a:lstStyle/>
              <a:p>
                <a:pPr>
                  <a:defRPr sz="1200" b="0" i="0" u="none" strike="noStrike">
                    <a:solidFill>
                      <a:srgbClr val="000000"/>
                    </a:solidFill>
                    <a:latin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BRPL→BRPL</c:v>
                </c:pt>
                <c:pt idx="1">
                  <c:v>BRPL→TPDDL</c:v>
                </c:pt>
                <c:pt idx="2">
                  <c:v>PVVNL→BRPL</c:v>
                </c:pt>
              </c:strCache>
            </c:strRef>
          </c:cat>
          <c:val>
            <c:numRef>
              <c:f>Sheet1!$B$2:$B$4</c:f>
              <c:numCache>
                <c:formatCode>General</c:formatCode>
                <c:ptCount val="3"/>
                <c:pt idx="0">
                  <c:v>130</c:v>
                </c:pt>
                <c:pt idx="1">
                  <c:v>35</c:v>
                </c:pt>
                <c:pt idx="2">
                  <c:v>508</c:v>
                </c:pt>
              </c:numCache>
            </c:numRef>
          </c:val>
          <c:extLst>
            <c:ext xmlns:c16="http://schemas.microsoft.com/office/drawing/2014/chart" uri="{C3380CC4-5D6E-409C-BE32-E72D297353CC}">
              <c16:uniqueId val="{00000000-4DA7-49AD-B8D1-60196F36E287}"/>
            </c:ext>
          </c:extLst>
        </c:ser>
        <c:ser>
          <c:idx val="1"/>
          <c:order val="1"/>
          <c:tx>
            <c:strRef>
              <c:f>Sheet1!$C$1</c:f>
              <c:strCache>
                <c:ptCount val="1"/>
                <c:pt idx="0">
                  <c:v>Traded</c:v>
                </c:pt>
              </c:strCache>
            </c:strRef>
          </c:tx>
          <c:spPr>
            <a:solidFill>
              <a:srgbClr val="02C39A"/>
            </a:solidFill>
            <a:effectLst/>
          </c:spPr>
          <c:invertIfNegative val="0"/>
          <c:dLbls>
            <c:numFmt formatCode="#,##0" sourceLinked="0"/>
            <c:spPr>
              <a:noFill/>
              <a:ln>
                <a:noFill/>
              </a:ln>
              <a:effectLst/>
            </c:spPr>
            <c:txPr>
              <a:bodyPr/>
              <a:lstStyle/>
              <a:p>
                <a:pPr>
                  <a:defRPr sz="1200" b="0" i="0" u="none" strike="noStrike">
                    <a:solidFill>
                      <a:srgbClr val="000000"/>
                    </a:solidFill>
                    <a:latin typeface="Aria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BRPL→BRPL</c:v>
                </c:pt>
                <c:pt idx="1">
                  <c:v>BRPL→TPDDL</c:v>
                </c:pt>
                <c:pt idx="2">
                  <c:v>PVVNL→BRPL</c:v>
                </c:pt>
              </c:strCache>
            </c:strRef>
          </c:cat>
          <c:val>
            <c:numRef>
              <c:f>Sheet1!$C$2:$C$4</c:f>
              <c:numCache>
                <c:formatCode>General</c:formatCode>
                <c:ptCount val="3"/>
                <c:pt idx="0">
                  <c:v>12</c:v>
                </c:pt>
                <c:pt idx="1">
                  <c:v>24</c:v>
                </c:pt>
                <c:pt idx="2">
                  <c:v>381</c:v>
                </c:pt>
              </c:numCache>
            </c:numRef>
          </c:val>
          <c:extLst>
            <c:ext xmlns:c16="http://schemas.microsoft.com/office/drawing/2014/chart" uri="{C3380CC4-5D6E-409C-BE32-E72D297353CC}">
              <c16:uniqueId val="{00000001-4DA7-49AD-B8D1-60196F36E287}"/>
            </c:ext>
          </c:extLst>
        </c:ser>
        <c:dLbls>
          <c:dLblPos val="outEnd"/>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2D4A5E"/>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6350" cap="flat">
              <a:solidFill>
                <a:srgbClr val="D1E8EF"/>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2D4A5E"/>
                </a:solidFill>
                <a:latin typeface="Arial"/>
              </a:defRPr>
            </a:pPr>
            <a:endParaRPr lang="en-US"/>
          </a:p>
        </c:txPr>
        <c:crossAx val="2094734554"/>
        <c:crosses val="autoZero"/>
        <c:crossBetween val="between"/>
      </c:valAx>
      <c:spPr>
        <a:noFill/>
        <a:ln>
          <a:noFill/>
        </a:ln>
        <a:effectLst/>
      </c:spPr>
    </c:plotArea>
    <c:legend>
      <c:legendPos val="t"/>
      <c:overlay val="0"/>
    </c:legend>
    <c:plotVisOnly val="1"/>
    <c:dispBlanksAs val="span"/>
    <c:showDLblsOverMax val="1"/>
  </c:chart>
  <c:spPr>
    <a:solidFill>
      <a:srgbClr val="FFFFFF"/>
    </a:solidFill>
    <a:ln>
      <a:noFill/>
    </a:ln>
    <a:effectLst/>
  </c:sp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D09734-DD70-465D-A35D-ECB03481FA66}" type="doc">
      <dgm:prSet loTypeId="urn:microsoft.com/office/officeart/2005/8/layout/cycle4" loCatId="matrix" qsTypeId="urn:microsoft.com/office/officeart/2005/8/quickstyle/3d2" qsCatId="3D" csTypeId="urn:microsoft.com/office/officeart/2005/8/colors/accent5_2" csCatId="accent5" phldr="1"/>
      <dgm:spPr/>
      <dgm:t>
        <a:bodyPr/>
        <a:lstStyle/>
        <a:p>
          <a:endParaRPr lang="en-IN"/>
        </a:p>
      </dgm:t>
    </dgm:pt>
    <dgm:pt modelId="{E9071A00-D864-42C2-A5A1-DD4D5A9BE65D}">
      <dgm:prSet phldrT="[Text]" custT="1"/>
      <dgm:spPr/>
      <dgm:t>
        <a:bodyPr/>
        <a:lstStyle/>
        <a:p>
          <a:r>
            <a:rPr lang="en-IN" sz="1200" b="1"/>
            <a:t>Eligibility</a:t>
          </a:r>
          <a:endParaRPr lang="en-IN" sz="1200" b="1" dirty="0"/>
        </a:p>
      </dgm:t>
    </dgm:pt>
    <dgm:pt modelId="{72846779-12C2-4889-8313-37AFE28C4EE1}" type="parTrans" cxnId="{D18426E0-4C74-4292-9780-C1C113D74F25}">
      <dgm:prSet/>
      <dgm:spPr/>
      <dgm:t>
        <a:bodyPr/>
        <a:lstStyle/>
        <a:p>
          <a:endParaRPr lang="en-IN"/>
        </a:p>
      </dgm:t>
    </dgm:pt>
    <dgm:pt modelId="{F08C2648-1285-4086-92A0-A17C87CA2393}" type="sibTrans" cxnId="{D18426E0-4C74-4292-9780-C1C113D74F25}">
      <dgm:prSet/>
      <dgm:spPr/>
      <dgm:t>
        <a:bodyPr/>
        <a:lstStyle/>
        <a:p>
          <a:endParaRPr lang="en-IN"/>
        </a:p>
      </dgm:t>
    </dgm:pt>
    <dgm:pt modelId="{5F50C05A-1CA7-4E3F-969F-6B06CABBF517}">
      <dgm:prSet phldrT="[Text]" custT="1"/>
      <dgm:spPr/>
      <dgm:t>
        <a:bodyPr/>
        <a:lstStyle/>
        <a:p>
          <a:pPr>
            <a:buNone/>
          </a:pPr>
          <a:r>
            <a:rPr lang="en-US" sz="1400" dirty="0"/>
            <a:t>	Smart meter / net meter check before VC generation</a:t>
          </a:r>
          <a:endParaRPr lang="en-IN" sz="1400" dirty="0"/>
        </a:p>
      </dgm:t>
    </dgm:pt>
    <dgm:pt modelId="{BF05BFBB-160E-4E45-B6B0-D975FD7C32DF}" type="parTrans" cxnId="{168E3B29-2927-4598-8F55-6031BF9A9E50}">
      <dgm:prSet/>
      <dgm:spPr/>
      <dgm:t>
        <a:bodyPr/>
        <a:lstStyle/>
        <a:p>
          <a:endParaRPr lang="en-IN"/>
        </a:p>
      </dgm:t>
    </dgm:pt>
    <dgm:pt modelId="{872EB357-B9B0-4FA6-BC5A-0D38B31A93F0}" type="sibTrans" cxnId="{168E3B29-2927-4598-8F55-6031BF9A9E50}">
      <dgm:prSet/>
      <dgm:spPr/>
      <dgm:t>
        <a:bodyPr/>
        <a:lstStyle/>
        <a:p>
          <a:endParaRPr lang="en-IN"/>
        </a:p>
      </dgm:t>
    </dgm:pt>
    <dgm:pt modelId="{82C04F59-CBAD-4A66-A496-C8FC30143929}">
      <dgm:prSet phldrT="[Text]" custT="1"/>
      <dgm:spPr/>
      <dgm:t>
        <a:bodyPr/>
        <a:lstStyle/>
        <a:p>
          <a:r>
            <a:rPr lang="en-US" sz="1200" b="1"/>
            <a:t>Master hygiene</a:t>
          </a:r>
          <a:endParaRPr lang="en-IN" sz="1200" dirty="0"/>
        </a:p>
      </dgm:t>
    </dgm:pt>
    <dgm:pt modelId="{577A1549-DA26-47AD-B952-C06DC854AC95}" type="parTrans" cxnId="{26AFDF25-DFDB-4A2C-B5BB-8342479F1694}">
      <dgm:prSet/>
      <dgm:spPr/>
      <dgm:t>
        <a:bodyPr/>
        <a:lstStyle/>
        <a:p>
          <a:endParaRPr lang="en-IN"/>
        </a:p>
      </dgm:t>
    </dgm:pt>
    <dgm:pt modelId="{943E9386-15F7-4299-8589-46E6FDAE6563}" type="sibTrans" cxnId="{26AFDF25-DFDB-4A2C-B5BB-8342479F1694}">
      <dgm:prSet/>
      <dgm:spPr/>
      <dgm:t>
        <a:bodyPr/>
        <a:lstStyle/>
        <a:p>
          <a:endParaRPr lang="en-IN"/>
        </a:p>
      </dgm:t>
    </dgm:pt>
    <dgm:pt modelId="{BBB45A77-96E9-4190-9853-D98D1497E85B}">
      <dgm:prSet phldrT="[Text]" custT="1"/>
      <dgm:spPr/>
      <dgm:t>
        <a:bodyPr/>
        <a:lstStyle/>
        <a:p>
          <a:pPr>
            <a:buNone/>
          </a:pPr>
          <a:r>
            <a:rPr lang="en-US" sz="1400"/>
            <a:t>	CA, meter number, ownership and meter change consistency</a:t>
          </a:r>
          <a:endParaRPr lang="en-IN" sz="1400" dirty="0"/>
        </a:p>
      </dgm:t>
    </dgm:pt>
    <dgm:pt modelId="{5A9B2FDC-C96E-4350-AD11-0AC2117A29ED}" type="parTrans" cxnId="{83531AFF-3ADD-47E3-BF1E-0C8A5C123F17}">
      <dgm:prSet/>
      <dgm:spPr/>
      <dgm:t>
        <a:bodyPr/>
        <a:lstStyle/>
        <a:p>
          <a:endParaRPr lang="en-IN"/>
        </a:p>
      </dgm:t>
    </dgm:pt>
    <dgm:pt modelId="{34D7997D-BA52-40F0-BB85-DD8CD2E208FE}" type="sibTrans" cxnId="{83531AFF-3ADD-47E3-BF1E-0C8A5C123F17}">
      <dgm:prSet/>
      <dgm:spPr/>
      <dgm:t>
        <a:bodyPr/>
        <a:lstStyle/>
        <a:p>
          <a:endParaRPr lang="en-IN"/>
        </a:p>
      </dgm:t>
    </dgm:pt>
    <dgm:pt modelId="{6E6F2992-840F-4A80-9575-D4FB3EBD97FF}">
      <dgm:prSet phldrT="[Text]" custT="1"/>
      <dgm:spPr/>
      <dgm:t>
        <a:bodyPr/>
        <a:lstStyle/>
        <a:p>
          <a:pPr>
            <a:buNone/>
          </a:pPr>
          <a:r>
            <a:rPr lang="en-US" sz="1200" b="1"/>
            <a:t>Settlement traceability</a:t>
          </a:r>
          <a:endParaRPr lang="en-IN" sz="1200" dirty="0"/>
        </a:p>
      </dgm:t>
    </dgm:pt>
    <dgm:pt modelId="{6EC2DF23-04E9-43AC-8747-286A3244F808}" type="parTrans" cxnId="{D24D8993-57BC-43C8-9C26-A0E7FFC24436}">
      <dgm:prSet/>
      <dgm:spPr/>
      <dgm:t>
        <a:bodyPr/>
        <a:lstStyle/>
        <a:p>
          <a:endParaRPr lang="en-IN"/>
        </a:p>
      </dgm:t>
    </dgm:pt>
    <dgm:pt modelId="{5614B0D5-F4D1-440E-A5ED-2F7D60112012}" type="sibTrans" cxnId="{D24D8993-57BC-43C8-9C26-A0E7FFC24436}">
      <dgm:prSet/>
      <dgm:spPr/>
      <dgm:t>
        <a:bodyPr/>
        <a:lstStyle/>
        <a:p>
          <a:endParaRPr lang="en-IN"/>
        </a:p>
      </dgm:t>
    </dgm:pt>
    <dgm:pt modelId="{B442B228-8DE2-424A-97D2-F6B470E1C964}">
      <dgm:prSet phldrT="[Text]" custT="1"/>
      <dgm:spPr/>
      <dgm:t>
        <a:bodyPr/>
        <a:lstStyle/>
        <a:p>
          <a:pPr>
            <a:buNone/>
          </a:pPr>
          <a:r>
            <a:rPr lang="en-US" sz="1400"/>
            <a:t>	Ledger response, SAP bill flag and monthly reconciliation</a:t>
          </a:r>
          <a:endParaRPr lang="en-IN" sz="1400" dirty="0"/>
        </a:p>
      </dgm:t>
    </dgm:pt>
    <dgm:pt modelId="{61FA530C-6190-49D6-AED2-C5CD3F78E8D7}" type="parTrans" cxnId="{9B377063-D653-4EA5-BAAD-87F5F5B36098}">
      <dgm:prSet/>
      <dgm:spPr/>
      <dgm:t>
        <a:bodyPr/>
        <a:lstStyle/>
        <a:p>
          <a:endParaRPr lang="en-IN"/>
        </a:p>
      </dgm:t>
    </dgm:pt>
    <dgm:pt modelId="{3E357639-78C9-46A9-B5E9-427334B7442B}" type="sibTrans" cxnId="{9B377063-D653-4EA5-BAAD-87F5F5B36098}">
      <dgm:prSet/>
      <dgm:spPr/>
      <dgm:t>
        <a:bodyPr/>
        <a:lstStyle/>
        <a:p>
          <a:endParaRPr lang="en-IN"/>
        </a:p>
      </dgm:t>
    </dgm:pt>
    <dgm:pt modelId="{D98FF390-0FD7-43D9-9706-F701C0E52418}">
      <dgm:prSet phldrT="[Text]" custT="1"/>
      <dgm:spPr/>
      <dgm:t>
        <a:bodyPr/>
        <a:lstStyle/>
        <a:p>
          <a:pPr>
            <a:buNone/>
          </a:pPr>
          <a:r>
            <a:rPr lang="en-US" sz="1200" b="1"/>
            <a:t>Meter communication</a:t>
          </a:r>
          <a:endParaRPr lang="en-IN" sz="1200" dirty="0"/>
        </a:p>
      </dgm:t>
    </dgm:pt>
    <dgm:pt modelId="{EF9811E1-DD01-4185-BB4E-78E88318489A}" type="parTrans" cxnId="{A0BD3AD2-DEEB-446C-B682-F5E540863EF4}">
      <dgm:prSet/>
      <dgm:spPr/>
      <dgm:t>
        <a:bodyPr/>
        <a:lstStyle/>
        <a:p>
          <a:endParaRPr lang="en-IN"/>
        </a:p>
      </dgm:t>
    </dgm:pt>
    <dgm:pt modelId="{2227630A-CF9B-4EBA-813E-534CA517E194}" type="sibTrans" cxnId="{A0BD3AD2-DEEB-446C-B682-F5E540863EF4}">
      <dgm:prSet/>
      <dgm:spPr/>
      <dgm:t>
        <a:bodyPr/>
        <a:lstStyle/>
        <a:p>
          <a:endParaRPr lang="en-IN"/>
        </a:p>
      </dgm:t>
    </dgm:pt>
    <dgm:pt modelId="{06473F14-4FDA-4AA2-8F2C-3ED7B9C793FE}">
      <dgm:prSet phldrT="[Text]" custT="1"/>
      <dgm:spPr/>
      <dgm:t>
        <a:bodyPr/>
        <a:lstStyle/>
        <a:p>
          <a:pPr algn="l">
            <a:buFont typeface="Arial" panose="020B0604020202020204" pitchFamily="34" charset="0"/>
            <a:buNone/>
          </a:pPr>
          <a:r>
            <a:rPr lang="en-US" sz="1400"/>
            <a:t>	Availability of interval data for the traded time slot</a:t>
          </a:r>
          <a:endParaRPr lang="en-IN" sz="1400" dirty="0"/>
        </a:p>
      </dgm:t>
    </dgm:pt>
    <dgm:pt modelId="{5FA9C58A-F915-4666-89F7-C7A6B497D68B}" type="parTrans" cxnId="{5CDAE73A-5A7B-4C27-8415-AA09012764FA}">
      <dgm:prSet/>
      <dgm:spPr/>
      <dgm:t>
        <a:bodyPr/>
        <a:lstStyle/>
        <a:p>
          <a:endParaRPr lang="en-IN"/>
        </a:p>
      </dgm:t>
    </dgm:pt>
    <dgm:pt modelId="{3BE0CCC6-3B9E-431B-9620-D913F346040F}" type="sibTrans" cxnId="{5CDAE73A-5A7B-4C27-8415-AA09012764FA}">
      <dgm:prSet/>
      <dgm:spPr/>
      <dgm:t>
        <a:bodyPr/>
        <a:lstStyle/>
        <a:p>
          <a:endParaRPr lang="en-IN"/>
        </a:p>
      </dgm:t>
    </dgm:pt>
    <dgm:pt modelId="{7BC816C8-1458-4117-BF35-5E74598CEECC}" type="pres">
      <dgm:prSet presAssocID="{61D09734-DD70-465D-A35D-ECB03481FA66}" presName="cycleMatrixDiagram" presStyleCnt="0">
        <dgm:presLayoutVars>
          <dgm:chMax val="1"/>
          <dgm:dir/>
          <dgm:animLvl val="lvl"/>
          <dgm:resizeHandles val="exact"/>
        </dgm:presLayoutVars>
      </dgm:prSet>
      <dgm:spPr/>
    </dgm:pt>
    <dgm:pt modelId="{3A6578B0-737A-4FD3-A565-51CD5FC49997}" type="pres">
      <dgm:prSet presAssocID="{61D09734-DD70-465D-A35D-ECB03481FA66}" presName="children" presStyleCnt="0"/>
      <dgm:spPr/>
    </dgm:pt>
    <dgm:pt modelId="{6C4D9CD8-2189-4238-9592-11121F172E5B}" type="pres">
      <dgm:prSet presAssocID="{61D09734-DD70-465D-A35D-ECB03481FA66}" presName="child1group" presStyleCnt="0"/>
      <dgm:spPr/>
    </dgm:pt>
    <dgm:pt modelId="{67775E85-7A9F-4BED-9060-D824B05E7D35}" type="pres">
      <dgm:prSet presAssocID="{61D09734-DD70-465D-A35D-ECB03481FA66}" presName="child1" presStyleLbl="bgAcc1" presStyleIdx="0" presStyleCnt="4" custScaleX="139208" custScaleY="97076"/>
      <dgm:spPr/>
    </dgm:pt>
    <dgm:pt modelId="{272A6AD2-B674-40E2-9F2B-7DBF069EB499}" type="pres">
      <dgm:prSet presAssocID="{61D09734-DD70-465D-A35D-ECB03481FA66}" presName="child1Text" presStyleLbl="bgAcc1" presStyleIdx="0" presStyleCnt="4">
        <dgm:presLayoutVars>
          <dgm:bulletEnabled val="1"/>
        </dgm:presLayoutVars>
      </dgm:prSet>
      <dgm:spPr/>
    </dgm:pt>
    <dgm:pt modelId="{FDF2BA27-2B40-4C0E-94A0-2DCD76E19021}" type="pres">
      <dgm:prSet presAssocID="{61D09734-DD70-465D-A35D-ECB03481FA66}" presName="child2group" presStyleCnt="0"/>
      <dgm:spPr/>
    </dgm:pt>
    <dgm:pt modelId="{6689EC1D-258E-4488-ABB6-5AFC9EB3F1E9}" type="pres">
      <dgm:prSet presAssocID="{61D09734-DD70-465D-A35D-ECB03481FA66}" presName="child2" presStyleLbl="bgAcc1" presStyleIdx="1" presStyleCnt="4" custScaleX="139442" custLinFactNeighborX="10012"/>
      <dgm:spPr/>
    </dgm:pt>
    <dgm:pt modelId="{7B436F0D-FCAC-40BC-842A-4D3FB29F8FD0}" type="pres">
      <dgm:prSet presAssocID="{61D09734-DD70-465D-A35D-ECB03481FA66}" presName="child2Text" presStyleLbl="bgAcc1" presStyleIdx="1" presStyleCnt="4">
        <dgm:presLayoutVars>
          <dgm:bulletEnabled val="1"/>
        </dgm:presLayoutVars>
      </dgm:prSet>
      <dgm:spPr/>
    </dgm:pt>
    <dgm:pt modelId="{35F2529D-ADFE-4654-91E7-74E84BDC5D48}" type="pres">
      <dgm:prSet presAssocID="{61D09734-DD70-465D-A35D-ECB03481FA66}" presName="child3group" presStyleCnt="0"/>
      <dgm:spPr/>
    </dgm:pt>
    <dgm:pt modelId="{737D8E16-73A7-47C1-AF76-DF1228EB9DF7}" type="pres">
      <dgm:prSet presAssocID="{61D09734-DD70-465D-A35D-ECB03481FA66}" presName="child3" presStyleLbl="bgAcc1" presStyleIdx="2" presStyleCnt="4" custScaleX="129185" custScaleY="102571" custLinFactNeighborX="14111"/>
      <dgm:spPr/>
    </dgm:pt>
    <dgm:pt modelId="{8DE465AB-6DD2-4FBA-9A1D-F7842DC336C2}" type="pres">
      <dgm:prSet presAssocID="{61D09734-DD70-465D-A35D-ECB03481FA66}" presName="child3Text" presStyleLbl="bgAcc1" presStyleIdx="2" presStyleCnt="4">
        <dgm:presLayoutVars>
          <dgm:bulletEnabled val="1"/>
        </dgm:presLayoutVars>
      </dgm:prSet>
      <dgm:spPr/>
    </dgm:pt>
    <dgm:pt modelId="{D288E143-FCBE-48D7-84C0-CB57E9E26A99}" type="pres">
      <dgm:prSet presAssocID="{61D09734-DD70-465D-A35D-ECB03481FA66}" presName="child4group" presStyleCnt="0"/>
      <dgm:spPr/>
    </dgm:pt>
    <dgm:pt modelId="{76A9C5C6-B5C6-428B-96D9-41CBEC9E4564}" type="pres">
      <dgm:prSet presAssocID="{61D09734-DD70-465D-A35D-ECB03481FA66}" presName="child4" presStyleLbl="bgAcc1" presStyleIdx="3" presStyleCnt="4" custScaleX="134906" custScaleY="103271"/>
      <dgm:spPr/>
    </dgm:pt>
    <dgm:pt modelId="{E7ED9594-5474-4DC3-9353-85E2BA00188C}" type="pres">
      <dgm:prSet presAssocID="{61D09734-DD70-465D-A35D-ECB03481FA66}" presName="child4Text" presStyleLbl="bgAcc1" presStyleIdx="3" presStyleCnt="4">
        <dgm:presLayoutVars>
          <dgm:bulletEnabled val="1"/>
        </dgm:presLayoutVars>
      </dgm:prSet>
      <dgm:spPr/>
    </dgm:pt>
    <dgm:pt modelId="{284D8EA9-C626-4612-831A-5F7229F19FBC}" type="pres">
      <dgm:prSet presAssocID="{61D09734-DD70-465D-A35D-ECB03481FA66}" presName="childPlaceholder" presStyleCnt="0"/>
      <dgm:spPr/>
    </dgm:pt>
    <dgm:pt modelId="{4E8C188C-2DC1-4132-B239-024D87A6F8C1}" type="pres">
      <dgm:prSet presAssocID="{61D09734-DD70-465D-A35D-ECB03481FA66}" presName="circle" presStyleCnt="0"/>
      <dgm:spPr/>
    </dgm:pt>
    <dgm:pt modelId="{8257A219-171D-4297-86AA-E7958746B01B}" type="pres">
      <dgm:prSet presAssocID="{61D09734-DD70-465D-A35D-ECB03481FA66}" presName="quadrant1" presStyleLbl="node1" presStyleIdx="0" presStyleCnt="4">
        <dgm:presLayoutVars>
          <dgm:chMax val="1"/>
          <dgm:bulletEnabled val="1"/>
        </dgm:presLayoutVars>
      </dgm:prSet>
      <dgm:spPr/>
    </dgm:pt>
    <dgm:pt modelId="{C5EF4575-C21E-49D8-9C71-CDD4F515EA68}" type="pres">
      <dgm:prSet presAssocID="{61D09734-DD70-465D-A35D-ECB03481FA66}" presName="quadrant2" presStyleLbl="node1" presStyleIdx="1" presStyleCnt="4">
        <dgm:presLayoutVars>
          <dgm:chMax val="1"/>
          <dgm:bulletEnabled val="1"/>
        </dgm:presLayoutVars>
      </dgm:prSet>
      <dgm:spPr/>
    </dgm:pt>
    <dgm:pt modelId="{172C24CD-81D6-4EB5-A58F-0E616FEA5237}" type="pres">
      <dgm:prSet presAssocID="{61D09734-DD70-465D-A35D-ECB03481FA66}" presName="quadrant3" presStyleLbl="node1" presStyleIdx="2" presStyleCnt="4">
        <dgm:presLayoutVars>
          <dgm:chMax val="1"/>
          <dgm:bulletEnabled val="1"/>
        </dgm:presLayoutVars>
      </dgm:prSet>
      <dgm:spPr/>
    </dgm:pt>
    <dgm:pt modelId="{11B612CB-A65D-41AB-BFBE-6E8112B68007}" type="pres">
      <dgm:prSet presAssocID="{61D09734-DD70-465D-A35D-ECB03481FA66}" presName="quadrant4" presStyleLbl="node1" presStyleIdx="3" presStyleCnt="4">
        <dgm:presLayoutVars>
          <dgm:chMax val="1"/>
          <dgm:bulletEnabled val="1"/>
        </dgm:presLayoutVars>
      </dgm:prSet>
      <dgm:spPr/>
    </dgm:pt>
    <dgm:pt modelId="{B2836647-55D7-46D6-A733-20C5CB7C6FB9}" type="pres">
      <dgm:prSet presAssocID="{61D09734-DD70-465D-A35D-ECB03481FA66}" presName="quadrantPlaceholder" presStyleCnt="0"/>
      <dgm:spPr/>
    </dgm:pt>
    <dgm:pt modelId="{22E38E9D-0BCE-4FF6-A966-8266003DD450}" type="pres">
      <dgm:prSet presAssocID="{61D09734-DD70-465D-A35D-ECB03481FA66}" presName="center1" presStyleLbl="fgShp" presStyleIdx="0" presStyleCnt="2"/>
      <dgm:spPr/>
    </dgm:pt>
    <dgm:pt modelId="{454EE86E-0270-4F2F-8D1E-66B047250EEE}" type="pres">
      <dgm:prSet presAssocID="{61D09734-DD70-465D-A35D-ECB03481FA66}" presName="center2" presStyleLbl="fgShp" presStyleIdx="1" presStyleCnt="2"/>
      <dgm:spPr/>
    </dgm:pt>
  </dgm:ptLst>
  <dgm:cxnLst>
    <dgm:cxn modelId="{1A1F7506-A4BA-4BD3-9C07-1C76439A7EA1}" type="presOf" srcId="{B442B228-8DE2-424A-97D2-F6B470E1C964}" destId="{737D8E16-73A7-47C1-AF76-DF1228EB9DF7}" srcOrd="0" destOrd="0" presId="urn:microsoft.com/office/officeart/2005/8/layout/cycle4"/>
    <dgm:cxn modelId="{22F7C30E-D0D4-48A8-8A02-A9299EE6B8AB}" type="presOf" srcId="{06473F14-4FDA-4AA2-8F2C-3ED7B9C793FE}" destId="{E7ED9594-5474-4DC3-9353-85E2BA00188C}" srcOrd="1" destOrd="0" presId="urn:microsoft.com/office/officeart/2005/8/layout/cycle4"/>
    <dgm:cxn modelId="{26AFDF25-DFDB-4A2C-B5BB-8342479F1694}" srcId="{61D09734-DD70-465D-A35D-ECB03481FA66}" destId="{82C04F59-CBAD-4A66-A496-C8FC30143929}" srcOrd="1" destOrd="0" parTransId="{577A1549-DA26-47AD-B952-C06DC854AC95}" sibTransId="{943E9386-15F7-4299-8589-46E6FDAE6563}"/>
    <dgm:cxn modelId="{168E3B29-2927-4598-8F55-6031BF9A9E50}" srcId="{E9071A00-D864-42C2-A5A1-DD4D5A9BE65D}" destId="{5F50C05A-1CA7-4E3F-969F-6B06CABBF517}" srcOrd="0" destOrd="0" parTransId="{BF05BFBB-160E-4E45-B6B0-D975FD7C32DF}" sibTransId="{872EB357-B9B0-4FA6-BC5A-0D38B31A93F0}"/>
    <dgm:cxn modelId="{5CDAE73A-5A7B-4C27-8415-AA09012764FA}" srcId="{D98FF390-0FD7-43D9-9706-F701C0E52418}" destId="{06473F14-4FDA-4AA2-8F2C-3ED7B9C793FE}" srcOrd="0" destOrd="0" parTransId="{5FA9C58A-F915-4666-89F7-C7A6B497D68B}" sibTransId="{3BE0CCC6-3B9E-431B-9620-D913F346040F}"/>
    <dgm:cxn modelId="{35B2B05C-5644-4CC5-8FE4-8761ECD2B35A}" type="presOf" srcId="{5F50C05A-1CA7-4E3F-969F-6B06CABBF517}" destId="{272A6AD2-B674-40E2-9F2B-7DBF069EB499}" srcOrd="1" destOrd="0" presId="urn:microsoft.com/office/officeart/2005/8/layout/cycle4"/>
    <dgm:cxn modelId="{9B377063-D653-4EA5-BAAD-87F5F5B36098}" srcId="{6E6F2992-840F-4A80-9575-D4FB3EBD97FF}" destId="{B442B228-8DE2-424A-97D2-F6B470E1C964}" srcOrd="0" destOrd="0" parTransId="{61FA530C-6190-49D6-AED2-C5CD3F78E8D7}" sibTransId="{3E357639-78C9-46A9-B5E9-427334B7442B}"/>
    <dgm:cxn modelId="{8D902277-759E-492B-B196-B982E59D5DAD}" type="presOf" srcId="{E9071A00-D864-42C2-A5A1-DD4D5A9BE65D}" destId="{8257A219-171D-4297-86AA-E7958746B01B}" srcOrd="0" destOrd="0" presId="urn:microsoft.com/office/officeart/2005/8/layout/cycle4"/>
    <dgm:cxn modelId="{CA789D84-8292-4860-8A4D-9AB1AC5DD1D9}" type="presOf" srcId="{BBB45A77-96E9-4190-9853-D98D1497E85B}" destId="{7B436F0D-FCAC-40BC-842A-4D3FB29F8FD0}" srcOrd="1" destOrd="0" presId="urn:microsoft.com/office/officeart/2005/8/layout/cycle4"/>
    <dgm:cxn modelId="{3F5DB790-940E-48F5-AF61-910F813F5C9D}" type="presOf" srcId="{BBB45A77-96E9-4190-9853-D98D1497E85B}" destId="{6689EC1D-258E-4488-ABB6-5AFC9EB3F1E9}" srcOrd="0" destOrd="0" presId="urn:microsoft.com/office/officeart/2005/8/layout/cycle4"/>
    <dgm:cxn modelId="{D24D8993-57BC-43C8-9C26-A0E7FFC24436}" srcId="{61D09734-DD70-465D-A35D-ECB03481FA66}" destId="{6E6F2992-840F-4A80-9575-D4FB3EBD97FF}" srcOrd="2" destOrd="0" parTransId="{6EC2DF23-04E9-43AC-8747-286A3244F808}" sibTransId="{5614B0D5-F4D1-440E-A5ED-2F7D60112012}"/>
    <dgm:cxn modelId="{C675E1AF-7513-4A4E-BDF2-97D998FBD022}" type="presOf" srcId="{82C04F59-CBAD-4A66-A496-C8FC30143929}" destId="{C5EF4575-C21E-49D8-9C71-CDD4F515EA68}" srcOrd="0" destOrd="0" presId="urn:microsoft.com/office/officeart/2005/8/layout/cycle4"/>
    <dgm:cxn modelId="{047C6BB1-FFB4-4E29-9EE4-8DA96A9C9C21}" type="presOf" srcId="{61D09734-DD70-465D-A35D-ECB03481FA66}" destId="{7BC816C8-1458-4117-BF35-5E74598CEECC}" srcOrd="0" destOrd="0" presId="urn:microsoft.com/office/officeart/2005/8/layout/cycle4"/>
    <dgm:cxn modelId="{1E100FC2-DCBE-4AE5-A79E-5B3B07917FDA}" type="presOf" srcId="{5F50C05A-1CA7-4E3F-969F-6B06CABBF517}" destId="{67775E85-7A9F-4BED-9060-D824B05E7D35}" srcOrd="0" destOrd="0" presId="urn:microsoft.com/office/officeart/2005/8/layout/cycle4"/>
    <dgm:cxn modelId="{A0BD3AD2-DEEB-446C-B682-F5E540863EF4}" srcId="{61D09734-DD70-465D-A35D-ECB03481FA66}" destId="{D98FF390-0FD7-43D9-9706-F701C0E52418}" srcOrd="3" destOrd="0" parTransId="{EF9811E1-DD01-4185-BB4E-78E88318489A}" sibTransId="{2227630A-CF9B-4EBA-813E-534CA517E194}"/>
    <dgm:cxn modelId="{D18426E0-4C74-4292-9780-C1C113D74F25}" srcId="{61D09734-DD70-465D-A35D-ECB03481FA66}" destId="{E9071A00-D864-42C2-A5A1-DD4D5A9BE65D}" srcOrd="0" destOrd="0" parTransId="{72846779-12C2-4889-8313-37AFE28C4EE1}" sibTransId="{F08C2648-1285-4086-92A0-A17C87CA2393}"/>
    <dgm:cxn modelId="{EA6DA8E1-5E15-4713-BB9E-311C12F3C946}" type="presOf" srcId="{B442B228-8DE2-424A-97D2-F6B470E1C964}" destId="{8DE465AB-6DD2-4FBA-9A1D-F7842DC336C2}" srcOrd="1" destOrd="0" presId="urn:microsoft.com/office/officeart/2005/8/layout/cycle4"/>
    <dgm:cxn modelId="{1A2740EB-2ECB-4FDA-B58A-21949D029312}" type="presOf" srcId="{D98FF390-0FD7-43D9-9706-F701C0E52418}" destId="{11B612CB-A65D-41AB-BFBE-6E8112B68007}" srcOrd="0" destOrd="0" presId="urn:microsoft.com/office/officeart/2005/8/layout/cycle4"/>
    <dgm:cxn modelId="{CFCDB0F0-7080-459F-846B-5EE4E65139C1}" type="presOf" srcId="{6E6F2992-840F-4A80-9575-D4FB3EBD97FF}" destId="{172C24CD-81D6-4EB5-A58F-0E616FEA5237}" srcOrd="0" destOrd="0" presId="urn:microsoft.com/office/officeart/2005/8/layout/cycle4"/>
    <dgm:cxn modelId="{095A09FE-6A45-42CD-B552-83DEFAD895D2}" type="presOf" srcId="{06473F14-4FDA-4AA2-8F2C-3ED7B9C793FE}" destId="{76A9C5C6-B5C6-428B-96D9-41CBEC9E4564}" srcOrd="0" destOrd="0" presId="urn:microsoft.com/office/officeart/2005/8/layout/cycle4"/>
    <dgm:cxn modelId="{83531AFF-3ADD-47E3-BF1E-0C8A5C123F17}" srcId="{82C04F59-CBAD-4A66-A496-C8FC30143929}" destId="{BBB45A77-96E9-4190-9853-D98D1497E85B}" srcOrd="0" destOrd="0" parTransId="{5A9B2FDC-C96E-4350-AD11-0AC2117A29ED}" sibTransId="{34D7997D-BA52-40F0-BB85-DD8CD2E208FE}"/>
    <dgm:cxn modelId="{5CED79EB-2952-4288-A7E3-932E99DE2F69}" type="presParOf" srcId="{7BC816C8-1458-4117-BF35-5E74598CEECC}" destId="{3A6578B0-737A-4FD3-A565-51CD5FC49997}" srcOrd="0" destOrd="0" presId="urn:microsoft.com/office/officeart/2005/8/layout/cycle4"/>
    <dgm:cxn modelId="{1951A8C3-FC67-4209-A6A2-09C096447417}" type="presParOf" srcId="{3A6578B0-737A-4FD3-A565-51CD5FC49997}" destId="{6C4D9CD8-2189-4238-9592-11121F172E5B}" srcOrd="0" destOrd="0" presId="urn:microsoft.com/office/officeart/2005/8/layout/cycle4"/>
    <dgm:cxn modelId="{BBA64CF8-DC04-4465-8886-B7EA57BCA42C}" type="presParOf" srcId="{6C4D9CD8-2189-4238-9592-11121F172E5B}" destId="{67775E85-7A9F-4BED-9060-D824B05E7D35}" srcOrd="0" destOrd="0" presId="urn:microsoft.com/office/officeart/2005/8/layout/cycle4"/>
    <dgm:cxn modelId="{142157D4-0509-44F4-BFC5-A8B9709CD2D1}" type="presParOf" srcId="{6C4D9CD8-2189-4238-9592-11121F172E5B}" destId="{272A6AD2-B674-40E2-9F2B-7DBF069EB499}" srcOrd="1" destOrd="0" presId="urn:microsoft.com/office/officeart/2005/8/layout/cycle4"/>
    <dgm:cxn modelId="{783A64C3-2704-4FA5-9D57-DC7CE23F752C}" type="presParOf" srcId="{3A6578B0-737A-4FD3-A565-51CD5FC49997}" destId="{FDF2BA27-2B40-4C0E-94A0-2DCD76E19021}" srcOrd="1" destOrd="0" presId="urn:microsoft.com/office/officeart/2005/8/layout/cycle4"/>
    <dgm:cxn modelId="{5AD5588C-4B62-4E9D-A418-D7835ABF2A91}" type="presParOf" srcId="{FDF2BA27-2B40-4C0E-94A0-2DCD76E19021}" destId="{6689EC1D-258E-4488-ABB6-5AFC9EB3F1E9}" srcOrd="0" destOrd="0" presId="urn:microsoft.com/office/officeart/2005/8/layout/cycle4"/>
    <dgm:cxn modelId="{E1050070-5EDD-47DC-91F0-CCAC0EB949E3}" type="presParOf" srcId="{FDF2BA27-2B40-4C0E-94A0-2DCD76E19021}" destId="{7B436F0D-FCAC-40BC-842A-4D3FB29F8FD0}" srcOrd="1" destOrd="0" presId="urn:microsoft.com/office/officeart/2005/8/layout/cycle4"/>
    <dgm:cxn modelId="{252096E4-B8AD-4C6C-B4F6-46DFEEEEF546}" type="presParOf" srcId="{3A6578B0-737A-4FD3-A565-51CD5FC49997}" destId="{35F2529D-ADFE-4654-91E7-74E84BDC5D48}" srcOrd="2" destOrd="0" presId="urn:microsoft.com/office/officeart/2005/8/layout/cycle4"/>
    <dgm:cxn modelId="{FA4052D3-0179-4AC4-9DBF-9CDA89CE4184}" type="presParOf" srcId="{35F2529D-ADFE-4654-91E7-74E84BDC5D48}" destId="{737D8E16-73A7-47C1-AF76-DF1228EB9DF7}" srcOrd="0" destOrd="0" presId="urn:microsoft.com/office/officeart/2005/8/layout/cycle4"/>
    <dgm:cxn modelId="{4573DBC3-F6EA-4979-91C8-3B888958EA87}" type="presParOf" srcId="{35F2529D-ADFE-4654-91E7-74E84BDC5D48}" destId="{8DE465AB-6DD2-4FBA-9A1D-F7842DC336C2}" srcOrd="1" destOrd="0" presId="urn:microsoft.com/office/officeart/2005/8/layout/cycle4"/>
    <dgm:cxn modelId="{BB32CD0A-99DB-4AC3-B5C2-F006D3A64E4B}" type="presParOf" srcId="{3A6578B0-737A-4FD3-A565-51CD5FC49997}" destId="{D288E143-FCBE-48D7-84C0-CB57E9E26A99}" srcOrd="3" destOrd="0" presId="urn:microsoft.com/office/officeart/2005/8/layout/cycle4"/>
    <dgm:cxn modelId="{E9771F12-135A-40F3-ADF3-4EC821AA6369}" type="presParOf" srcId="{D288E143-FCBE-48D7-84C0-CB57E9E26A99}" destId="{76A9C5C6-B5C6-428B-96D9-41CBEC9E4564}" srcOrd="0" destOrd="0" presId="urn:microsoft.com/office/officeart/2005/8/layout/cycle4"/>
    <dgm:cxn modelId="{5A01DC3F-5271-4C03-8C16-FF8DEB7A7A1E}" type="presParOf" srcId="{D288E143-FCBE-48D7-84C0-CB57E9E26A99}" destId="{E7ED9594-5474-4DC3-9353-85E2BA00188C}" srcOrd="1" destOrd="0" presId="urn:microsoft.com/office/officeart/2005/8/layout/cycle4"/>
    <dgm:cxn modelId="{24883B7A-6087-4D37-A615-4BCD9075B0AB}" type="presParOf" srcId="{3A6578B0-737A-4FD3-A565-51CD5FC49997}" destId="{284D8EA9-C626-4612-831A-5F7229F19FBC}" srcOrd="4" destOrd="0" presId="urn:microsoft.com/office/officeart/2005/8/layout/cycle4"/>
    <dgm:cxn modelId="{388412F0-D251-4F63-80C9-8E54DCB703AF}" type="presParOf" srcId="{7BC816C8-1458-4117-BF35-5E74598CEECC}" destId="{4E8C188C-2DC1-4132-B239-024D87A6F8C1}" srcOrd="1" destOrd="0" presId="urn:microsoft.com/office/officeart/2005/8/layout/cycle4"/>
    <dgm:cxn modelId="{C26003B0-B8AD-41B1-8E80-1359F4A87845}" type="presParOf" srcId="{4E8C188C-2DC1-4132-B239-024D87A6F8C1}" destId="{8257A219-171D-4297-86AA-E7958746B01B}" srcOrd="0" destOrd="0" presId="urn:microsoft.com/office/officeart/2005/8/layout/cycle4"/>
    <dgm:cxn modelId="{303CE48C-8354-4FE9-9D6D-70ABC2D8D9CA}" type="presParOf" srcId="{4E8C188C-2DC1-4132-B239-024D87A6F8C1}" destId="{C5EF4575-C21E-49D8-9C71-CDD4F515EA68}" srcOrd="1" destOrd="0" presId="urn:microsoft.com/office/officeart/2005/8/layout/cycle4"/>
    <dgm:cxn modelId="{F7A0C9B5-768F-4DAA-BAA5-271E4ACED056}" type="presParOf" srcId="{4E8C188C-2DC1-4132-B239-024D87A6F8C1}" destId="{172C24CD-81D6-4EB5-A58F-0E616FEA5237}" srcOrd="2" destOrd="0" presId="urn:microsoft.com/office/officeart/2005/8/layout/cycle4"/>
    <dgm:cxn modelId="{C85C084D-189F-4553-A4F0-F1C575C8ED7C}" type="presParOf" srcId="{4E8C188C-2DC1-4132-B239-024D87A6F8C1}" destId="{11B612CB-A65D-41AB-BFBE-6E8112B68007}" srcOrd="3" destOrd="0" presId="urn:microsoft.com/office/officeart/2005/8/layout/cycle4"/>
    <dgm:cxn modelId="{E156C2F1-7A89-42CD-B86B-0ACE8F40684D}" type="presParOf" srcId="{4E8C188C-2DC1-4132-B239-024D87A6F8C1}" destId="{B2836647-55D7-46D6-A733-20C5CB7C6FB9}" srcOrd="4" destOrd="0" presId="urn:microsoft.com/office/officeart/2005/8/layout/cycle4"/>
    <dgm:cxn modelId="{B4A93173-1E88-4926-9E57-3FEB4C0C0363}" type="presParOf" srcId="{7BC816C8-1458-4117-BF35-5E74598CEECC}" destId="{22E38E9D-0BCE-4FF6-A966-8266003DD450}" srcOrd="2" destOrd="0" presId="urn:microsoft.com/office/officeart/2005/8/layout/cycle4"/>
    <dgm:cxn modelId="{8ED9037B-8870-4F19-ABCB-2B3BFA350120}" type="presParOf" srcId="{7BC816C8-1458-4117-BF35-5E74598CEECC}" destId="{454EE86E-0270-4F2F-8D1E-66B047250EEE}"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7D8E16-73A7-47C1-AF76-DF1228EB9DF7}">
      <dsp:nvSpPr>
        <dsp:cNvPr id="0" name=""/>
        <dsp:cNvSpPr/>
      </dsp:nvSpPr>
      <dsp:spPr>
        <a:xfrm>
          <a:off x="4659992" y="2580824"/>
          <a:ext cx="2440643" cy="1255278"/>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None/>
          </a:pPr>
          <a:r>
            <a:rPr lang="en-US" sz="1400" kern="1200"/>
            <a:t>	Ledger response, SAP bill flag and monthly reconciliation</a:t>
          </a:r>
          <a:endParaRPr lang="en-IN" sz="1400" kern="1200" dirty="0"/>
        </a:p>
      </dsp:txBody>
      <dsp:txXfrm>
        <a:off x="5419759" y="2922217"/>
        <a:ext cx="1653302" cy="886310"/>
      </dsp:txXfrm>
    </dsp:sp>
    <dsp:sp modelId="{76A9C5C6-B5C6-428B-96D9-41CBEC9E4564}">
      <dsp:nvSpPr>
        <dsp:cNvPr id="0" name=""/>
        <dsp:cNvSpPr/>
      </dsp:nvSpPr>
      <dsp:spPr>
        <a:xfrm>
          <a:off x="1256875" y="2576541"/>
          <a:ext cx="2548728" cy="1263844"/>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Font typeface="Arial" panose="020B0604020202020204" pitchFamily="34" charset="0"/>
            <a:buNone/>
          </a:pPr>
          <a:r>
            <a:rPr lang="en-US" sz="1400" kern="1200"/>
            <a:t>	Availability of interval data for the traded time slot</a:t>
          </a:r>
          <a:endParaRPr lang="en-IN" sz="1400" kern="1200" dirty="0"/>
        </a:p>
      </dsp:txBody>
      <dsp:txXfrm>
        <a:off x="1284638" y="2920265"/>
        <a:ext cx="1728583" cy="892357"/>
      </dsp:txXfrm>
    </dsp:sp>
    <dsp:sp modelId="{6689EC1D-258E-4488-ABB6-5AFC9EB3F1E9}">
      <dsp:nvSpPr>
        <dsp:cNvPr id="0" name=""/>
        <dsp:cNvSpPr/>
      </dsp:nvSpPr>
      <dsp:spPr>
        <a:xfrm>
          <a:off x="4485660" y="-4047"/>
          <a:ext cx="2634425" cy="1223813"/>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None/>
          </a:pPr>
          <a:r>
            <a:rPr lang="en-US" sz="1400" kern="1200"/>
            <a:t>	CA, meter number, ownership and meter change consistency</a:t>
          </a:r>
          <a:endParaRPr lang="en-IN" sz="1400" kern="1200" dirty="0"/>
        </a:p>
      </dsp:txBody>
      <dsp:txXfrm>
        <a:off x="5302871" y="22836"/>
        <a:ext cx="1790331" cy="864094"/>
      </dsp:txXfrm>
    </dsp:sp>
    <dsp:sp modelId="{67775E85-7A9F-4BED-9060-D824B05E7D35}">
      <dsp:nvSpPr>
        <dsp:cNvPr id="0" name=""/>
        <dsp:cNvSpPr/>
      </dsp:nvSpPr>
      <dsp:spPr>
        <a:xfrm>
          <a:off x="1216237" y="13844"/>
          <a:ext cx="2630004" cy="1188029"/>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None/>
          </a:pPr>
          <a:r>
            <a:rPr lang="en-US" sz="1400" kern="1200" dirty="0"/>
            <a:t>	Smart meter / net meter check before VC generation</a:t>
          </a:r>
          <a:endParaRPr lang="en-IN" sz="1400" kern="1200" dirty="0"/>
        </a:p>
      </dsp:txBody>
      <dsp:txXfrm>
        <a:off x="1242334" y="39941"/>
        <a:ext cx="1788809" cy="838828"/>
      </dsp:txXfrm>
    </dsp:sp>
    <dsp:sp modelId="{8257A219-171D-4297-86AA-E7958746B01B}">
      <dsp:nvSpPr>
        <dsp:cNvPr id="0" name=""/>
        <dsp:cNvSpPr/>
      </dsp:nvSpPr>
      <dsp:spPr>
        <a:xfrm>
          <a:off x="2379367" y="223951"/>
          <a:ext cx="1655973" cy="1655973"/>
        </a:xfrm>
        <a:prstGeom prst="pieWedg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IN" sz="1200" b="1" kern="1200"/>
            <a:t>Eligibility</a:t>
          </a:r>
          <a:endParaRPr lang="en-IN" sz="1200" b="1" kern="1200" dirty="0"/>
        </a:p>
      </dsp:txBody>
      <dsp:txXfrm>
        <a:off x="2864390" y="708974"/>
        <a:ext cx="1170950" cy="1170950"/>
      </dsp:txXfrm>
    </dsp:sp>
    <dsp:sp modelId="{C5EF4575-C21E-49D8-9C71-CDD4F515EA68}">
      <dsp:nvSpPr>
        <dsp:cNvPr id="0" name=""/>
        <dsp:cNvSpPr/>
      </dsp:nvSpPr>
      <dsp:spPr>
        <a:xfrm rot="5400000">
          <a:off x="4111829" y="223951"/>
          <a:ext cx="1655973" cy="1655973"/>
        </a:xfrm>
        <a:prstGeom prst="pieWedg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b="1" kern="1200"/>
            <a:t>Master hygiene</a:t>
          </a:r>
          <a:endParaRPr lang="en-IN" sz="1200" kern="1200" dirty="0"/>
        </a:p>
      </dsp:txBody>
      <dsp:txXfrm rot="-5400000">
        <a:off x="4111829" y="708974"/>
        <a:ext cx="1170950" cy="1170950"/>
      </dsp:txXfrm>
    </dsp:sp>
    <dsp:sp modelId="{172C24CD-81D6-4EB5-A58F-0E616FEA5237}">
      <dsp:nvSpPr>
        <dsp:cNvPr id="0" name=""/>
        <dsp:cNvSpPr/>
      </dsp:nvSpPr>
      <dsp:spPr>
        <a:xfrm rot="10800000">
          <a:off x="4111829" y="1956413"/>
          <a:ext cx="1655973" cy="1655973"/>
        </a:xfrm>
        <a:prstGeom prst="pieWedg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b="1" kern="1200"/>
            <a:t>Settlement traceability</a:t>
          </a:r>
          <a:endParaRPr lang="en-IN" sz="1200" kern="1200" dirty="0"/>
        </a:p>
      </dsp:txBody>
      <dsp:txXfrm rot="10800000">
        <a:off x="4111829" y="1956413"/>
        <a:ext cx="1170950" cy="1170950"/>
      </dsp:txXfrm>
    </dsp:sp>
    <dsp:sp modelId="{11B612CB-A65D-41AB-BFBE-6E8112B68007}">
      <dsp:nvSpPr>
        <dsp:cNvPr id="0" name=""/>
        <dsp:cNvSpPr/>
      </dsp:nvSpPr>
      <dsp:spPr>
        <a:xfrm rot="16200000">
          <a:off x="2379367" y="1956413"/>
          <a:ext cx="1655973" cy="1655973"/>
        </a:xfrm>
        <a:prstGeom prst="pieWedg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b="1" kern="1200"/>
            <a:t>Meter communication</a:t>
          </a:r>
          <a:endParaRPr lang="en-IN" sz="1200" kern="1200" dirty="0"/>
        </a:p>
      </dsp:txBody>
      <dsp:txXfrm rot="5400000">
        <a:off x="2864390" y="1956413"/>
        <a:ext cx="1170950" cy="1170950"/>
      </dsp:txXfrm>
    </dsp:sp>
    <dsp:sp modelId="{22E38E9D-0BCE-4FF6-A966-8266003DD450}">
      <dsp:nvSpPr>
        <dsp:cNvPr id="0" name=""/>
        <dsp:cNvSpPr/>
      </dsp:nvSpPr>
      <dsp:spPr>
        <a:xfrm>
          <a:off x="3787709" y="1573971"/>
          <a:ext cx="571750" cy="497174"/>
        </a:xfrm>
        <a:prstGeom prst="circularArrow">
          <a:avLst/>
        </a:prstGeom>
        <a:solidFill>
          <a:schemeClr val="accent5">
            <a:tint val="60000"/>
            <a:hueOff val="0"/>
            <a:satOff val="0"/>
            <a:lumOff val="0"/>
            <a:alphaOff val="0"/>
          </a:schemeClr>
        </a:solid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454EE86E-0270-4F2F-8D1E-66B047250EEE}">
      <dsp:nvSpPr>
        <dsp:cNvPr id="0" name=""/>
        <dsp:cNvSpPr/>
      </dsp:nvSpPr>
      <dsp:spPr>
        <a:xfrm rot="10800000">
          <a:off x="3787709" y="1765192"/>
          <a:ext cx="571750" cy="497174"/>
        </a:xfrm>
        <a:prstGeom prst="circularArrow">
          <a:avLst/>
        </a:prstGeom>
        <a:solidFill>
          <a:schemeClr val="accent5">
            <a:tint val="60000"/>
            <a:hueOff val="0"/>
            <a:satOff val="0"/>
            <a:lumOff val="0"/>
            <a:alphaOff val="0"/>
          </a:schemeClr>
        </a:solid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96C5BF-A026-46E9-BE9F-602434C31946}" type="datetimeFigureOut">
              <a:rPr lang="en-US" smtClean="0"/>
              <a:pPr/>
              <a:t>6/22/2026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0BC805-2B74-4FAF-8846-C57BED30832A}" type="slidenum">
              <a:rPr lang="en-US" smtClean="0"/>
              <a:pPr/>
              <a:t>‹#›</a:t>
            </a:fld>
            <a:endParaRPr lang="en-US"/>
          </a:p>
        </p:txBody>
      </p:sp>
    </p:spTree>
    <p:extLst>
      <p:ext uri="{BB962C8B-B14F-4D97-AF65-F5344CB8AC3E}">
        <p14:creationId xmlns:p14="http://schemas.microsoft.com/office/powerpoint/2010/main" val="454898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P2P trade operates across three layers. Layer 1 is the trade platform where consumers and prosumers interact through apps like Kazam, Terra Rex, or Pulse Energy. Layer 2 is the India Energy Stack — a central interoperability layer with a Common Data Service that publishes all bids and offers, and a Trade Ledger that stores committed trades and receives validated units from DISCOMs. Layer 3 is where BRPL does the heavy lifting — we validate meter data, run pro-rata allocation logic, and push final settled units back to the ledger, then reflect them in monthly bills.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summarise: BRPL has demonstrated that interstate P2P energy trading is operationally feasible. We've traded 417 kWh, built a complete monitoring and settlement stack, and integrated with the IES framework. The lessons are clear: smart meter infrastructure is non-negotiable, operational monitoring is critical, and consumer education takes consistent effort. We look forward to extending the pilot and sharing these learnings with the broader DISCOM community. Thank you.</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BRPL developed six key innovations during this pilot. First, a self-service consumer portal for VC generation — consumers just enter their CA number, receive an OTP, and get their Verified Credential instantly. Second, a dedicated P2P Monitoring Cell that watches every trade daily. Third, a 4-module dashboard suite covering trade status, buyer/seller details, smart meter replacement requests, and meter communication health. Fourth, deep integration with AMI/HES/MDMS systems for automated meter data retrieval. Fifth, a validation and allocation engine with T+1 settlement and pro-rata logic. Sixth, full SAP billing integration for automated monthly settlement.</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2003704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P2P pilot was approved by DERC on 11 February 2026. As of June 16th, we have 43 participants — 8 prosumers who have rooftop solar and 35 consumers — across three DISCOMs: BRPL, TPDDL, and PVVNL. 191 trades have been registered with 673 kWh of energy offered, and 417 kWh actually traded. Three trade platforms are active: Kazam Energy, Terra Rex Energy, and Pulse Energy.</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Looking at the trade performance: Pulse Energy has dominated with 333 kWh traded, followed by Terra Rex at 52 kWh, and Kazam at 31 kWh. In terms of interstate corridors, PVVNL to BRPL is the most active route, while BRPL to TPDDL trades are still limited. The bid-to-trade ratio averages around 62%, which is quite healthy for a pilot phase.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BRPL developed six key innovations during this pilot. First, a self-service consumer portal for VC generation — consumers just enter their CA number, receive an OTP, and get their Verified Credential instantly. Second, a dedicated P2P Monitoring Cell that watches every trade daily. Third, a 4-module dashboard suite covering trade status, buyer/seller details, smart meter replacement requests, and meter communication health. Fourth, deep integration with AMI/HES/MDMS systems for automated meter data retrieval. Fifth, a validation and allocation engine with T+1 settlement and pro-rata logic. Sixth, full SAP billing integration for automated monthly settlement.</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54175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BRPL developed six key innovations during this pilot. First, a self-service consumer portal for VC generation — consumers just enter their CA number, receive an OTP, and get their Verified Credential instantly. Second, a dedicated P2P Monitoring Cell that watches every trade daily. Third, a 4-module dashboard suite covering trade status, buyer/seller details, smart meter replacement requests, and meter communication health. Fourth, deep integration with AMI/HES/MDMS systems for automated meter data retrieval. Fifth, a validation and allocation engine with T+1 settlement and pro-rata logic. Sixth, full SAP billing integration for automated monthly settlement.</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BRPL developed six key innovations during this pilot. First, a self-service consumer portal for VC generation — consumers just enter their CA number, receive an OTP, and get their Verified Credential instantly. Second, a dedicated P2P Monitoring Cell that watches every trade daily. Third, a 4-module dashboard suite covering trade status, buyer/seller details, smart meter replacement requests, and meter communication health. Fourth, deep integration with AMI/HES/MDMS systems for automated meter data retrieval. Fifth, a validation and allocation engine with T+1 settlement and pro-rata logic. Sixth, full SAP billing integration for automated monthly settlement.</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5675361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Nine operational challenges. 01-06 are day-to-day operational issues. 07: Allocation trust deficit — DISCOMs using different logic creates inconsistency. IES needs to own the centralised allocation engine. 08: VC Revocation absent — active BRPL consumer cannot settle after ownership transfer. 09 (NEW): Energy Gifting — a prosumer trying to gift solar to their own household is blocked because platforms do not allow ₹0 trades or a gifting mode.</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2362496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Six regulatory gaps from BSES IES Strategy review. R1: liability, R2: jurisdiction, R3: market safeguards, R4: DSM, R5: wheeling/CSS, R6: platform regulation (now also mentions energy gifting mandate).</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8254659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Eight priority actions: extend pilot, scale participation, smart meter queue, centralised IES allocation engine, VC revocation, mandate energy gifting support, regulatory clarity, and multi-state expansion.</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776187"/>
            <a:ext cx="9144000" cy="1708872"/>
          </a:xfrm>
        </p:spPr>
        <p:txBody>
          <a:bodyPr anchor="b">
            <a:normAutofit/>
          </a:bodyPr>
          <a:lstStyle>
            <a:lvl1pPr algn="ctr">
              <a:defRPr sz="3600">
                <a:solidFill>
                  <a:schemeClr val="tx1">
                    <a:lumMod val="50000"/>
                    <a:lumOff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524000" y="3746856"/>
            <a:ext cx="9144000" cy="504664"/>
          </a:xfrm>
        </p:spPr>
        <p:txBody>
          <a:bodyPr/>
          <a:lstStyle>
            <a:lvl1pPr marL="0" indent="0" algn="ctr">
              <a:buNone/>
              <a:defRPr sz="24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25A399-8E50-4BCE-8B62-547D0D5B6D50}" type="slidenum">
              <a:rPr lang="en-US" smtClean="0"/>
              <a:pPr/>
              <a:t>‹#›</a:t>
            </a:fld>
            <a:endParaRPr lang="en-US"/>
          </a:p>
        </p:txBody>
      </p:sp>
      <p:cxnSp>
        <p:nvCxnSpPr>
          <p:cNvPr id="7" name="Straight Connector 6"/>
          <p:cNvCxnSpPr/>
          <p:nvPr userDrawn="1"/>
        </p:nvCxnSpPr>
        <p:spPr>
          <a:xfrm>
            <a:off x="1524000" y="3615957"/>
            <a:ext cx="9144000"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5271" y="383118"/>
            <a:ext cx="2051627" cy="424893"/>
          </a:xfrm>
          <a:prstGeom prst="rect">
            <a:avLst/>
          </a:prstGeom>
        </p:spPr>
      </p:pic>
      <p:pic>
        <p:nvPicPr>
          <p:cNvPr id="10" name="Picture 9"/>
          <p:cNvPicPr>
            <a:picLocks noChangeAspect="1"/>
          </p:cNvPicPr>
          <p:nvPr userDrawn="1"/>
        </p:nvPicPr>
        <p:blipFill rotWithShape="1">
          <a:blip r:embed="rId3"/>
          <a:srcRect l="45855" t="35743" r="47068" b="43498"/>
          <a:stretch/>
        </p:blipFill>
        <p:spPr>
          <a:xfrm>
            <a:off x="11078221" y="178882"/>
            <a:ext cx="863299" cy="1424443"/>
          </a:xfrm>
          <a:prstGeom prst="rect">
            <a:avLst/>
          </a:prstGeom>
        </p:spPr>
      </p:pic>
      <p:sp>
        <p:nvSpPr>
          <p:cNvPr id="12" name="Subtitle 2"/>
          <p:cNvSpPr txBox="1">
            <a:spLocks/>
          </p:cNvSpPr>
          <p:nvPr userDrawn="1"/>
        </p:nvSpPr>
        <p:spPr>
          <a:xfrm>
            <a:off x="470414" y="891104"/>
            <a:ext cx="2201340" cy="546423"/>
          </a:xfrm>
          <a:prstGeom prst="rect">
            <a:avLst/>
          </a:prstGeom>
        </p:spPr>
        <p:txBody>
          <a:bodyPr vert="horz" lIns="91440" tIns="45720" rIns="91440" bIns="45720" rtlCol="0" anchor="ctr"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50000"/>
              </a:lnSpc>
            </a:pPr>
            <a:r>
              <a:rPr lang="en-IN" sz="1100" b="1" dirty="0">
                <a:latin typeface="Arial" charset="0"/>
              </a:rPr>
              <a:t>POWERING DELHI</a:t>
            </a:r>
          </a:p>
          <a:p>
            <a:pPr>
              <a:lnSpc>
                <a:spcPct val="50000"/>
              </a:lnSpc>
            </a:pPr>
            <a:r>
              <a:rPr lang="en-IN" sz="1100" b="1" dirty="0">
                <a:latin typeface="Arial" charset="0"/>
              </a:rPr>
              <a:t>EMPOWERING CONSUMERS</a:t>
            </a:r>
          </a:p>
        </p:txBody>
      </p:sp>
    </p:spTree>
    <p:extLst>
      <p:ext uri="{BB962C8B-B14F-4D97-AF65-F5344CB8AC3E}">
        <p14:creationId xmlns:p14="http://schemas.microsoft.com/office/powerpoint/2010/main" val="4091042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07543"/>
            <a:ext cx="10515600" cy="542907"/>
          </a:xfrm>
        </p:spPr>
        <p:txBody>
          <a:bodyPr>
            <a:normAutofit/>
          </a:bodyPr>
          <a:lstStyle>
            <a:lvl1pPr>
              <a:defRPr sz="2600">
                <a:solidFill>
                  <a:srgbClr val="C00000"/>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838200" y="1065124"/>
            <a:ext cx="10515600" cy="5111837"/>
          </a:xfrm>
        </p:spPr>
        <p:txBody>
          <a:bodyPr>
            <a:normAutofit/>
          </a:bodyPr>
          <a:lstStyle>
            <a:lvl1pPr>
              <a:defRPr sz="20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25A399-8E50-4BCE-8B62-547D0D5B6D50}" type="slidenum">
              <a:rPr lang="en-US" smtClean="0"/>
              <a:pPr/>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9555" y="6391635"/>
            <a:ext cx="1422272" cy="294553"/>
          </a:xfrm>
          <a:prstGeom prst="rect">
            <a:avLst/>
          </a:prstGeom>
        </p:spPr>
      </p:pic>
    </p:spTree>
    <p:extLst>
      <p:ext uri="{BB962C8B-B14F-4D97-AF65-F5344CB8AC3E}">
        <p14:creationId xmlns:p14="http://schemas.microsoft.com/office/powerpoint/2010/main" val="34309875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parator">
    <p:bg>
      <p:bgPr>
        <a:solidFill>
          <a:srgbClr val="C00000"/>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971765" y="2594617"/>
            <a:ext cx="10515600" cy="960241"/>
          </a:xfrm>
        </p:spPr>
        <p:txBody>
          <a:bodyPr>
            <a:normAutofit/>
          </a:bodyPr>
          <a:lstStyle>
            <a:lvl1pPr>
              <a:defRPr sz="3200">
                <a:solidFill>
                  <a:schemeClr val="bg1">
                    <a:lumMod val="50000"/>
                  </a:schemeClr>
                </a:solidFill>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911904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ank You Slide">
    <p:bg>
      <p:bgPr>
        <a:solidFill>
          <a:schemeClr val="bg1"/>
        </a:solidFill>
        <a:effectLst/>
      </p:bgPr>
    </p:bg>
    <p:spTree>
      <p:nvGrpSpPr>
        <p:cNvPr id="1" name=""/>
        <p:cNvGrpSpPr/>
        <p:nvPr/>
      </p:nvGrpSpPr>
      <p:grpSpPr>
        <a:xfrm>
          <a:off x="0" y="0"/>
          <a:ext cx="0" cy="0"/>
          <a:chOff x="0" y="0"/>
          <a:chExt cx="0" cy="0"/>
        </a:xfrm>
      </p:grpSpPr>
      <p:sp>
        <p:nvSpPr>
          <p:cNvPr id="11" name="Title 5"/>
          <p:cNvSpPr txBox="1">
            <a:spLocks/>
          </p:cNvSpPr>
          <p:nvPr userDrawn="1"/>
        </p:nvSpPr>
        <p:spPr>
          <a:xfrm>
            <a:off x="3002262" y="1937012"/>
            <a:ext cx="5847021" cy="9602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bg1"/>
                </a:solidFill>
                <a:latin typeface="Arial" panose="020B0604020202020204" pitchFamily="34" charset="0"/>
                <a:ea typeface="+mj-ea"/>
                <a:cs typeface="Arial" panose="020B0604020202020204" pitchFamily="34" charset="0"/>
              </a:defRPr>
            </a:lvl1pPr>
          </a:lstStyle>
          <a:p>
            <a:pPr algn="ctr"/>
            <a:r>
              <a:rPr lang="en-US" sz="4400" dirty="0">
                <a:solidFill>
                  <a:schemeClr val="bg1">
                    <a:lumMod val="50000"/>
                  </a:schemeClr>
                </a:solidFill>
              </a:rPr>
              <a:t>Thank You</a:t>
            </a:r>
          </a:p>
        </p:txBody>
      </p:sp>
      <p:grpSp>
        <p:nvGrpSpPr>
          <p:cNvPr id="17" name="Group 16"/>
          <p:cNvGrpSpPr/>
          <p:nvPr userDrawn="1"/>
        </p:nvGrpSpPr>
        <p:grpSpPr>
          <a:xfrm>
            <a:off x="2159932" y="3156844"/>
            <a:ext cx="7531683" cy="2253628"/>
            <a:chOff x="2028831" y="2223972"/>
            <a:chExt cx="7531683" cy="2253628"/>
          </a:xfrm>
        </p:grpSpPr>
        <p:sp>
          <p:nvSpPr>
            <p:cNvPr id="4" name="Title 5"/>
            <p:cNvSpPr txBox="1">
              <a:spLocks/>
            </p:cNvSpPr>
            <p:nvPr userDrawn="1"/>
          </p:nvSpPr>
          <p:spPr>
            <a:xfrm>
              <a:off x="2028831" y="2223972"/>
              <a:ext cx="7531683" cy="14083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bg1"/>
                  </a:solidFill>
                  <a:latin typeface="Arial" panose="020B0604020202020204" pitchFamily="34" charset="0"/>
                  <a:ea typeface="+mj-ea"/>
                  <a:cs typeface="Arial" panose="020B0604020202020204" pitchFamily="34" charset="0"/>
                </a:defRPr>
              </a:lvl1pPr>
            </a:lstStyle>
            <a:p>
              <a:pPr algn="ctr"/>
              <a:r>
                <a:rPr lang="en-US" sz="4000" dirty="0">
                  <a:solidFill>
                    <a:srgbClr val="C00000"/>
                  </a:solidFill>
                </a:rPr>
                <a:t>BSES</a:t>
              </a:r>
            </a:p>
            <a:p>
              <a:pPr algn="ctr"/>
              <a:r>
                <a:rPr lang="en-US" sz="2800" dirty="0">
                  <a:solidFill>
                    <a:srgbClr val="C00000"/>
                  </a:solidFill>
                </a:rPr>
                <a:t>www.bsesdelhi.com</a:t>
              </a:r>
            </a:p>
          </p:txBody>
        </p:sp>
        <p:sp>
          <p:nvSpPr>
            <p:cNvPr id="13" name="Title 5"/>
            <p:cNvSpPr txBox="1">
              <a:spLocks/>
            </p:cNvSpPr>
            <p:nvPr userDrawn="1"/>
          </p:nvSpPr>
          <p:spPr>
            <a:xfrm>
              <a:off x="2489407" y="3382330"/>
              <a:ext cx="3153343" cy="10952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bg1"/>
                  </a:solidFill>
                  <a:latin typeface="Arial" panose="020B0604020202020204" pitchFamily="34" charset="0"/>
                  <a:ea typeface="+mj-ea"/>
                  <a:cs typeface="Arial" panose="020B0604020202020204" pitchFamily="34" charset="0"/>
                </a:defRPr>
              </a:lvl1pPr>
            </a:lstStyle>
            <a:p>
              <a:pPr algn="r"/>
              <a:r>
                <a:rPr lang="en-US" sz="1400" dirty="0">
                  <a:solidFill>
                    <a:schemeClr val="bg1">
                      <a:lumMod val="50000"/>
                    </a:schemeClr>
                  </a:solidFill>
                </a:rPr>
                <a:t>BSES Rajdhani Power Limited</a:t>
              </a:r>
            </a:p>
            <a:p>
              <a:pPr algn="r"/>
              <a:r>
                <a:rPr lang="en-US" sz="1400" dirty="0">
                  <a:solidFill>
                    <a:schemeClr val="bg1">
                      <a:lumMod val="50000"/>
                    </a:schemeClr>
                  </a:solidFill>
                </a:rPr>
                <a:t>BSES Bhawan, Nehru Place,</a:t>
              </a:r>
            </a:p>
            <a:p>
              <a:pPr algn="r"/>
              <a:r>
                <a:rPr lang="en-US" sz="1400" dirty="0">
                  <a:solidFill>
                    <a:schemeClr val="bg1">
                      <a:lumMod val="50000"/>
                    </a:schemeClr>
                  </a:solidFill>
                </a:rPr>
                <a:t>New Delhi – 11 00 19</a:t>
              </a:r>
            </a:p>
          </p:txBody>
        </p:sp>
        <p:sp>
          <p:nvSpPr>
            <p:cNvPr id="14" name="Title 5"/>
            <p:cNvSpPr txBox="1">
              <a:spLocks/>
            </p:cNvSpPr>
            <p:nvPr userDrawn="1"/>
          </p:nvSpPr>
          <p:spPr>
            <a:xfrm>
              <a:off x="5899096" y="3382329"/>
              <a:ext cx="3591498" cy="10952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bg1"/>
                  </a:solidFill>
                  <a:latin typeface="Arial" panose="020B0604020202020204" pitchFamily="34" charset="0"/>
                  <a:ea typeface="+mj-ea"/>
                  <a:cs typeface="Arial" panose="020B0604020202020204" pitchFamily="34" charset="0"/>
                </a:defRPr>
              </a:lvl1pPr>
            </a:lstStyle>
            <a:p>
              <a:r>
                <a:rPr lang="en-US" sz="1400" dirty="0">
                  <a:solidFill>
                    <a:schemeClr val="bg1">
                      <a:lumMod val="50000"/>
                    </a:schemeClr>
                  </a:solidFill>
                </a:rPr>
                <a:t>BSES Yamuna Power Limited</a:t>
              </a:r>
            </a:p>
            <a:p>
              <a:r>
                <a:rPr lang="en-US" sz="1400" dirty="0">
                  <a:solidFill>
                    <a:schemeClr val="bg1">
                      <a:lumMod val="50000"/>
                    </a:schemeClr>
                  </a:solidFill>
                </a:rPr>
                <a:t>Shakti Kiran Building, Karkardooma,</a:t>
              </a:r>
            </a:p>
            <a:p>
              <a:r>
                <a:rPr lang="en-US" sz="1400" dirty="0">
                  <a:solidFill>
                    <a:schemeClr val="bg1">
                      <a:lumMod val="50000"/>
                    </a:schemeClr>
                  </a:solidFill>
                </a:rPr>
                <a:t>New Delhi – 11 00 32</a:t>
              </a:r>
            </a:p>
          </p:txBody>
        </p:sp>
        <p:cxnSp>
          <p:nvCxnSpPr>
            <p:cNvPr id="3" name="Straight Connector 2"/>
            <p:cNvCxnSpPr/>
            <p:nvPr userDrawn="1"/>
          </p:nvCxnSpPr>
          <p:spPr>
            <a:xfrm>
              <a:off x="5794673" y="3587356"/>
              <a:ext cx="0" cy="68521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39" name="Group 38"/>
          <p:cNvGrpSpPr/>
          <p:nvPr userDrawn="1"/>
        </p:nvGrpSpPr>
        <p:grpSpPr>
          <a:xfrm>
            <a:off x="1717224" y="5400103"/>
            <a:ext cx="8417097" cy="469793"/>
            <a:chOff x="1375046" y="4477599"/>
            <a:chExt cx="8417097" cy="469793"/>
          </a:xfrm>
        </p:grpSpPr>
        <p:grpSp>
          <p:nvGrpSpPr>
            <p:cNvPr id="36" name="Group 35"/>
            <p:cNvGrpSpPr/>
            <p:nvPr userDrawn="1"/>
          </p:nvGrpSpPr>
          <p:grpSpPr>
            <a:xfrm>
              <a:off x="2748936" y="4478406"/>
              <a:ext cx="1664007" cy="433258"/>
              <a:chOff x="2194783" y="4610729"/>
              <a:chExt cx="1664007" cy="433258"/>
            </a:xfrm>
          </p:grpSpPr>
          <p:sp>
            <p:nvSpPr>
              <p:cNvPr id="25" name="TextBox 24"/>
              <p:cNvSpPr txBox="1"/>
              <p:nvPr userDrawn="1"/>
            </p:nvSpPr>
            <p:spPr>
              <a:xfrm>
                <a:off x="2539700" y="4642691"/>
                <a:ext cx="1319090" cy="307777"/>
              </a:xfrm>
              <a:prstGeom prst="rect">
                <a:avLst/>
              </a:prstGeom>
              <a:noFill/>
            </p:spPr>
            <p:txBody>
              <a:bodyPr wrap="square" rtlCol="0">
                <a:spAutoFit/>
              </a:bodyPr>
              <a:lstStyle/>
              <a:p>
                <a:r>
                  <a:rPr lang="en-IN" sz="1400" dirty="0">
                    <a:solidFill>
                      <a:schemeClr val="bg1">
                        <a:lumMod val="50000"/>
                      </a:schemeClr>
                    </a:solidFill>
                    <a:latin typeface="Arial" panose="020B0604020202020204" pitchFamily="34" charset="0"/>
                    <a:cs typeface="Arial" panose="020B0604020202020204" pitchFamily="34" charset="0"/>
                  </a:rPr>
                  <a:t>@bsesdelhi</a:t>
                </a:r>
              </a:p>
            </p:txBody>
          </p:sp>
          <p:pic>
            <p:nvPicPr>
              <p:cNvPr id="27" name="Picture 26"/>
              <p:cNvPicPr>
                <a:picLocks noChangeAspect="1"/>
              </p:cNvPicPr>
              <p:nvPr userDrawn="1"/>
            </p:nvPicPr>
            <p:blipFill rotWithShape="1">
              <a:blip r:embed="rId2">
                <a:duotone>
                  <a:schemeClr val="bg2">
                    <a:shade val="45000"/>
                    <a:satMod val="135000"/>
                  </a:schemeClr>
                  <a:prstClr val="white"/>
                </a:duotone>
              </a:blip>
              <a:srcRect l="29915" t="23097" r="54091" b="24009"/>
              <a:stretch/>
            </p:blipFill>
            <p:spPr>
              <a:xfrm>
                <a:off x="2194783" y="4610729"/>
                <a:ext cx="436696" cy="433258"/>
              </a:xfrm>
              <a:prstGeom prst="rect">
                <a:avLst/>
              </a:prstGeom>
            </p:spPr>
          </p:pic>
        </p:grpSp>
        <p:grpSp>
          <p:nvGrpSpPr>
            <p:cNvPr id="38" name="Group 37"/>
            <p:cNvGrpSpPr/>
            <p:nvPr userDrawn="1"/>
          </p:nvGrpSpPr>
          <p:grpSpPr>
            <a:xfrm>
              <a:off x="7799518" y="4477599"/>
              <a:ext cx="1992625" cy="437024"/>
              <a:chOff x="6143665" y="5266624"/>
              <a:chExt cx="1992625" cy="437024"/>
            </a:xfrm>
          </p:grpSpPr>
          <p:sp>
            <p:nvSpPr>
              <p:cNvPr id="26" name="TextBox 25"/>
              <p:cNvSpPr txBox="1"/>
              <p:nvPr userDrawn="1"/>
            </p:nvSpPr>
            <p:spPr>
              <a:xfrm>
                <a:off x="6488001" y="5303568"/>
                <a:ext cx="1648289" cy="307777"/>
              </a:xfrm>
              <a:prstGeom prst="rect">
                <a:avLst/>
              </a:prstGeom>
              <a:noFill/>
            </p:spPr>
            <p:txBody>
              <a:bodyPr wrap="square" rtlCol="0">
                <a:spAutoFit/>
              </a:bodyPr>
              <a:lstStyle/>
              <a:p>
                <a:r>
                  <a:rPr lang="en-IN" sz="1400" dirty="0">
                    <a:solidFill>
                      <a:schemeClr val="bg1">
                        <a:lumMod val="50000"/>
                      </a:schemeClr>
                    </a:solidFill>
                    <a:latin typeface="Arial" panose="020B0604020202020204" pitchFamily="34" charset="0"/>
                    <a:cs typeface="Arial" panose="020B0604020202020204" pitchFamily="34" charset="0"/>
                  </a:rPr>
                  <a:t>@bsesdelhiofficial</a:t>
                </a:r>
              </a:p>
            </p:txBody>
          </p:sp>
          <p:pic>
            <p:nvPicPr>
              <p:cNvPr id="30" name="Picture 29"/>
              <p:cNvPicPr>
                <a:picLocks noChangeAspect="1"/>
              </p:cNvPicPr>
              <p:nvPr userDrawn="1"/>
            </p:nvPicPr>
            <p:blipFill rotWithShape="1">
              <a:blip r:embed="rId2">
                <a:duotone>
                  <a:schemeClr val="bg2">
                    <a:shade val="45000"/>
                    <a:satMod val="135000"/>
                  </a:schemeClr>
                  <a:prstClr val="white"/>
                </a:duotone>
              </a:blip>
              <a:srcRect l="53982" t="23546" r="29890" b="23861"/>
              <a:stretch/>
            </p:blipFill>
            <p:spPr>
              <a:xfrm>
                <a:off x="6143665" y="5266624"/>
                <a:ext cx="436696" cy="437024"/>
              </a:xfrm>
              <a:prstGeom prst="rect">
                <a:avLst/>
              </a:prstGeom>
            </p:spPr>
          </p:pic>
        </p:grpSp>
        <p:grpSp>
          <p:nvGrpSpPr>
            <p:cNvPr id="37" name="Group 36"/>
            <p:cNvGrpSpPr/>
            <p:nvPr userDrawn="1"/>
          </p:nvGrpSpPr>
          <p:grpSpPr>
            <a:xfrm>
              <a:off x="4412943" y="4510368"/>
              <a:ext cx="1667768" cy="437024"/>
              <a:chOff x="3904969" y="5090939"/>
              <a:chExt cx="1667768" cy="437024"/>
            </a:xfrm>
          </p:grpSpPr>
          <p:pic>
            <p:nvPicPr>
              <p:cNvPr id="23" name="Picture 22"/>
              <p:cNvPicPr>
                <a:picLocks noChangeAspect="1"/>
              </p:cNvPicPr>
              <p:nvPr userDrawn="1"/>
            </p:nvPicPr>
            <p:blipFill rotWithShape="1">
              <a:blip r:embed="rId2">
                <a:duotone>
                  <a:schemeClr val="bg2">
                    <a:shade val="45000"/>
                    <a:satMod val="135000"/>
                  </a:schemeClr>
                  <a:prstClr val="white"/>
                </a:duotone>
              </a:blip>
              <a:srcRect l="78389" t="23863" r="5917" b="24180"/>
              <a:stretch/>
            </p:blipFill>
            <p:spPr>
              <a:xfrm>
                <a:off x="3904969" y="5090939"/>
                <a:ext cx="439997" cy="437024"/>
              </a:xfrm>
              <a:prstGeom prst="rect">
                <a:avLst/>
              </a:prstGeom>
            </p:spPr>
          </p:pic>
          <p:sp>
            <p:nvSpPr>
              <p:cNvPr id="31" name="TextBox 30"/>
              <p:cNvSpPr txBox="1"/>
              <p:nvPr userDrawn="1"/>
            </p:nvSpPr>
            <p:spPr>
              <a:xfrm>
                <a:off x="4253647" y="5124785"/>
                <a:ext cx="1319090" cy="307777"/>
              </a:xfrm>
              <a:prstGeom prst="rect">
                <a:avLst/>
              </a:prstGeom>
              <a:noFill/>
            </p:spPr>
            <p:txBody>
              <a:bodyPr wrap="square" rtlCol="0">
                <a:spAutoFit/>
              </a:bodyPr>
              <a:lstStyle/>
              <a:p>
                <a:r>
                  <a:rPr lang="en-IN" sz="1400" dirty="0">
                    <a:solidFill>
                      <a:schemeClr val="bg1">
                        <a:lumMod val="50000"/>
                      </a:schemeClr>
                    </a:solidFill>
                    <a:latin typeface="Arial" panose="020B0604020202020204" pitchFamily="34" charset="0"/>
                    <a:cs typeface="Arial" panose="020B0604020202020204" pitchFamily="34" charset="0"/>
                  </a:rPr>
                  <a:t>@bsesdelhi</a:t>
                </a:r>
              </a:p>
            </p:txBody>
          </p:sp>
        </p:grpSp>
        <p:grpSp>
          <p:nvGrpSpPr>
            <p:cNvPr id="34" name="Group 33"/>
            <p:cNvGrpSpPr/>
            <p:nvPr userDrawn="1"/>
          </p:nvGrpSpPr>
          <p:grpSpPr>
            <a:xfrm>
              <a:off x="1375046" y="4512895"/>
              <a:ext cx="1663426" cy="431970"/>
              <a:chOff x="3055806" y="6043903"/>
              <a:chExt cx="1663426" cy="431970"/>
            </a:xfrm>
          </p:grpSpPr>
          <p:pic>
            <p:nvPicPr>
              <p:cNvPr id="24" name="Picture 23"/>
              <p:cNvPicPr>
                <a:picLocks noChangeAspect="1"/>
              </p:cNvPicPr>
              <p:nvPr userDrawn="1"/>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l="18355" t="18093" r="18785" b="18686"/>
              <a:stretch/>
            </p:blipFill>
            <p:spPr>
              <a:xfrm>
                <a:off x="3055806" y="6043903"/>
                <a:ext cx="436696" cy="431970"/>
              </a:xfrm>
              <a:prstGeom prst="rect">
                <a:avLst/>
              </a:prstGeom>
            </p:spPr>
          </p:pic>
          <p:sp>
            <p:nvSpPr>
              <p:cNvPr id="32" name="TextBox 31"/>
              <p:cNvSpPr txBox="1"/>
              <p:nvPr userDrawn="1"/>
            </p:nvSpPr>
            <p:spPr>
              <a:xfrm>
                <a:off x="3400142" y="6067126"/>
                <a:ext cx="1319090" cy="307777"/>
              </a:xfrm>
              <a:prstGeom prst="rect">
                <a:avLst/>
              </a:prstGeom>
              <a:noFill/>
            </p:spPr>
            <p:txBody>
              <a:bodyPr wrap="square" rtlCol="0">
                <a:spAutoFit/>
              </a:bodyPr>
              <a:lstStyle/>
              <a:p>
                <a:r>
                  <a:rPr lang="en-IN" sz="1400" dirty="0">
                    <a:solidFill>
                      <a:schemeClr val="bg1">
                        <a:lumMod val="50000"/>
                      </a:schemeClr>
                    </a:solidFill>
                    <a:latin typeface="Arial" panose="020B0604020202020204" pitchFamily="34" charset="0"/>
                    <a:cs typeface="Arial" panose="020B0604020202020204" pitchFamily="34" charset="0"/>
                  </a:rPr>
                  <a:t>@bses</a:t>
                </a:r>
              </a:p>
            </p:txBody>
          </p:sp>
        </p:grpSp>
        <p:grpSp>
          <p:nvGrpSpPr>
            <p:cNvPr id="35" name="Group 34"/>
            <p:cNvGrpSpPr/>
            <p:nvPr userDrawn="1"/>
          </p:nvGrpSpPr>
          <p:grpSpPr>
            <a:xfrm>
              <a:off x="6080251" y="4483055"/>
              <a:ext cx="1665730" cy="428609"/>
              <a:chOff x="930286" y="5888736"/>
              <a:chExt cx="1665730" cy="428609"/>
            </a:xfrm>
          </p:grpSpPr>
          <p:pic>
            <p:nvPicPr>
              <p:cNvPr id="28" name="Picture 27"/>
              <p:cNvPicPr>
                <a:picLocks noChangeAspect="1"/>
              </p:cNvPicPr>
              <p:nvPr userDrawn="1"/>
            </p:nvPicPr>
            <p:blipFill rotWithShape="1">
              <a:blip r:embed="rId2">
                <a:duotone>
                  <a:schemeClr val="bg2">
                    <a:shade val="45000"/>
                    <a:satMod val="135000"/>
                  </a:schemeClr>
                  <a:prstClr val="white"/>
                </a:duotone>
              </a:blip>
              <a:srcRect l="5830" t="23972" r="78345" b="24255"/>
              <a:stretch/>
            </p:blipFill>
            <p:spPr>
              <a:xfrm>
                <a:off x="930286" y="5888736"/>
                <a:ext cx="436696" cy="428609"/>
              </a:xfrm>
              <a:prstGeom prst="rect">
                <a:avLst/>
              </a:prstGeom>
            </p:spPr>
          </p:pic>
          <p:sp>
            <p:nvSpPr>
              <p:cNvPr id="33" name="TextBox 32"/>
              <p:cNvSpPr txBox="1"/>
              <p:nvPr userDrawn="1"/>
            </p:nvSpPr>
            <p:spPr>
              <a:xfrm>
                <a:off x="1276926" y="5918374"/>
                <a:ext cx="1319090" cy="307777"/>
              </a:xfrm>
              <a:prstGeom prst="rect">
                <a:avLst/>
              </a:prstGeom>
              <a:noFill/>
            </p:spPr>
            <p:txBody>
              <a:bodyPr wrap="square" rtlCol="0">
                <a:spAutoFit/>
              </a:bodyPr>
              <a:lstStyle/>
              <a:p>
                <a:r>
                  <a:rPr lang="en-IN" sz="1400" dirty="0">
                    <a:solidFill>
                      <a:schemeClr val="bg1">
                        <a:lumMod val="50000"/>
                      </a:schemeClr>
                    </a:solidFill>
                    <a:latin typeface="Arial" panose="020B0604020202020204" pitchFamily="34" charset="0"/>
                    <a:cs typeface="Arial" panose="020B0604020202020204" pitchFamily="34" charset="0"/>
                  </a:rPr>
                  <a:t>@bsesdelhi</a:t>
                </a:r>
              </a:p>
            </p:txBody>
          </p:sp>
        </p:grpSp>
      </p:grpSp>
    </p:spTree>
    <p:extLst>
      <p:ext uri="{BB962C8B-B14F-4D97-AF65-F5344CB8AC3E}">
        <p14:creationId xmlns:p14="http://schemas.microsoft.com/office/powerpoint/2010/main" val="1209677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no line">
  <p:cSld name="Title only, no line">
    <p:spTree>
      <p:nvGrpSpPr>
        <p:cNvPr id="1" name="Shape 17"/>
        <p:cNvGrpSpPr/>
        <p:nvPr/>
      </p:nvGrpSpPr>
      <p:grpSpPr>
        <a:xfrm>
          <a:off x="0" y="0"/>
          <a:ext cx="0" cy="0"/>
          <a:chOff x="0" y="0"/>
          <a:chExt cx="0" cy="0"/>
        </a:xfrm>
      </p:grpSpPr>
      <p:cxnSp>
        <p:nvCxnSpPr>
          <p:cNvPr id="3" name="Google Shape;19;p11"/>
          <p:cNvCxnSpPr>
            <a:cxnSpLocks noChangeShapeType="1"/>
          </p:cNvCxnSpPr>
          <p:nvPr/>
        </p:nvCxnSpPr>
        <p:spPr bwMode="auto">
          <a:xfrm>
            <a:off x="609600" y="6245225"/>
            <a:ext cx="10972800" cy="0"/>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sp>
        <p:nvSpPr>
          <p:cNvPr id="18" name="Google Shape;18;p11"/>
          <p:cNvSpPr txBox="1">
            <a:spLocks noGrp="1"/>
          </p:cNvSpPr>
          <p:nvPr>
            <p:ph type="title"/>
          </p:nvPr>
        </p:nvSpPr>
        <p:spPr>
          <a:xfrm>
            <a:off x="609601" y="201600"/>
            <a:ext cx="10972800" cy="860400"/>
          </a:xfrm>
          <a:prstGeom prst="rect">
            <a:avLst/>
          </a:prstGeom>
          <a:noFill/>
          <a:ln>
            <a:noFill/>
          </a:ln>
        </p:spPr>
        <p:txBody>
          <a:bodyPr spcFirstLastPara="1" lIns="0" tIns="0" rIns="0" bIns="0" anchor="t">
            <a:noAutofit/>
          </a:bodyPr>
          <a:lstStyle>
            <a:lvl1pPr lvl="0" algn="l">
              <a:lnSpc>
                <a:spcPct val="85000"/>
              </a:lnSpc>
              <a:spcBef>
                <a:spcPts val="0"/>
              </a:spcBef>
              <a:spcAft>
                <a:spcPts val="0"/>
              </a:spcAft>
              <a:buClr>
                <a:schemeClr val="lt1"/>
              </a:buClr>
              <a:buSzPts val="3000"/>
              <a:buFont typeface="Inter"/>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918988186"/>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331144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C0EB0F-255E-4C7B-813E-1315BFC0F355}" type="datetime1">
              <a:rPr lang="en-US" smtClean="0"/>
              <a:pPr/>
              <a:t>6/22/2026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25A399-8E50-4BCE-8B62-547D0D5B6D50}" type="slidenum">
              <a:rPr lang="en-US" smtClean="0"/>
              <a:pPr/>
              <a:t>‹#›</a:t>
            </a:fld>
            <a:endParaRPr lang="en-US"/>
          </a:p>
        </p:txBody>
      </p:sp>
    </p:spTree>
    <p:extLst>
      <p:ext uri="{BB962C8B-B14F-4D97-AF65-F5344CB8AC3E}">
        <p14:creationId xmlns:p14="http://schemas.microsoft.com/office/powerpoint/2010/main" val="339833760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9" r:id="rId3"/>
    <p:sldLayoutId id="2147483680" r:id="rId4"/>
    <p:sldLayoutId id="2147483681" r:id="rId5"/>
    <p:sldLayoutId id="2147483682"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7.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4.png"/><Relationship Id="rId4" Type="http://schemas.openxmlformats.org/officeDocument/2006/relationships/hyperlink" Target="https://www.bsesdelhi.com/web/brpl/p-to-p-trading" TargetMode="External"/><Relationship Id="rId9"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10.png"/><Relationship Id="rId9"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60565" y="1908702"/>
            <a:ext cx="8299762" cy="1732976"/>
          </a:xfrm>
        </p:spPr>
        <p:txBody>
          <a:bodyPr>
            <a:normAutofit fontScale="90000"/>
          </a:bodyPr>
          <a:lstStyle/>
          <a:p>
            <a:r>
              <a:rPr lang="en-US" sz="3600" dirty="0">
                <a:solidFill>
                  <a:schemeClr val="bg1">
                    <a:lumMod val="50000"/>
                  </a:schemeClr>
                </a:solidFill>
                <a:latin typeface="Arial" panose="020B0604020202020204" pitchFamily="34" charset="0"/>
                <a:cs typeface="Arial" panose="020B0604020202020204" pitchFamily="34" charset="0"/>
              </a:rPr>
              <a:t>Interstate Peer-to-Peer Energy Trading Pilot – </a:t>
            </a:r>
            <a:r>
              <a:rPr lang="en-US" dirty="0">
                <a:solidFill>
                  <a:schemeClr val="bg1">
                    <a:lumMod val="50000"/>
                  </a:schemeClr>
                </a:solidFill>
              </a:rPr>
              <a:t>Lessons Learned · Best Practices · Hurdles · Way Forward</a:t>
            </a:r>
            <a:br>
              <a:rPr lang="en-US" dirty="0">
                <a:solidFill>
                  <a:schemeClr val="bg1">
                    <a:lumMod val="50000"/>
                  </a:schemeClr>
                </a:solidFill>
              </a:rPr>
            </a:br>
            <a:br>
              <a:rPr lang="en-US" sz="3600" dirty="0">
                <a:solidFill>
                  <a:schemeClr val="bg1">
                    <a:lumMod val="50000"/>
                  </a:schemeClr>
                </a:solidFill>
                <a:latin typeface="Arial" panose="020B0604020202020204" pitchFamily="34" charset="0"/>
                <a:cs typeface="Arial" panose="020B0604020202020204" pitchFamily="34" charset="0"/>
              </a:rPr>
            </a:br>
            <a:r>
              <a:rPr lang="en-US" sz="2000" dirty="0">
                <a:solidFill>
                  <a:schemeClr val="bg1">
                    <a:lumMod val="50000"/>
                  </a:schemeClr>
                </a:solidFill>
                <a:latin typeface="Arial" panose="020B0604020202020204" pitchFamily="34" charset="0"/>
                <a:cs typeface="Arial" panose="020B0604020202020204" pitchFamily="34" charset="0"/>
              </a:rPr>
              <a:t>23rd June 2026</a:t>
            </a:r>
            <a:endParaRPr lang="en-US" sz="2000" dirty="0">
              <a:solidFill>
                <a:schemeClr val="bg1">
                  <a:lumMod val="50000"/>
                </a:schemeClr>
              </a:solidFill>
            </a:endParaRPr>
          </a:p>
        </p:txBody>
      </p:sp>
      <p:sp>
        <p:nvSpPr>
          <p:cNvPr id="3" name="Subtitle 2"/>
          <p:cNvSpPr>
            <a:spLocks noGrp="1"/>
          </p:cNvSpPr>
          <p:nvPr>
            <p:ph type="subTitle" idx="1"/>
          </p:nvPr>
        </p:nvSpPr>
        <p:spPr>
          <a:xfrm>
            <a:off x="2785872" y="3877407"/>
            <a:ext cx="6858000" cy="539146"/>
          </a:xfrm>
        </p:spPr>
        <p:txBody>
          <a:bodyPr/>
          <a:lstStyle/>
          <a:p>
            <a:r>
              <a:rPr lang="en-IN" dirty="0">
                <a:latin typeface="Arial" charset="0"/>
              </a:rPr>
              <a:t>BSES: 23 years of serving the National Capital</a:t>
            </a:r>
          </a:p>
          <a:p>
            <a:endParaRPr lang="en-US" dirty="0"/>
          </a:p>
        </p:txBody>
      </p:sp>
    </p:spTree>
    <p:extLst>
      <p:ext uri="{BB962C8B-B14F-4D97-AF65-F5344CB8AC3E}">
        <p14:creationId xmlns:p14="http://schemas.microsoft.com/office/powerpoint/2010/main" val="39487544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487680" y="121920"/>
            <a:ext cx="11216640" cy="731520"/>
          </a:xfrm>
          <a:prstGeom prst="rect">
            <a:avLst/>
          </a:prstGeom>
          <a:noFill/>
          <a:ln/>
        </p:spPr>
        <p:txBody>
          <a:bodyPr wrap="square" lIns="0" tIns="0" rIns="0" bIns="0" rtlCol="0" anchor="ctr"/>
          <a:lstStyle/>
          <a:p>
            <a:r>
              <a:rPr lang="en-US" sz="2600" dirty="0">
                <a:solidFill>
                  <a:srgbClr val="C00000"/>
                </a:solidFill>
                <a:latin typeface="Arial" panose="020B0604020202020204" pitchFamily="34" charset="0"/>
                <a:ea typeface="+mj-ea"/>
                <a:cs typeface="Arial" panose="020B0604020202020204" pitchFamily="34" charset="0"/>
              </a:rPr>
              <a:t>F. Bill Settlement — Making P2P Visible &amp; Auditable</a:t>
            </a:r>
          </a:p>
        </p:txBody>
      </p:sp>
      <p:sp>
        <p:nvSpPr>
          <p:cNvPr id="4" name="Text 2"/>
          <p:cNvSpPr/>
          <p:nvPr/>
        </p:nvSpPr>
        <p:spPr>
          <a:xfrm>
            <a:off x="487680" y="637783"/>
            <a:ext cx="11216640" cy="426720"/>
          </a:xfrm>
          <a:prstGeom prst="rect">
            <a:avLst/>
          </a:prstGeom>
          <a:noFill/>
          <a:ln/>
        </p:spPr>
        <p:txBody>
          <a:bodyPr wrap="square" lIns="0" tIns="0" rIns="0" bIns="0" rtlCol="0" anchor="ctr"/>
          <a:lstStyle/>
          <a:p>
            <a:r>
              <a:rPr lang="en-US" sz="1800" dirty="0">
                <a:solidFill>
                  <a:srgbClr val="5B677A"/>
                </a:solidFill>
              </a:rPr>
              <a:t>Final P2P units were reflected in the electricity bill for both consumer and prosumer</a:t>
            </a:r>
            <a:endParaRPr lang="en-US" sz="1800" dirty="0"/>
          </a:p>
        </p:txBody>
      </p:sp>
      <p:sp>
        <p:nvSpPr>
          <p:cNvPr id="29" name="TextBox 28">
            <a:extLst>
              <a:ext uri="{FF2B5EF4-FFF2-40B4-BE49-F238E27FC236}">
                <a16:creationId xmlns:a16="http://schemas.microsoft.com/office/drawing/2014/main" id="{67275E59-BEBA-8173-8BD6-04308A9BF126}"/>
              </a:ext>
            </a:extLst>
          </p:cNvPr>
          <p:cNvSpPr txBox="1"/>
          <p:nvPr/>
        </p:nvSpPr>
        <p:spPr>
          <a:xfrm>
            <a:off x="226443" y="1064503"/>
            <a:ext cx="6094562" cy="390363"/>
          </a:xfrm>
          <a:prstGeom prst="rect">
            <a:avLst/>
          </a:prstGeom>
          <a:noFill/>
        </p:spPr>
        <p:txBody>
          <a:bodyPr wrap="square">
            <a:spAutoFit/>
          </a:bodyPr>
          <a:lstStyle/>
          <a:p>
            <a:pPr marL="228600" algn="just">
              <a:lnSpc>
                <a:spcPct val="115000"/>
              </a:lnSpc>
            </a:pPr>
            <a:r>
              <a:rPr lang="en-IN" sz="1800" b="1" u="sng" kern="100" dirty="0">
                <a:effectLst/>
                <a:latin typeface="Arial" panose="020B0604020202020204" pitchFamily="34" charset="0"/>
                <a:ea typeface="Calibri" panose="020F0502020204030204" pitchFamily="34" charset="0"/>
                <a:cs typeface="Times New Roman" panose="02020603050405020304" pitchFamily="18" charset="0"/>
              </a:rPr>
              <a:t>For Consumer</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0" name="Picture 29">
            <a:extLst>
              <a:ext uri="{FF2B5EF4-FFF2-40B4-BE49-F238E27FC236}">
                <a16:creationId xmlns:a16="http://schemas.microsoft.com/office/drawing/2014/main" id="{043BDA1F-4D30-D40D-EB98-8DF73746D67F}"/>
              </a:ext>
            </a:extLst>
          </p:cNvPr>
          <p:cNvPicPr>
            <a:picLocks noChangeAspect="1"/>
          </p:cNvPicPr>
          <p:nvPr/>
        </p:nvPicPr>
        <p:blipFill>
          <a:blip r:embed="rId3"/>
          <a:stretch>
            <a:fillRect/>
          </a:stretch>
        </p:blipFill>
        <p:spPr>
          <a:xfrm>
            <a:off x="378681" y="1580366"/>
            <a:ext cx="6120765" cy="1948815"/>
          </a:xfrm>
          <a:prstGeom prst="rect">
            <a:avLst/>
          </a:prstGeom>
        </p:spPr>
      </p:pic>
      <p:pic>
        <p:nvPicPr>
          <p:cNvPr id="33" name="Picture 32">
            <a:extLst>
              <a:ext uri="{FF2B5EF4-FFF2-40B4-BE49-F238E27FC236}">
                <a16:creationId xmlns:a16="http://schemas.microsoft.com/office/drawing/2014/main" id="{CB5F4FE5-002B-11D1-02F5-8767FBD4A30A}"/>
              </a:ext>
            </a:extLst>
          </p:cNvPr>
          <p:cNvPicPr>
            <a:picLocks noChangeAspect="1"/>
          </p:cNvPicPr>
          <p:nvPr/>
        </p:nvPicPr>
        <p:blipFill>
          <a:blip r:embed="rId4"/>
          <a:stretch>
            <a:fillRect/>
          </a:stretch>
        </p:blipFill>
        <p:spPr>
          <a:xfrm>
            <a:off x="6845423" y="1655394"/>
            <a:ext cx="4967896" cy="1873787"/>
          </a:xfrm>
          <a:prstGeom prst="rect">
            <a:avLst/>
          </a:prstGeom>
        </p:spPr>
      </p:pic>
      <p:sp>
        <p:nvSpPr>
          <p:cNvPr id="35" name="TextBox 34">
            <a:extLst>
              <a:ext uri="{FF2B5EF4-FFF2-40B4-BE49-F238E27FC236}">
                <a16:creationId xmlns:a16="http://schemas.microsoft.com/office/drawing/2014/main" id="{AF181152-6EDD-6214-3E50-B3905443B327}"/>
              </a:ext>
            </a:extLst>
          </p:cNvPr>
          <p:cNvSpPr txBox="1"/>
          <p:nvPr/>
        </p:nvSpPr>
        <p:spPr>
          <a:xfrm>
            <a:off x="226449" y="3630633"/>
            <a:ext cx="6094562" cy="390363"/>
          </a:xfrm>
          <a:prstGeom prst="rect">
            <a:avLst/>
          </a:prstGeom>
          <a:noFill/>
        </p:spPr>
        <p:txBody>
          <a:bodyPr wrap="square">
            <a:spAutoFit/>
          </a:bodyPr>
          <a:lstStyle/>
          <a:p>
            <a:pPr marL="228600" algn="just">
              <a:lnSpc>
                <a:spcPct val="115000"/>
              </a:lnSpc>
            </a:pPr>
            <a:r>
              <a:rPr lang="en-IN" sz="1800" b="1" u="sng" kern="100" dirty="0">
                <a:effectLst/>
                <a:latin typeface="Arial" panose="020B0604020202020204" pitchFamily="34" charset="0"/>
                <a:ea typeface="Calibri" panose="020F0502020204030204" pitchFamily="34" charset="0"/>
                <a:cs typeface="Times New Roman" panose="02020603050405020304" pitchFamily="18" charset="0"/>
              </a:rPr>
              <a:t>For Prosumer</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6" name="Picture 35">
            <a:extLst>
              <a:ext uri="{FF2B5EF4-FFF2-40B4-BE49-F238E27FC236}">
                <a16:creationId xmlns:a16="http://schemas.microsoft.com/office/drawing/2014/main" id="{3B45F184-8822-BB91-6E3E-88134C9E1540}"/>
              </a:ext>
            </a:extLst>
          </p:cNvPr>
          <p:cNvPicPr>
            <a:picLocks noChangeAspect="1"/>
          </p:cNvPicPr>
          <p:nvPr/>
        </p:nvPicPr>
        <p:blipFill>
          <a:blip r:embed="rId5"/>
          <a:stretch>
            <a:fillRect/>
          </a:stretch>
        </p:blipFill>
        <p:spPr>
          <a:xfrm>
            <a:off x="487680" y="4300653"/>
            <a:ext cx="6120765" cy="1896110"/>
          </a:xfrm>
          <a:prstGeom prst="rect">
            <a:avLst/>
          </a:prstGeom>
        </p:spPr>
      </p:pic>
      <p:pic>
        <p:nvPicPr>
          <p:cNvPr id="38" name="Picture 37">
            <a:extLst>
              <a:ext uri="{FF2B5EF4-FFF2-40B4-BE49-F238E27FC236}">
                <a16:creationId xmlns:a16="http://schemas.microsoft.com/office/drawing/2014/main" id="{DB972751-C903-D59E-3C08-CA4CB06DC489}"/>
              </a:ext>
            </a:extLst>
          </p:cNvPr>
          <p:cNvPicPr>
            <a:picLocks noChangeAspect="1"/>
          </p:cNvPicPr>
          <p:nvPr/>
        </p:nvPicPr>
        <p:blipFill>
          <a:blip r:embed="rId6"/>
          <a:stretch>
            <a:fillRect/>
          </a:stretch>
        </p:blipFill>
        <p:spPr>
          <a:xfrm>
            <a:off x="6721731" y="4300653"/>
            <a:ext cx="4854106" cy="1919564"/>
          </a:xfrm>
          <a:prstGeom prst="rect">
            <a:avLst/>
          </a:prstGeom>
        </p:spPr>
      </p:pic>
    </p:spTree>
    <p:extLst>
      <p:ext uri="{BB962C8B-B14F-4D97-AF65-F5344CB8AC3E}">
        <p14:creationId xmlns:p14="http://schemas.microsoft.com/office/powerpoint/2010/main" val="30858790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487680" y="121920"/>
            <a:ext cx="11216640" cy="731520"/>
          </a:xfrm>
          <a:prstGeom prst="rect">
            <a:avLst/>
          </a:prstGeom>
          <a:noFill/>
          <a:ln/>
        </p:spPr>
        <p:txBody>
          <a:bodyPr wrap="square" lIns="0" tIns="0" rIns="0" bIns="0" rtlCol="0" anchor="ctr"/>
          <a:lstStyle/>
          <a:p>
            <a:r>
              <a:rPr lang="en-US" sz="2600" dirty="0">
                <a:solidFill>
                  <a:srgbClr val="C00000"/>
                </a:solidFill>
                <a:latin typeface="Arial" panose="020B0604020202020204" pitchFamily="34" charset="0"/>
                <a:ea typeface="+mj-ea"/>
                <a:cs typeface="Arial" panose="020B0604020202020204" pitchFamily="34" charset="0"/>
              </a:rPr>
              <a:t>G. Best Practices — What BRPL Built</a:t>
            </a:r>
          </a:p>
        </p:txBody>
      </p:sp>
      <p:sp>
        <p:nvSpPr>
          <p:cNvPr id="4" name="Text 2"/>
          <p:cNvSpPr/>
          <p:nvPr/>
        </p:nvSpPr>
        <p:spPr>
          <a:xfrm>
            <a:off x="487680" y="637783"/>
            <a:ext cx="11216640" cy="426720"/>
          </a:xfrm>
          <a:prstGeom prst="rect">
            <a:avLst/>
          </a:prstGeom>
          <a:noFill/>
          <a:ln/>
        </p:spPr>
        <p:txBody>
          <a:bodyPr wrap="square" lIns="0" tIns="0" rIns="0" bIns="0" rtlCol="0" anchor="ctr"/>
          <a:lstStyle/>
          <a:p>
            <a:r>
              <a:rPr lang="en-US" dirty="0">
                <a:solidFill>
                  <a:srgbClr val="5B677A"/>
                </a:solidFill>
              </a:rPr>
              <a:t>Innovations developed during the pilot to ensure smooth operations</a:t>
            </a:r>
          </a:p>
        </p:txBody>
      </p:sp>
      <p:sp>
        <p:nvSpPr>
          <p:cNvPr id="5" name="Shape 3"/>
          <p:cNvSpPr/>
          <p:nvPr/>
        </p:nvSpPr>
        <p:spPr>
          <a:xfrm>
            <a:off x="341376" y="1524000"/>
            <a:ext cx="5608320" cy="1560576"/>
          </a:xfrm>
          <a:prstGeom prst="roundRect">
            <a:avLst>
              <a:gd name="adj" fmla="val 6250"/>
            </a:avLst>
          </a:prstGeom>
          <a:solidFill>
            <a:srgbClr val="F0F8FB"/>
          </a:solidFill>
          <a:ln w="6350">
            <a:solidFill>
              <a:srgbClr val="D1E8EF"/>
            </a:solidFill>
            <a:prstDash val="solid"/>
          </a:ln>
          <a:effectLst>
            <a:outerShdw blurRad="63500" dist="25400" dir="2700000" algn="bl" rotWithShape="0">
              <a:srgbClr val="000000">
                <a:alpha val="10000"/>
              </a:srgbClr>
            </a:outerShdw>
          </a:effectLst>
        </p:spPr>
      </p:sp>
      <p:pic>
        <p:nvPicPr>
          <p:cNvPr id="6" name="Image 0" descr="preencoded.png"/>
          <p:cNvPicPr>
            <a:picLocks noChangeAspect="1"/>
          </p:cNvPicPr>
          <p:nvPr/>
        </p:nvPicPr>
        <p:blipFill>
          <a:blip r:embed="rId3"/>
          <a:stretch>
            <a:fillRect/>
          </a:stretch>
        </p:blipFill>
        <p:spPr>
          <a:xfrm>
            <a:off x="560832" y="1670304"/>
            <a:ext cx="463296" cy="463296"/>
          </a:xfrm>
          <a:prstGeom prst="rect">
            <a:avLst/>
          </a:prstGeom>
        </p:spPr>
      </p:pic>
      <p:sp>
        <p:nvSpPr>
          <p:cNvPr id="7" name="Text 4"/>
          <p:cNvSpPr/>
          <p:nvPr/>
        </p:nvSpPr>
        <p:spPr>
          <a:xfrm>
            <a:off x="1133856" y="1645920"/>
            <a:ext cx="4632960" cy="463296"/>
          </a:xfrm>
          <a:prstGeom prst="rect">
            <a:avLst/>
          </a:prstGeom>
          <a:noFill/>
          <a:ln/>
        </p:spPr>
        <p:txBody>
          <a:bodyPr wrap="square" lIns="0" tIns="0" rIns="0" bIns="0" rtlCol="0" anchor="ctr"/>
          <a:lstStyle/>
          <a:p>
            <a:r>
              <a:rPr lang="en-US" sz="1600" b="1" dirty="0">
                <a:solidFill>
                  <a:srgbClr val="065A82"/>
                </a:solidFill>
                <a:latin typeface="Calibri" pitchFamily="34" charset="0"/>
                <a:ea typeface="Calibri" pitchFamily="34" charset="-122"/>
                <a:cs typeface="Calibri" pitchFamily="34" charset="-120"/>
              </a:rPr>
              <a:t>Consumer Portal &amp; VC Generation</a:t>
            </a:r>
            <a:endParaRPr lang="en-US" sz="1600" dirty="0"/>
          </a:p>
        </p:txBody>
      </p:sp>
      <p:sp>
        <p:nvSpPr>
          <p:cNvPr id="8" name="Text 5"/>
          <p:cNvSpPr/>
          <p:nvPr/>
        </p:nvSpPr>
        <p:spPr>
          <a:xfrm>
            <a:off x="560832" y="2194560"/>
            <a:ext cx="5242560" cy="792480"/>
          </a:xfrm>
          <a:prstGeom prst="rect">
            <a:avLst/>
          </a:prstGeom>
          <a:noFill/>
          <a:ln/>
        </p:spPr>
        <p:txBody>
          <a:bodyPr wrap="square" lIns="0" tIns="0" rIns="0" bIns="0" rtlCol="0" anchor="ctr"/>
          <a:lstStyle/>
          <a:p>
            <a:r>
              <a:rPr lang="en-US" sz="1400" dirty="0">
                <a:solidFill>
                  <a:srgbClr val="2D4A5E"/>
                </a:solidFill>
                <a:latin typeface="Calibri" pitchFamily="34" charset="0"/>
                <a:ea typeface="Calibri" pitchFamily="34" charset="-122"/>
                <a:cs typeface="Calibri" pitchFamily="34" charset="-120"/>
              </a:rPr>
              <a:t>Self-service web portal (</a:t>
            </a:r>
            <a:r>
              <a:rPr lang="en-IN" sz="1400" dirty="0">
                <a:solidFill>
                  <a:srgbClr val="2D4A5E"/>
                </a:solidFill>
                <a:latin typeface="Calibri" pitchFamily="34" charset="0"/>
                <a:ea typeface="Calibri" pitchFamily="34" charset="-122"/>
                <a:cs typeface="Calibri" pitchFamily="34" charset="-120"/>
                <a:hlinkClick r:id="rId4">
                  <a:extLst>
                    <a:ext uri="{A12FA001-AC4F-418D-AE19-62706E023703}">
                      <ahyp:hlinkClr xmlns:ahyp="http://schemas.microsoft.com/office/drawing/2018/hyperlinkcolor" val="tx"/>
                    </a:ext>
                  </a:extLst>
                </a:hlinkClick>
              </a:rPr>
              <a:t>https://www.bsesdelhi.com/web/brpl/p-to-p-trading</a:t>
            </a:r>
            <a:r>
              <a:rPr lang="en-US" sz="1400" dirty="0">
                <a:solidFill>
                  <a:srgbClr val="2D4A5E"/>
                </a:solidFill>
                <a:latin typeface="Calibri" pitchFamily="34" charset="0"/>
                <a:ea typeface="Calibri" pitchFamily="34" charset="-122"/>
                <a:cs typeface="Calibri" pitchFamily="34" charset="-120"/>
              </a:rPr>
              <a:t>) for scheme awareness and instant Verified Credential (VC) issuance using CA No. + OTP — no manual visit needed.</a:t>
            </a:r>
            <a:endParaRPr lang="en-US" sz="1400" dirty="0"/>
          </a:p>
        </p:txBody>
      </p:sp>
      <p:sp>
        <p:nvSpPr>
          <p:cNvPr id="9" name="Shape 6"/>
          <p:cNvSpPr/>
          <p:nvPr/>
        </p:nvSpPr>
        <p:spPr>
          <a:xfrm>
            <a:off x="6242304" y="1524000"/>
            <a:ext cx="5608320" cy="1560576"/>
          </a:xfrm>
          <a:prstGeom prst="roundRect">
            <a:avLst>
              <a:gd name="adj" fmla="val 6250"/>
            </a:avLst>
          </a:prstGeom>
          <a:solidFill>
            <a:srgbClr val="F0F8FB"/>
          </a:solidFill>
          <a:ln w="6350">
            <a:solidFill>
              <a:srgbClr val="D1E8EF"/>
            </a:solidFill>
            <a:prstDash val="solid"/>
          </a:ln>
          <a:effectLst>
            <a:outerShdw blurRad="63500" dist="25400" dir="2700000" algn="bl" rotWithShape="0">
              <a:srgbClr val="000000">
                <a:alpha val="10000"/>
              </a:srgbClr>
            </a:outerShdw>
          </a:effectLst>
        </p:spPr>
      </p:sp>
      <p:pic>
        <p:nvPicPr>
          <p:cNvPr id="10" name="Image 1" descr="preencoded.png"/>
          <p:cNvPicPr>
            <a:picLocks noChangeAspect="1"/>
          </p:cNvPicPr>
          <p:nvPr/>
        </p:nvPicPr>
        <p:blipFill>
          <a:blip r:embed="rId5"/>
          <a:stretch>
            <a:fillRect/>
          </a:stretch>
        </p:blipFill>
        <p:spPr>
          <a:xfrm>
            <a:off x="6461760" y="1670304"/>
            <a:ext cx="463296" cy="463296"/>
          </a:xfrm>
          <a:prstGeom prst="rect">
            <a:avLst/>
          </a:prstGeom>
        </p:spPr>
      </p:pic>
      <p:sp>
        <p:nvSpPr>
          <p:cNvPr id="11" name="Text 7"/>
          <p:cNvSpPr/>
          <p:nvPr/>
        </p:nvSpPr>
        <p:spPr>
          <a:xfrm>
            <a:off x="7034784" y="1645920"/>
            <a:ext cx="4632960" cy="463296"/>
          </a:xfrm>
          <a:prstGeom prst="rect">
            <a:avLst/>
          </a:prstGeom>
          <a:noFill/>
          <a:ln/>
        </p:spPr>
        <p:txBody>
          <a:bodyPr wrap="square" lIns="0" tIns="0" rIns="0" bIns="0" rtlCol="0" anchor="ctr"/>
          <a:lstStyle/>
          <a:p>
            <a:r>
              <a:rPr lang="en-US" sz="1600" b="1" dirty="0">
                <a:solidFill>
                  <a:srgbClr val="065A82"/>
                </a:solidFill>
                <a:latin typeface="Calibri" pitchFamily="34" charset="0"/>
                <a:ea typeface="Calibri" pitchFamily="34" charset="-122"/>
                <a:cs typeface="Calibri" pitchFamily="34" charset="-120"/>
              </a:rPr>
              <a:t>Dedicated P2P Monitoring Cell</a:t>
            </a:r>
            <a:endParaRPr lang="en-US" sz="1600" dirty="0"/>
          </a:p>
        </p:txBody>
      </p:sp>
      <p:sp>
        <p:nvSpPr>
          <p:cNvPr id="12" name="Text 8"/>
          <p:cNvSpPr/>
          <p:nvPr/>
        </p:nvSpPr>
        <p:spPr>
          <a:xfrm>
            <a:off x="6461760" y="2194560"/>
            <a:ext cx="5242560" cy="792480"/>
          </a:xfrm>
          <a:prstGeom prst="rect">
            <a:avLst/>
          </a:prstGeom>
          <a:noFill/>
          <a:ln/>
        </p:spPr>
        <p:txBody>
          <a:bodyPr wrap="square" lIns="0" tIns="0" rIns="0" bIns="0" rtlCol="0" anchor="ctr"/>
          <a:lstStyle/>
          <a:p>
            <a:r>
              <a:rPr lang="en-US" sz="1400" dirty="0">
                <a:solidFill>
                  <a:srgbClr val="2D4A5E"/>
                </a:solidFill>
                <a:latin typeface="Calibri" pitchFamily="34" charset="0"/>
                <a:ea typeface="Calibri" pitchFamily="34" charset="-122"/>
                <a:cs typeface="Calibri" pitchFamily="34" charset="-120"/>
              </a:rPr>
              <a:t>A specialist team monitors pending trade allocations, resolves smart meter communication failures, coordinates with MMG for meter replacement, and validates monthly bill settlements.</a:t>
            </a:r>
            <a:endParaRPr lang="en-US" sz="1400" dirty="0"/>
          </a:p>
        </p:txBody>
      </p:sp>
      <p:sp>
        <p:nvSpPr>
          <p:cNvPr id="13" name="Shape 9"/>
          <p:cNvSpPr/>
          <p:nvPr/>
        </p:nvSpPr>
        <p:spPr>
          <a:xfrm>
            <a:off x="341376" y="3206496"/>
            <a:ext cx="5608320" cy="1560576"/>
          </a:xfrm>
          <a:prstGeom prst="roundRect">
            <a:avLst>
              <a:gd name="adj" fmla="val 6250"/>
            </a:avLst>
          </a:prstGeom>
          <a:solidFill>
            <a:srgbClr val="F0F8FB"/>
          </a:solidFill>
          <a:ln w="6350">
            <a:solidFill>
              <a:srgbClr val="D1E8EF"/>
            </a:solidFill>
            <a:prstDash val="solid"/>
          </a:ln>
          <a:effectLst>
            <a:outerShdw blurRad="63500" dist="25400" dir="2700000" algn="bl" rotWithShape="0">
              <a:srgbClr val="000000">
                <a:alpha val="10000"/>
              </a:srgbClr>
            </a:outerShdw>
          </a:effectLst>
        </p:spPr>
      </p:sp>
      <p:pic>
        <p:nvPicPr>
          <p:cNvPr id="14" name="Image 2" descr="preencoded.png"/>
          <p:cNvPicPr>
            <a:picLocks noChangeAspect="1"/>
          </p:cNvPicPr>
          <p:nvPr/>
        </p:nvPicPr>
        <p:blipFill>
          <a:blip r:embed="rId6">
            <a:duotone>
              <a:prstClr val="black"/>
              <a:schemeClr val="accent1">
                <a:tint val="45000"/>
                <a:satMod val="400000"/>
              </a:schemeClr>
            </a:duotone>
          </a:blip>
          <a:stretch>
            <a:fillRect/>
          </a:stretch>
        </p:blipFill>
        <p:spPr>
          <a:xfrm>
            <a:off x="560832" y="3352800"/>
            <a:ext cx="463296" cy="463296"/>
          </a:xfrm>
          <a:prstGeom prst="rect">
            <a:avLst/>
          </a:prstGeom>
        </p:spPr>
      </p:pic>
      <p:sp>
        <p:nvSpPr>
          <p:cNvPr id="15" name="Text 10"/>
          <p:cNvSpPr/>
          <p:nvPr/>
        </p:nvSpPr>
        <p:spPr>
          <a:xfrm>
            <a:off x="1133856" y="3328416"/>
            <a:ext cx="4632960" cy="463296"/>
          </a:xfrm>
          <a:prstGeom prst="rect">
            <a:avLst/>
          </a:prstGeom>
          <a:noFill/>
          <a:ln/>
        </p:spPr>
        <p:txBody>
          <a:bodyPr wrap="square" lIns="0" tIns="0" rIns="0" bIns="0" rtlCol="0" anchor="ctr"/>
          <a:lstStyle/>
          <a:p>
            <a:r>
              <a:rPr lang="en-US" sz="1600" b="1" dirty="0">
                <a:solidFill>
                  <a:srgbClr val="065A82"/>
                </a:solidFill>
                <a:latin typeface="Calibri" pitchFamily="34" charset="0"/>
                <a:ea typeface="Calibri" pitchFamily="34" charset="-122"/>
                <a:cs typeface="Calibri" pitchFamily="34" charset="-120"/>
              </a:rPr>
              <a:t>4-Module Trade Monitoring Dashboard</a:t>
            </a:r>
            <a:endParaRPr lang="en-US" sz="1600" dirty="0"/>
          </a:p>
        </p:txBody>
      </p:sp>
      <p:sp>
        <p:nvSpPr>
          <p:cNvPr id="16" name="Text 11"/>
          <p:cNvSpPr/>
          <p:nvPr/>
        </p:nvSpPr>
        <p:spPr>
          <a:xfrm>
            <a:off x="560832" y="3877056"/>
            <a:ext cx="5242560" cy="792480"/>
          </a:xfrm>
          <a:prstGeom prst="rect">
            <a:avLst/>
          </a:prstGeom>
          <a:noFill/>
          <a:ln/>
        </p:spPr>
        <p:txBody>
          <a:bodyPr wrap="square" lIns="0" tIns="0" rIns="0" bIns="0" rtlCol="0" anchor="ctr"/>
          <a:lstStyle/>
          <a:p>
            <a:r>
              <a:rPr lang="en-US" sz="1400" dirty="0">
                <a:solidFill>
                  <a:srgbClr val="2D4A5E"/>
                </a:solidFill>
                <a:latin typeface="Calibri" pitchFamily="34" charset="0"/>
                <a:ea typeface="Calibri" pitchFamily="34" charset="-122"/>
                <a:cs typeface="Calibri" pitchFamily="34" charset="-120"/>
              </a:rPr>
              <a:t>Real-time dashboards for: (1) All Trades status, (2) Buyer/Seller trade details, (3) P2P interest window for smart meter replacement requests, (4) Meter communication health.</a:t>
            </a:r>
            <a:endParaRPr lang="en-US" sz="1400" dirty="0"/>
          </a:p>
        </p:txBody>
      </p:sp>
      <p:sp>
        <p:nvSpPr>
          <p:cNvPr id="17" name="Shape 12"/>
          <p:cNvSpPr/>
          <p:nvPr/>
        </p:nvSpPr>
        <p:spPr>
          <a:xfrm>
            <a:off x="6242304" y="3206496"/>
            <a:ext cx="5608320" cy="1560576"/>
          </a:xfrm>
          <a:prstGeom prst="roundRect">
            <a:avLst>
              <a:gd name="adj" fmla="val 6250"/>
            </a:avLst>
          </a:prstGeom>
          <a:solidFill>
            <a:srgbClr val="F0F8FB"/>
          </a:solidFill>
          <a:ln w="6350">
            <a:solidFill>
              <a:srgbClr val="D1E8EF"/>
            </a:solidFill>
            <a:prstDash val="solid"/>
          </a:ln>
          <a:effectLst>
            <a:outerShdw blurRad="63500" dist="25400" dir="2700000" algn="bl" rotWithShape="0">
              <a:srgbClr val="000000">
                <a:alpha val="10000"/>
              </a:srgbClr>
            </a:outerShdw>
          </a:effectLst>
        </p:spPr>
      </p:sp>
      <p:pic>
        <p:nvPicPr>
          <p:cNvPr id="18" name="Image 3" descr="preencoded.png"/>
          <p:cNvPicPr>
            <a:picLocks noChangeAspect="1"/>
          </p:cNvPicPr>
          <p:nvPr/>
        </p:nvPicPr>
        <p:blipFill>
          <a:blip r:embed="rId7">
            <a:duotone>
              <a:prstClr val="black"/>
              <a:schemeClr val="accent1">
                <a:tint val="45000"/>
                <a:satMod val="400000"/>
              </a:schemeClr>
            </a:duotone>
          </a:blip>
          <a:stretch>
            <a:fillRect/>
          </a:stretch>
        </p:blipFill>
        <p:spPr>
          <a:xfrm>
            <a:off x="6461760" y="3352800"/>
            <a:ext cx="463296" cy="463296"/>
          </a:xfrm>
          <a:prstGeom prst="rect">
            <a:avLst/>
          </a:prstGeom>
        </p:spPr>
      </p:pic>
      <p:sp>
        <p:nvSpPr>
          <p:cNvPr id="19" name="Text 13"/>
          <p:cNvSpPr/>
          <p:nvPr/>
        </p:nvSpPr>
        <p:spPr>
          <a:xfrm>
            <a:off x="7034784" y="3328416"/>
            <a:ext cx="4632960" cy="463296"/>
          </a:xfrm>
          <a:prstGeom prst="rect">
            <a:avLst/>
          </a:prstGeom>
          <a:noFill/>
          <a:ln/>
        </p:spPr>
        <p:txBody>
          <a:bodyPr wrap="square" lIns="0" tIns="0" rIns="0" bIns="0" rtlCol="0" anchor="ctr"/>
          <a:lstStyle/>
          <a:p>
            <a:r>
              <a:rPr lang="en-US" sz="1600" b="1" dirty="0">
                <a:solidFill>
                  <a:srgbClr val="065A82"/>
                </a:solidFill>
                <a:latin typeface="Calibri" pitchFamily="34" charset="0"/>
                <a:ea typeface="Calibri" pitchFamily="34" charset="-122"/>
                <a:cs typeface="Calibri" pitchFamily="34" charset="-120"/>
              </a:rPr>
              <a:t>AMI/HES/MDMS Integration</a:t>
            </a:r>
            <a:endParaRPr lang="en-US" sz="1600" dirty="0"/>
          </a:p>
        </p:txBody>
      </p:sp>
      <p:sp>
        <p:nvSpPr>
          <p:cNvPr id="20" name="Text 14"/>
          <p:cNvSpPr/>
          <p:nvPr/>
        </p:nvSpPr>
        <p:spPr>
          <a:xfrm>
            <a:off x="6461760" y="3877056"/>
            <a:ext cx="5242560" cy="792480"/>
          </a:xfrm>
          <a:prstGeom prst="rect">
            <a:avLst/>
          </a:prstGeom>
          <a:noFill/>
          <a:ln/>
        </p:spPr>
        <p:txBody>
          <a:bodyPr wrap="square" lIns="0" tIns="0" rIns="0" bIns="0" rtlCol="0" anchor="ctr"/>
          <a:lstStyle/>
          <a:p>
            <a:r>
              <a:rPr lang="en-US" sz="1400" dirty="0">
                <a:solidFill>
                  <a:srgbClr val="2D4A5E"/>
                </a:solidFill>
                <a:latin typeface="Calibri" pitchFamily="34" charset="0"/>
                <a:ea typeface="Calibri" pitchFamily="34" charset="-122"/>
                <a:cs typeface="Calibri" pitchFamily="34" charset="-120"/>
              </a:rPr>
              <a:t>Smart meter data (import/export) is pulled directly from MDMS/HES. A combined P2P Communication Dashboard avoids the need to visit separate HES/MDM applications.</a:t>
            </a:r>
            <a:endParaRPr lang="en-US" sz="1400" dirty="0"/>
          </a:p>
        </p:txBody>
      </p:sp>
      <p:sp>
        <p:nvSpPr>
          <p:cNvPr id="21" name="Shape 15"/>
          <p:cNvSpPr/>
          <p:nvPr/>
        </p:nvSpPr>
        <p:spPr>
          <a:xfrm>
            <a:off x="341376" y="4888992"/>
            <a:ext cx="5608320" cy="1560576"/>
          </a:xfrm>
          <a:prstGeom prst="roundRect">
            <a:avLst>
              <a:gd name="adj" fmla="val 6250"/>
            </a:avLst>
          </a:prstGeom>
          <a:solidFill>
            <a:srgbClr val="F0F8FB"/>
          </a:solidFill>
          <a:ln w="6350">
            <a:solidFill>
              <a:srgbClr val="D1E8EF"/>
            </a:solidFill>
            <a:prstDash val="solid"/>
          </a:ln>
          <a:effectLst>
            <a:outerShdw blurRad="63500" dist="25400" dir="2700000" algn="bl" rotWithShape="0">
              <a:srgbClr val="000000">
                <a:alpha val="10000"/>
              </a:srgbClr>
            </a:outerShdw>
          </a:effectLst>
        </p:spPr>
      </p:sp>
      <p:pic>
        <p:nvPicPr>
          <p:cNvPr id="22" name="Image 4" descr="preencoded.png"/>
          <p:cNvPicPr>
            <a:picLocks noChangeAspect="1"/>
          </p:cNvPicPr>
          <p:nvPr/>
        </p:nvPicPr>
        <p:blipFill>
          <a:blip r:embed="rId8"/>
          <a:stretch>
            <a:fillRect/>
          </a:stretch>
        </p:blipFill>
        <p:spPr>
          <a:xfrm>
            <a:off x="560832" y="5035296"/>
            <a:ext cx="463296" cy="463296"/>
          </a:xfrm>
          <a:prstGeom prst="rect">
            <a:avLst/>
          </a:prstGeom>
        </p:spPr>
      </p:pic>
      <p:sp>
        <p:nvSpPr>
          <p:cNvPr id="23" name="Text 16"/>
          <p:cNvSpPr/>
          <p:nvPr/>
        </p:nvSpPr>
        <p:spPr>
          <a:xfrm>
            <a:off x="1133856" y="5010912"/>
            <a:ext cx="4632960" cy="463296"/>
          </a:xfrm>
          <a:prstGeom prst="rect">
            <a:avLst/>
          </a:prstGeom>
          <a:noFill/>
          <a:ln/>
        </p:spPr>
        <p:txBody>
          <a:bodyPr wrap="square" lIns="0" tIns="0" rIns="0" bIns="0" rtlCol="0" anchor="ctr"/>
          <a:lstStyle/>
          <a:p>
            <a:r>
              <a:rPr lang="en-US" sz="1600" b="1" dirty="0">
                <a:solidFill>
                  <a:srgbClr val="065A82"/>
                </a:solidFill>
                <a:latin typeface="Calibri" pitchFamily="34" charset="0"/>
                <a:ea typeface="Calibri" pitchFamily="34" charset="-122"/>
                <a:cs typeface="Calibri" pitchFamily="34" charset="-120"/>
              </a:rPr>
              <a:t>P2P Validation &amp; Allocation Engine</a:t>
            </a:r>
            <a:endParaRPr lang="en-US" sz="1600" dirty="0"/>
          </a:p>
        </p:txBody>
      </p:sp>
      <p:sp>
        <p:nvSpPr>
          <p:cNvPr id="24" name="Text 17"/>
          <p:cNvSpPr/>
          <p:nvPr/>
        </p:nvSpPr>
        <p:spPr>
          <a:xfrm>
            <a:off x="560832" y="5559552"/>
            <a:ext cx="5242560" cy="792480"/>
          </a:xfrm>
          <a:prstGeom prst="rect">
            <a:avLst/>
          </a:prstGeom>
          <a:noFill/>
          <a:ln/>
        </p:spPr>
        <p:txBody>
          <a:bodyPr wrap="square" lIns="0" tIns="0" rIns="0" bIns="0" rtlCol="0" anchor="ctr"/>
          <a:lstStyle/>
          <a:p>
            <a:r>
              <a:rPr lang="en-US" sz="1400" dirty="0">
                <a:solidFill>
                  <a:srgbClr val="2D4A5E"/>
                </a:solidFill>
                <a:latin typeface="Calibri" pitchFamily="34" charset="0"/>
                <a:ea typeface="Calibri" pitchFamily="34" charset="-122"/>
                <a:cs typeface="Calibri" pitchFamily="34" charset="-120"/>
              </a:rPr>
              <a:t>Validates traded quantity vs. actual meter energy, applies pro-rata logic when export &lt; committed units, T+1 settlement, publishes final units to IES Trade Ledger.</a:t>
            </a:r>
            <a:endParaRPr lang="en-US" sz="1400" dirty="0"/>
          </a:p>
        </p:txBody>
      </p:sp>
      <p:sp>
        <p:nvSpPr>
          <p:cNvPr id="25" name="Shape 18"/>
          <p:cNvSpPr/>
          <p:nvPr/>
        </p:nvSpPr>
        <p:spPr>
          <a:xfrm>
            <a:off x="6242304" y="4888992"/>
            <a:ext cx="5608320" cy="1560576"/>
          </a:xfrm>
          <a:prstGeom prst="roundRect">
            <a:avLst>
              <a:gd name="adj" fmla="val 6250"/>
            </a:avLst>
          </a:prstGeom>
          <a:solidFill>
            <a:srgbClr val="F0F8FB"/>
          </a:solidFill>
          <a:ln w="6350">
            <a:solidFill>
              <a:srgbClr val="D1E8EF"/>
            </a:solidFill>
            <a:prstDash val="solid"/>
          </a:ln>
          <a:effectLst>
            <a:outerShdw blurRad="63500" dist="25400" dir="2700000" algn="bl" rotWithShape="0">
              <a:srgbClr val="000000">
                <a:alpha val="10000"/>
              </a:srgbClr>
            </a:outerShdw>
          </a:effectLst>
        </p:spPr>
      </p:sp>
      <p:pic>
        <p:nvPicPr>
          <p:cNvPr id="26" name="Image 5" descr="preencoded.png"/>
          <p:cNvPicPr>
            <a:picLocks noChangeAspect="1"/>
          </p:cNvPicPr>
          <p:nvPr/>
        </p:nvPicPr>
        <p:blipFill>
          <a:blip r:embed="rId9">
            <a:duotone>
              <a:prstClr val="black"/>
              <a:schemeClr val="accent1">
                <a:tint val="45000"/>
                <a:satMod val="400000"/>
              </a:schemeClr>
            </a:duotone>
          </a:blip>
          <a:stretch>
            <a:fillRect/>
          </a:stretch>
        </p:blipFill>
        <p:spPr>
          <a:xfrm>
            <a:off x="6461760" y="5035296"/>
            <a:ext cx="463296" cy="463296"/>
          </a:xfrm>
          <a:prstGeom prst="rect">
            <a:avLst/>
          </a:prstGeom>
        </p:spPr>
      </p:pic>
      <p:sp>
        <p:nvSpPr>
          <p:cNvPr id="27" name="Text 19"/>
          <p:cNvSpPr/>
          <p:nvPr/>
        </p:nvSpPr>
        <p:spPr>
          <a:xfrm>
            <a:off x="7034784" y="5010912"/>
            <a:ext cx="4632960" cy="463296"/>
          </a:xfrm>
          <a:prstGeom prst="rect">
            <a:avLst/>
          </a:prstGeom>
          <a:noFill/>
          <a:ln/>
        </p:spPr>
        <p:txBody>
          <a:bodyPr wrap="square" lIns="0" tIns="0" rIns="0" bIns="0" rtlCol="0" anchor="ctr"/>
          <a:lstStyle/>
          <a:p>
            <a:r>
              <a:rPr lang="en-US" sz="1600" b="1" dirty="0">
                <a:solidFill>
                  <a:srgbClr val="065A82"/>
                </a:solidFill>
                <a:latin typeface="Calibri" pitchFamily="34" charset="0"/>
                <a:ea typeface="Calibri" pitchFamily="34" charset="-122"/>
                <a:cs typeface="Calibri" pitchFamily="34" charset="-120"/>
              </a:rPr>
              <a:t>SAP Billing Integration</a:t>
            </a:r>
            <a:endParaRPr lang="en-US" sz="1600" dirty="0"/>
          </a:p>
        </p:txBody>
      </p:sp>
      <p:sp>
        <p:nvSpPr>
          <p:cNvPr id="28" name="Text 20"/>
          <p:cNvSpPr/>
          <p:nvPr/>
        </p:nvSpPr>
        <p:spPr>
          <a:xfrm>
            <a:off x="6461760" y="5559552"/>
            <a:ext cx="5242560" cy="792480"/>
          </a:xfrm>
          <a:prstGeom prst="rect">
            <a:avLst/>
          </a:prstGeom>
          <a:noFill/>
          <a:ln/>
        </p:spPr>
        <p:txBody>
          <a:bodyPr wrap="square" lIns="0" tIns="0" rIns="0" bIns="0" rtlCol="0" anchor="ctr"/>
          <a:lstStyle/>
          <a:p>
            <a:r>
              <a:rPr lang="en-US" sz="1400" dirty="0">
                <a:solidFill>
                  <a:srgbClr val="2D4A5E"/>
                </a:solidFill>
                <a:latin typeface="Calibri" pitchFamily="34" charset="0"/>
                <a:ea typeface="Calibri" pitchFamily="34" charset="-122"/>
                <a:cs typeface="Calibri" pitchFamily="34" charset="-120"/>
              </a:rPr>
              <a:t>P2P traded units are reflected in monthly consumer bills via SAP integration — prosumer export deducted, consumer import adjusted — fully automated reconciliation.</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487680" y="121920"/>
            <a:ext cx="11216640" cy="731520"/>
          </a:xfrm>
          <a:prstGeom prst="rect">
            <a:avLst/>
          </a:prstGeom>
          <a:noFill/>
          <a:ln/>
        </p:spPr>
        <p:txBody>
          <a:bodyPr wrap="square" lIns="0" tIns="0" rIns="0" bIns="0" rtlCol="0" anchor="ctr"/>
          <a:lstStyle/>
          <a:p>
            <a:r>
              <a:rPr lang="en-US" sz="2600" dirty="0">
                <a:solidFill>
                  <a:srgbClr val="C00000"/>
                </a:solidFill>
                <a:latin typeface="Arial" panose="020B0604020202020204" pitchFamily="34" charset="0"/>
                <a:ea typeface="+mj-ea"/>
                <a:cs typeface="Arial" panose="020B0604020202020204" pitchFamily="34" charset="0"/>
              </a:rPr>
              <a:t>H. Operational Monitoring — From Pilot to Control Room Discipline</a:t>
            </a:r>
          </a:p>
        </p:txBody>
      </p:sp>
      <p:sp>
        <p:nvSpPr>
          <p:cNvPr id="4" name="Text 2"/>
          <p:cNvSpPr/>
          <p:nvPr/>
        </p:nvSpPr>
        <p:spPr>
          <a:xfrm>
            <a:off x="487680" y="646661"/>
            <a:ext cx="11216640" cy="426720"/>
          </a:xfrm>
          <a:prstGeom prst="rect">
            <a:avLst/>
          </a:prstGeom>
          <a:noFill/>
          <a:ln/>
        </p:spPr>
        <p:txBody>
          <a:bodyPr wrap="square" lIns="0" tIns="0" rIns="0" bIns="0" rtlCol="0" anchor="ctr"/>
          <a:lstStyle/>
          <a:p>
            <a:r>
              <a:rPr lang="en-US" sz="1800" dirty="0">
                <a:solidFill>
                  <a:srgbClr val="5B677A"/>
                </a:solidFill>
              </a:rPr>
              <a:t>Dashboards helped reduce dependency on multiple applications and enabled exception-based operations</a:t>
            </a:r>
            <a:endParaRPr lang="en-US" sz="1800" dirty="0"/>
          </a:p>
        </p:txBody>
      </p:sp>
      <p:pic>
        <p:nvPicPr>
          <p:cNvPr id="2" name="Image 1" descr="/mnt/data/p2p_src_images/slide7_pic3.png">
            <a:extLst>
              <a:ext uri="{FF2B5EF4-FFF2-40B4-BE49-F238E27FC236}">
                <a16:creationId xmlns:a16="http://schemas.microsoft.com/office/drawing/2014/main" id="{4CCBC97E-8E19-52FB-5F5D-B20B2230083E}"/>
              </a:ext>
            </a:extLst>
          </p:cNvPr>
          <p:cNvPicPr>
            <a:picLocks noChangeAspect="1"/>
          </p:cNvPicPr>
          <p:nvPr/>
        </p:nvPicPr>
        <p:blipFill>
          <a:blip r:embed="rId3"/>
          <a:stretch>
            <a:fillRect/>
          </a:stretch>
        </p:blipFill>
        <p:spPr>
          <a:xfrm>
            <a:off x="519784" y="1356066"/>
            <a:ext cx="5584740" cy="3803400"/>
          </a:xfrm>
          <a:prstGeom prst="rect">
            <a:avLst/>
          </a:prstGeom>
        </p:spPr>
      </p:pic>
      <p:sp>
        <p:nvSpPr>
          <p:cNvPr id="29" name="Text 7">
            <a:extLst>
              <a:ext uri="{FF2B5EF4-FFF2-40B4-BE49-F238E27FC236}">
                <a16:creationId xmlns:a16="http://schemas.microsoft.com/office/drawing/2014/main" id="{99B25CC4-984A-47A5-6C10-655606D767FD}"/>
              </a:ext>
            </a:extLst>
          </p:cNvPr>
          <p:cNvSpPr/>
          <p:nvPr/>
        </p:nvSpPr>
        <p:spPr>
          <a:xfrm>
            <a:off x="519785" y="5192022"/>
            <a:ext cx="3158046" cy="167660"/>
          </a:xfrm>
          <a:prstGeom prst="rect">
            <a:avLst/>
          </a:prstGeom>
          <a:noFill/>
          <a:ln/>
        </p:spPr>
        <p:txBody>
          <a:bodyPr wrap="square" lIns="0" tIns="0" rIns="0" bIns="0" rtlCol="0" anchor="ctr"/>
          <a:lstStyle/>
          <a:p>
            <a:pPr marL="0" indent="0">
              <a:buNone/>
            </a:pPr>
            <a:r>
              <a:rPr lang="en-US" sz="1200" dirty="0">
                <a:solidFill>
                  <a:srgbClr val="5B677A"/>
                </a:solidFill>
              </a:rPr>
              <a:t>Buyer / seller trade visibility</a:t>
            </a:r>
            <a:endParaRPr lang="en-US" sz="1200" dirty="0"/>
          </a:p>
        </p:txBody>
      </p:sp>
      <p:pic>
        <p:nvPicPr>
          <p:cNvPr id="30" name="Image 2" descr="/mnt/data/p2p_src_images/slide8_pic3.png">
            <a:extLst>
              <a:ext uri="{FF2B5EF4-FFF2-40B4-BE49-F238E27FC236}">
                <a16:creationId xmlns:a16="http://schemas.microsoft.com/office/drawing/2014/main" id="{ABA04250-30FD-0AC9-E90C-98A4F20418DB}"/>
              </a:ext>
            </a:extLst>
          </p:cNvPr>
          <p:cNvPicPr>
            <a:picLocks noChangeAspect="1"/>
          </p:cNvPicPr>
          <p:nvPr/>
        </p:nvPicPr>
        <p:blipFill>
          <a:blip r:embed="rId4"/>
          <a:stretch>
            <a:fillRect/>
          </a:stretch>
        </p:blipFill>
        <p:spPr>
          <a:xfrm>
            <a:off x="6143344" y="1356065"/>
            <a:ext cx="5007009" cy="2002803"/>
          </a:xfrm>
          <a:prstGeom prst="rect">
            <a:avLst/>
          </a:prstGeom>
        </p:spPr>
      </p:pic>
      <p:sp>
        <p:nvSpPr>
          <p:cNvPr id="31" name="Text 8">
            <a:extLst>
              <a:ext uri="{FF2B5EF4-FFF2-40B4-BE49-F238E27FC236}">
                <a16:creationId xmlns:a16="http://schemas.microsoft.com/office/drawing/2014/main" id="{CEA04B3B-B086-50BC-5509-A959159CB006}"/>
              </a:ext>
            </a:extLst>
          </p:cNvPr>
          <p:cNvSpPr/>
          <p:nvPr/>
        </p:nvSpPr>
        <p:spPr>
          <a:xfrm>
            <a:off x="6143345" y="3304801"/>
            <a:ext cx="3666480" cy="274319"/>
          </a:xfrm>
          <a:prstGeom prst="rect">
            <a:avLst/>
          </a:prstGeom>
          <a:noFill/>
          <a:ln/>
        </p:spPr>
        <p:txBody>
          <a:bodyPr wrap="square" lIns="0" tIns="0" rIns="0" bIns="0" rtlCol="0" anchor="ctr"/>
          <a:lstStyle/>
          <a:p>
            <a:pPr marL="0" indent="0">
              <a:buNone/>
            </a:pPr>
            <a:r>
              <a:rPr lang="en-US" sz="1200" dirty="0">
                <a:solidFill>
                  <a:srgbClr val="5B677A"/>
                </a:solidFill>
              </a:rPr>
              <a:t>Interest window: smart meter change requests</a:t>
            </a:r>
            <a:endParaRPr lang="en-US" sz="1200" dirty="0"/>
          </a:p>
        </p:txBody>
      </p:sp>
      <p:pic>
        <p:nvPicPr>
          <p:cNvPr id="32" name="Image 3" descr="/mnt/data/p2p_src_images/slide9_pic3.png">
            <a:extLst>
              <a:ext uri="{FF2B5EF4-FFF2-40B4-BE49-F238E27FC236}">
                <a16:creationId xmlns:a16="http://schemas.microsoft.com/office/drawing/2014/main" id="{70929F76-3293-2602-A2FC-EDB375E50553}"/>
              </a:ext>
            </a:extLst>
          </p:cNvPr>
          <p:cNvPicPr>
            <a:picLocks noChangeAspect="1"/>
          </p:cNvPicPr>
          <p:nvPr/>
        </p:nvPicPr>
        <p:blipFill>
          <a:blip r:embed="rId5"/>
          <a:stretch>
            <a:fillRect/>
          </a:stretch>
        </p:blipFill>
        <p:spPr>
          <a:xfrm>
            <a:off x="6143344" y="3614633"/>
            <a:ext cx="5007009" cy="1925773"/>
          </a:xfrm>
          <a:prstGeom prst="rect">
            <a:avLst/>
          </a:prstGeom>
        </p:spPr>
      </p:pic>
      <p:sp>
        <p:nvSpPr>
          <p:cNvPr id="33" name="Text 9">
            <a:extLst>
              <a:ext uri="{FF2B5EF4-FFF2-40B4-BE49-F238E27FC236}">
                <a16:creationId xmlns:a16="http://schemas.microsoft.com/office/drawing/2014/main" id="{B04B11B1-7401-0257-4DB3-BC4A6414AAD7}"/>
              </a:ext>
            </a:extLst>
          </p:cNvPr>
          <p:cNvSpPr/>
          <p:nvPr/>
        </p:nvSpPr>
        <p:spPr>
          <a:xfrm>
            <a:off x="6143345" y="5534874"/>
            <a:ext cx="3518966" cy="167660"/>
          </a:xfrm>
          <a:prstGeom prst="rect">
            <a:avLst/>
          </a:prstGeom>
          <a:noFill/>
          <a:ln/>
        </p:spPr>
        <p:txBody>
          <a:bodyPr wrap="square" lIns="0" tIns="0" rIns="0" bIns="0" rtlCol="0" anchor="ctr"/>
          <a:lstStyle/>
          <a:p>
            <a:pPr marL="0" indent="0">
              <a:buNone/>
            </a:pPr>
            <a:r>
              <a:rPr lang="en-US" sz="1200" dirty="0">
                <a:solidFill>
                  <a:srgbClr val="5B677A"/>
                </a:solidFill>
              </a:rPr>
              <a:t>Meter communication status for P2P participants</a:t>
            </a:r>
            <a:endParaRPr lang="en-US" sz="1200" dirty="0"/>
          </a:p>
        </p:txBody>
      </p:sp>
      <p:sp>
        <p:nvSpPr>
          <p:cNvPr id="34" name="Shape 10">
            <a:extLst>
              <a:ext uri="{FF2B5EF4-FFF2-40B4-BE49-F238E27FC236}">
                <a16:creationId xmlns:a16="http://schemas.microsoft.com/office/drawing/2014/main" id="{B6C42E6E-E457-D775-8E82-70F7400FE66C}"/>
              </a:ext>
            </a:extLst>
          </p:cNvPr>
          <p:cNvSpPr/>
          <p:nvPr/>
        </p:nvSpPr>
        <p:spPr>
          <a:xfrm>
            <a:off x="893093" y="6019505"/>
            <a:ext cx="9875520" cy="438911"/>
          </a:xfrm>
          <a:prstGeom prst="roundRect">
            <a:avLst>
              <a:gd name="adj" fmla="val 20833"/>
            </a:avLst>
          </a:prstGeom>
          <a:solidFill>
            <a:srgbClr val="0B1F3A"/>
          </a:solidFill>
          <a:ln w="12700">
            <a:solidFill>
              <a:srgbClr val="0B1F3A"/>
            </a:solidFill>
            <a:prstDash val="solid"/>
          </a:ln>
        </p:spPr>
      </p:sp>
      <p:sp>
        <p:nvSpPr>
          <p:cNvPr id="35" name="Text 11">
            <a:extLst>
              <a:ext uri="{FF2B5EF4-FFF2-40B4-BE49-F238E27FC236}">
                <a16:creationId xmlns:a16="http://schemas.microsoft.com/office/drawing/2014/main" id="{0EB7AD29-FA64-BDCE-7A33-A2FAF79BAE73}"/>
              </a:ext>
            </a:extLst>
          </p:cNvPr>
          <p:cNvSpPr/>
          <p:nvPr/>
        </p:nvSpPr>
        <p:spPr>
          <a:xfrm>
            <a:off x="1121693" y="6090529"/>
            <a:ext cx="9418320" cy="274319"/>
          </a:xfrm>
          <a:prstGeom prst="rect">
            <a:avLst/>
          </a:prstGeom>
          <a:noFill/>
          <a:ln/>
        </p:spPr>
        <p:txBody>
          <a:bodyPr wrap="square" lIns="0" tIns="0" rIns="0" bIns="0" rtlCol="0" anchor="ctr">
            <a:normAutofit fontScale="85000" lnSpcReduction="10000"/>
          </a:bodyPr>
          <a:lstStyle/>
          <a:p>
            <a:pPr marL="0" indent="0" algn="ctr">
              <a:buNone/>
            </a:pPr>
            <a:r>
              <a:rPr lang="en-US" sz="1600" b="1" dirty="0">
                <a:solidFill>
                  <a:srgbClr val="FFFFFF"/>
                </a:solidFill>
              </a:rPr>
              <a:t>Scale-up requirement: institutionalize the monitoring cell as a DISCOM P2P operations desk with daily exception handling</a:t>
            </a:r>
            <a:endParaRPr lang="en-US" sz="1600" dirty="0"/>
          </a:p>
        </p:txBody>
      </p:sp>
    </p:spTree>
    <p:extLst>
      <p:ext uri="{BB962C8B-B14F-4D97-AF65-F5344CB8AC3E}">
        <p14:creationId xmlns:p14="http://schemas.microsoft.com/office/powerpoint/2010/main" val="24492114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2478025"/>
            <a:ext cx="10515600" cy="960241"/>
          </a:xfrm>
        </p:spPr>
        <p:txBody>
          <a:bodyPr/>
          <a:lstStyle/>
          <a:p>
            <a:r>
              <a:rPr lang="en-US" dirty="0">
                <a:solidFill>
                  <a:schemeClr val="bg1"/>
                </a:solidFill>
              </a:rPr>
              <a:t>Challenges, Hurdles &amp; Policy Gaps</a:t>
            </a:r>
          </a:p>
        </p:txBody>
      </p:sp>
      <p:sp>
        <p:nvSpPr>
          <p:cNvPr id="3" name="Rectangle 2"/>
          <p:cNvSpPr/>
          <p:nvPr/>
        </p:nvSpPr>
        <p:spPr>
          <a:xfrm>
            <a:off x="1069848" y="1719073"/>
            <a:ext cx="978408" cy="7589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dirty="0">
                <a:solidFill>
                  <a:srgbClr val="C00000"/>
                </a:solidFill>
              </a:rPr>
              <a:t>3</a:t>
            </a:r>
          </a:p>
        </p:txBody>
      </p:sp>
    </p:spTree>
    <p:extLst>
      <p:ext uri="{BB962C8B-B14F-4D97-AF65-F5344CB8AC3E}">
        <p14:creationId xmlns:p14="http://schemas.microsoft.com/office/powerpoint/2010/main" val="15081192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487680" y="121920"/>
            <a:ext cx="11216640" cy="731520"/>
          </a:xfrm>
          <a:prstGeom prst="rect">
            <a:avLst/>
          </a:prstGeom>
          <a:noFill/>
          <a:ln/>
        </p:spPr>
        <p:txBody>
          <a:bodyPr wrap="square" lIns="0" tIns="0" rIns="0" bIns="0" rtlCol="0" anchor="ctr"/>
          <a:lstStyle/>
          <a:p>
            <a:r>
              <a:rPr lang="en-US" sz="3200" b="1" dirty="0">
                <a:solidFill>
                  <a:srgbClr val="FFFFFF"/>
                </a:solidFill>
                <a:latin typeface="Calibri" pitchFamily="34" charset="0"/>
                <a:ea typeface="Calibri" pitchFamily="34" charset="-122"/>
                <a:cs typeface="Calibri" pitchFamily="34" charset="-120"/>
              </a:rPr>
              <a:t>Operational &amp; Technical Challenges</a:t>
            </a:r>
            <a:endParaRPr lang="en-US" sz="3200" dirty="0"/>
          </a:p>
        </p:txBody>
      </p:sp>
      <p:sp>
        <p:nvSpPr>
          <p:cNvPr id="5" name="Shape 3"/>
          <p:cNvSpPr/>
          <p:nvPr/>
        </p:nvSpPr>
        <p:spPr>
          <a:xfrm>
            <a:off x="341376" y="1487424"/>
            <a:ext cx="3730752" cy="1670304"/>
          </a:xfrm>
          <a:prstGeom prst="roundRect">
            <a:avLst>
              <a:gd name="adj" fmla="val 5109"/>
            </a:avLst>
          </a:prstGeom>
          <a:solidFill>
            <a:srgbClr val="F0F8FB"/>
          </a:solidFill>
          <a:ln w="6350">
            <a:solidFill>
              <a:srgbClr val="D1E8EF"/>
            </a:solidFill>
            <a:prstDash val="solid"/>
          </a:ln>
          <a:effectLst>
            <a:outerShdw blurRad="63500" dist="25400" dir="2700000" algn="bl" rotWithShape="0">
              <a:srgbClr val="000000">
                <a:alpha val="10000"/>
              </a:srgbClr>
            </a:outerShdw>
          </a:effectLst>
        </p:spPr>
      </p:sp>
      <p:sp>
        <p:nvSpPr>
          <p:cNvPr id="6" name="Shape 4"/>
          <p:cNvSpPr/>
          <p:nvPr/>
        </p:nvSpPr>
        <p:spPr>
          <a:xfrm>
            <a:off x="475488" y="1597152"/>
            <a:ext cx="390144" cy="316992"/>
          </a:xfrm>
          <a:prstGeom prst="roundRect">
            <a:avLst>
              <a:gd name="adj" fmla="val 15385"/>
            </a:avLst>
          </a:prstGeom>
          <a:solidFill>
            <a:srgbClr val="E05A4E"/>
          </a:solidFill>
          <a:ln w="12700">
            <a:solidFill>
              <a:srgbClr val="E05A4E"/>
            </a:solidFill>
            <a:prstDash val="solid"/>
          </a:ln>
        </p:spPr>
      </p:sp>
      <p:sp>
        <p:nvSpPr>
          <p:cNvPr id="7" name="Text 5"/>
          <p:cNvSpPr/>
          <p:nvPr/>
        </p:nvSpPr>
        <p:spPr>
          <a:xfrm>
            <a:off x="475488" y="1597152"/>
            <a:ext cx="390144" cy="316992"/>
          </a:xfrm>
          <a:prstGeom prst="rect">
            <a:avLst/>
          </a:prstGeom>
          <a:noFill/>
          <a:ln/>
        </p:spPr>
        <p:txBody>
          <a:bodyPr wrap="square" lIns="0" tIns="0" rIns="0" bIns="0" rtlCol="0" anchor="ctr"/>
          <a:lstStyle/>
          <a:p>
            <a:pPr algn="ctr"/>
            <a:r>
              <a:rPr lang="en-US" sz="1333" b="1" dirty="0">
                <a:solidFill>
                  <a:srgbClr val="FFFFFF"/>
                </a:solidFill>
                <a:latin typeface="Calibri" pitchFamily="34" charset="0"/>
                <a:ea typeface="Calibri" pitchFamily="34" charset="-122"/>
                <a:cs typeface="Calibri" pitchFamily="34" charset="-120"/>
              </a:rPr>
              <a:t>01</a:t>
            </a:r>
            <a:endParaRPr lang="en-US" sz="1333" dirty="0"/>
          </a:p>
        </p:txBody>
      </p:sp>
      <p:sp>
        <p:nvSpPr>
          <p:cNvPr id="8" name="Text 6"/>
          <p:cNvSpPr/>
          <p:nvPr/>
        </p:nvSpPr>
        <p:spPr>
          <a:xfrm>
            <a:off x="926592" y="1584960"/>
            <a:ext cx="2987040" cy="438912"/>
          </a:xfrm>
          <a:prstGeom prst="rect">
            <a:avLst/>
          </a:prstGeom>
          <a:noFill/>
          <a:ln/>
        </p:spPr>
        <p:txBody>
          <a:bodyPr wrap="square" lIns="0" tIns="0" rIns="0" bIns="0" rtlCol="0" anchor="ctr"/>
          <a:lstStyle/>
          <a:p>
            <a:r>
              <a:rPr lang="en-US" sz="1333" b="1" dirty="0">
                <a:solidFill>
                  <a:srgbClr val="065A82"/>
                </a:solidFill>
                <a:latin typeface="Calibri" pitchFamily="34" charset="0"/>
                <a:ea typeface="Calibri" pitchFamily="34" charset="-122"/>
                <a:cs typeface="Calibri" pitchFamily="34" charset="-120"/>
              </a:rPr>
              <a:t>VC Revocation Mechanism Absent</a:t>
            </a:r>
            <a:endParaRPr lang="en-US" sz="1333" dirty="0"/>
          </a:p>
        </p:txBody>
      </p:sp>
      <p:sp>
        <p:nvSpPr>
          <p:cNvPr id="11" name="Text 9"/>
          <p:cNvSpPr/>
          <p:nvPr/>
        </p:nvSpPr>
        <p:spPr>
          <a:xfrm>
            <a:off x="475488" y="2316480"/>
            <a:ext cx="3450336" cy="780288"/>
          </a:xfrm>
          <a:prstGeom prst="rect">
            <a:avLst/>
          </a:prstGeom>
          <a:noFill/>
          <a:ln/>
        </p:spPr>
        <p:txBody>
          <a:bodyPr wrap="square" lIns="0" tIns="0" rIns="0" bIns="0" rtlCol="0" anchor="ctr"/>
          <a:lstStyle/>
          <a:p>
            <a:r>
              <a:rPr lang="en-US" sz="1100" dirty="0">
                <a:solidFill>
                  <a:srgbClr val="2D4A5E"/>
                </a:solidFill>
                <a:latin typeface="Calibri" pitchFamily="34" charset="0"/>
                <a:ea typeface="Calibri" pitchFamily="34" charset="-122"/>
                <a:cs typeface="Calibri" pitchFamily="34" charset="-120"/>
              </a:rPr>
              <a:t>No workflow to revoke or reissue VCs on ownership transfer, meter change, or connection events. Active BRPL case: a consumer trading post-ownership transfer cannot settle — no fresh VC process exists.</a:t>
            </a:r>
            <a:endParaRPr lang="en-US" sz="1100" dirty="0"/>
          </a:p>
          <a:p>
            <a:r>
              <a:rPr lang="en-US" sz="1100" dirty="0">
                <a:solidFill>
                  <a:srgbClr val="2D4A5E"/>
                </a:solidFill>
                <a:latin typeface="Calibri" pitchFamily="34" charset="0"/>
                <a:ea typeface="Calibri" pitchFamily="34" charset="-122"/>
                <a:cs typeface="Calibri" pitchFamily="34" charset="-120"/>
              </a:rPr>
              <a:t>.</a:t>
            </a:r>
            <a:endParaRPr lang="en-US" sz="1100" dirty="0"/>
          </a:p>
        </p:txBody>
      </p:sp>
      <p:sp>
        <p:nvSpPr>
          <p:cNvPr id="12" name="Shape 10"/>
          <p:cNvSpPr/>
          <p:nvPr/>
        </p:nvSpPr>
        <p:spPr>
          <a:xfrm>
            <a:off x="4218432" y="1487424"/>
            <a:ext cx="3730752" cy="1670304"/>
          </a:xfrm>
          <a:prstGeom prst="roundRect">
            <a:avLst>
              <a:gd name="adj" fmla="val 5109"/>
            </a:avLst>
          </a:prstGeom>
          <a:solidFill>
            <a:srgbClr val="F0F8FB"/>
          </a:solidFill>
          <a:ln w="6350">
            <a:solidFill>
              <a:srgbClr val="D1E8EF"/>
            </a:solidFill>
            <a:prstDash val="solid"/>
          </a:ln>
          <a:effectLst>
            <a:outerShdw blurRad="63500" dist="25400" dir="2700000" algn="bl" rotWithShape="0">
              <a:srgbClr val="000000">
                <a:alpha val="10000"/>
              </a:srgbClr>
            </a:outerShdw>
          </a:effectLst>
        </p:spPr>
      </p:sp>
      <p:sp>
        <p:nvSpPr>
          <p:cNvPr id="13" name="Shape 11"/>
          <p:cNvSpPr/>
          <p:nvPr/>
        </p:nvSpPr>
        <p:spPr>
          <a:xfrm>
            <a:off x="4352544" y="1597152"/>
            <a:ext cx="390144" cy="316992"/>
          </a:xfrm>
          <a:prstGeom prst="roundRect">
            <a:avLst>
              <a:gd name="adj" fmla="val 15385"/>
            </a:avLst>
          </a:prstGeom>
          <a:solidFill>
            <a:srgbClr val="E05A4E"/>
          </a:solidFill>
          <a:ln w="12700">
            <a:solidFill>
              <a:srgbClr val="E05A4E"/>
            </a:solidFill>
            <a:prstDash val="solid"/>
          </a:ln>
        </p:spPr>
      </p:sp>
      <p:sp>
        <p:nvSpPr>
          <p:cNvPr id="14" name="Text 12"/>
          <p:cNvSpPr/>
          <p:nvPr/>
        </p:nvSpPr>
        <p:spPr>
          <a:xfrm>
            <a:off x="4352544" y="1597152"/>
            <a:ext cx="390144" cy="316992"/>
          </a:xfrm>
          <a:prstGeom prst="rect">
            <a:avLst/>
          </a:prstGeom>
          <a:noFill/>
          <a:ln/>
        </p:spPr>
        <p:txBody>
          <a:bodyPr wrap="square" lIns="0" tIns="0" rIns="0" bIns="0" rtlCol="0" anchor="ctr"/>
          <a:lstStyle/>
          <a:p>
            <a:pPr algn="ctr"/>
            <a:r>
              <a:rPr lang="en-US" sz="1333" b="1" dirty="0">
                <a:solidFill>
                  <a:srgbClr val="FFFFFF"/>
                </a:solidFill>
                <a:latin typeface="Calibri" pitchFamily="34" charset="0"/>
                <a:ea typeface="Calibri" pitchFamily="34" charset="-122"/>
                <a:cs typeface="Calibri" pitchFamily="34" charset="-120"/>
              </a:rPr>
              <a:t>02</a:t>
            </a:r>
            <a:endParaRPr lang="en-US" sz="1333" dirty="0"/>
          </a:p>
        </p:txBody>
      </p:sp>
      <p:sp>
        <p:nvSpPr>
          <p:cNvPr id="15" name="Text 13"/>
          <p:cNvSpPr/>
          <p:nvPr/>
        </p:nvSpPr>
        <p:spPr>
          <a:xfrm>
            <a:off x="4803648" y="1584960"/>
            <a:ext cx="2987040" cy="438912"/>
          </a:xfrm>
          <a:prstGeom prst="rect">
            <a:avLst/>
          </a:prstGeom>
          <a:noFill/>
          <a:ln/>
        </p:spPr>
        <p:txBody>
          <a:bodyPr wrap="square" lIns="0" tIns="0" rIns="0" bIns="0" rtlCol="0" anchor="ctr"/>
          <a:lstStyle/>
          <a:p>
            <a:r>
              <a:rPr lang="en-US" sz="1333" b="1" dirty="0">
                <a:solidFill>
                  <a:srgbClr val="065A82"/>
                </a:solidFill>
                <a:latin typeface="Calibri" pitchFamily="34" charset="0"/>
                <a:ea typeface="Calibri" pitchFamily="34" charset="-122"/>
                <a:cs typeface="Calibri" pitchFamily="34" charset="-120"/>
              </a:rPr>
              <a:t>Onboarding &amp; Meter Readiness</a:t>
            </a:r>
            <a:endParaRPr lang="en-US" sz="1333" dirty="0"/>
          </a:p>
        </p:txBody>
      </p:sp>
      <p:sp>
        <p:nvSpPr>
          <p:cNvPr id="16" name="Shape 14"/>
          <p:cNvSpPr/>
          <p:nvPr/>
        </p:nvSpPr>
        <p:spPr>
          <a:xfrm>
            <a:off x="4352544" y="2048256"/>
            <a:ext cx="3450336" cy="231648"/>
          </a:xfrm>
          <a:prstGeom prst="roundRect">
            <a:avLst>
              <a:gd name="adj" fmla="val 47368"/>
            </a:avLst>
          </a:prstGeom>
          <a:solidFill>
            <a:srgbClr val="FCEEED"/>
          </a:solidFill>
          <a:ln w="6350">
            <a:solidFill>
              <a:srgbClr val="E05A4E"/>
            </a:solidFill>
            <a:prstDash val="solid"/>
          </a:ln>
        </p:spPr>
      </p:sp>
      <p:sp>
        <p:nvSpPr>
          <p:cNvPr id="17" name="Text 15"/>
          <p:cNvSpPr/>
          <p:nvPr/>
        </p:nvSpPr>
        <p:spPr>
          <a:xfrm>
            <a:off x="4352544" y="2048256"/>
            <a:ext cx="3450336" cy="231648"/>
          </a:xfrm>
          <a:prstGeom prst="rect">
            <a:avLst/>
          </a:prstGeom>
          <a:noFill/>
          <a:ln/>
        </p:spPr>
        <p:txBody>
          <a:bodyPr wrap="square" lIns="0" tIns="0" rIns="0" bIns="0" rtlCol="0" anchor="ctr"/>
          <a:lstStyle/>
          <a:p>
            <a:pPr algn="ctr"/>
            <a:r>
              <a:rPr lang="en-US" sz="1200" dirty="0">
                <a:solidFill>
                  <a:srgbClr val="E05A4E"/>
                </a:solidFill>
                <a:latin typeface="Calibri" pitchFamily="34" charset="0"/>
                <a:ea typeface="Calibri" pitchFamily="34" charset="-122"/>
                <a:cs typeface="Calibri" pitchFamily="34" charset="-120"/>
              </a:rPr>
              <a:t>Consumer Readiness</a:t>
            </a:r>
            <a:endParaRPr lang="en-US" sz="1200" dirty="0"/>
          </a:p>
        </p:txBody>
      </p:sp>
      <p:sp>
        <p:nvSpPr>
          <p:cNvPr id="18" name="Text 16"/>
          <p:cNvSpPr/>
          <p:nvPr/>
        </p:nvSpPr>
        <p:spPr>
          <a:xfrm>
            <a:off x="4352544" y="2316480"/>
            <a:ext cx="3450336" cy="780288"/>
          </a:xfrm>
          <a:prstGeom prst="rect">
            <a:avLst/>
          </a:prstGeom>
          <a:noFill/>
          <a:ln/>
        </p:spPr>
        <p:txBody>
          <a:bodyPr wrap="square" lIns="0" tIns="0" rIns="0" bIns="0" rtlCol="0" anchor="ctr"/>
          <a:lstStyle/>
          <a:p>
            <a:r>
              <a:rPr lang="en-US" sz="1100" dirty="0">
                <a:solidFill>
                  <a:srgbClr val="2D4A5E"/>
                </a:solidFill>
                <a:latin typeface="Calibri" pitchFamily="34" charset="0"/>
                <a:ea typeface="Calibri" pitchFamily="34" charset="-122"/>
                <a:cs typeface="Calibri" pitchFamily="34" charset="-120"/>
              </a:rPr>
              <a:t>Not all interested consumers have smart meters. Coordinating MMG (Meter Management Group) for meter replacement delays the active participant pipeline significantly.</a:t>
            </a:r>
            <a:endParaRPr lang="en-US" sz="1100" dirty="0"/>
          </a:p>
        </p:txBody>
      </p:sp>
      <p:sp>
        <p:nvSpPr>
          <p:cNvPr id="19" name="Shape 17"/>
          <p:cNvSpPr/>
          <p:nvPr/>
        </p:nvSpPr>
        <p:spPr>
          <a:xfrm>
            <a:off x="8095488" y="1487424"/>
            <a:ext cx="3730752" cy="1670304"/>
          </a:xfrm>
          <a:prstGeom prst="roundRect">
            <a:avLst>
              <a:gd name="adj" fmla="val 5109"/>
            </a:avLst>
          </a:prstGeom>
          <a:solidFill>
            <a:srgbClr val="F0F8FB"/>
          </a:solidFill>
          <a:ln w="6350">
            <a:solidFill>
              <a:srgbClr val="D1E8EF"/>
            </a:solidFill>
            <a:prstDash val="solid"/>
          </a:ln>
          <a:effectLst>
            <a:outerShdw blurRad="63500" dist="25400" dir="2700000" algn="bl" rotWithShape="0">
              <a:srgbClr val="000000">
                <a:alpha val="10000"/>
              </a:srgbClr>
            </a:outerShdw>
          </a:effectLst>
        </p:spPr>
      </p:sp>
      <p:sp>
        <p:nvSpPr>
          <p:cNvPr id="20" name="Shape 18"/>
          <p:cNvSpPr/>
          <p:nvPr/>
        </p:nvSpPr>
        <p:spPr>
          <a:xfrm>
            <a:off x="8229600" y="1597152"/>
            <a:ext cx="390144" cy="316992"/>
          </a:xfrm>
          <a:prstGeom prst="roundRect">
            <a:avLst>
              <a:gd name="adj" fmla="val 15385"/>
            </a:avLst>
          </a:prstGeom>
          <a:solidFill>
            <a:srgbClr val="E05A4E"/>
          </a:solidFill>
          <a:ln w="12700">
            <a:solidFill>
              <a:srgbClr val="E05A4E"/>
            </a:solidFill>
            <a:prstDash val="solid"/>
          </a:ln>
        </p:spPr>
      </p:sp>
      <p:sp>
        <p:nvSpPr>
          <p:cNvPr id="21" name="Text 19"/>
          <p:cNvSpPr/>
          <p:nvPr/>
        </p:nvSpPr>
        <p:spPr>
          <a:xfrm>
            <a:off x="8229600" y="1597152"/>
            <a:ext cx="390144" cy="316992"/>
          </a:xfrm>
          <a:prstGeom prst="rect">
            <a:avLst/>
          </a:prstGeom>
          <a:noFill/>
          <a:ln/>
        </p:spPr>
        <p:txBody>
          <a:bodyPr wrap="square" lIns="0" tIns="0" rIns="0" bIns="0" rtlCol="0" anchor="ctr"/>
          <a:lstStyle/>
          <a:p>
            <a:pPr algn="ctr"/>
            <a:r>
              <a:rPr lang="en-US" sz="1333" b="1" dirty="0">
                <a:solidFill>
                  <a:srgbClr val="FFFFFF"/>
                </a:solidFill>
                <a:latin typeface="Calibri" pitchFamily="34" charset="0"/>
                <a:ea typeface="Calibri" pitchFamily="34" charset="-122"/>
                <a:cs typeface="Calibri" pitchFamily="34" charset="-120"/>
              </a:rPr>
              <a:t>03</a:t>
            </a:r>
            <a:endParaRPr lang="en-US" sz="1333" dirty="0"/>
          </a:p>
        </p:txBody>
      </p:sp>
      <p:sp>
        <p:nvSpPr>
          <p:cNvPr id="22" name="Text 20"/>
          <p:cNvSpPr/>
          <p:nvPr/>
        </p:nvSpPr>
        <p:spPr>
          <a:xfrm>
            <a:off x="8680704" y="1584960"/>
            <a:ext cx="2987040" cy="438912"/>
          </a:xfrm>
          <a:prstGeom prst="rect">
            <a:avLst/>
          </a:prstGeom>
          <a:noFill/>
          <a:ln/>
        </p:spPr>
        <p:txBody>
          <a:bodyPr wrap="square" lIns="0" tIns="0" rIns="0" bIns="0" rtlCol="0" anchor="ctr"/>
          <a:lstStyle/>
          <a:p>
            <a:r>
              <a:rPr lang="en-US" sz="1333" b="1" dirty="0">
                <a:solidFill>
                  <a:srgbClr val="065A82"/>
                </a:solidFill>
                <a:latin typeface="Calibri" pitchFamily="34" charset="0"/>
                <a:ea typeface="Calibri" pitchFamily="34" charset="-122"/>
                <a:cs typeface="Calibri" pitchFamily="34" charset="-120"/>
              </a:rPr>
              <a:t>Bid vs. Actual Energy Gap</a:t>
            </a:r>
            <a:endParaRPr lang="en-US" sz="1333" dirty="0"/>
          </a:p>
        </p:txBody>
      </p:sp>
      <p:sp>
        <p:nvSpPr>
          <p:cNvPr id="23" name="Shape 21"/>
          <p:cNvSpPr/>
          <p:nvPr/>
        </p:nvSpPr>
        <p:spPr>
          <a:xfrm>
            <a:off x="8229600" y="2048256"/>
            <a:ext cx="3450336" cy="231648"/>
          </a:xfrm>
          <a:prstGeom prst="roundRect">
            <a:avLst>
              <a:gd name="adj" fmla="val 47368"/>
            </a:avLst>
          </a:prstGeom>
          <a:solidFill>
            <a:srgbClr val="FCEEED"/>
          </a:solidFill>
          <a:ln w="6350">
            <a:solidFill>
              <a:srgbClr val="E05A4E"/>
            </a:solidFill>
            <a:prstDash val="solid"/>
          </a:ln>
        </p:spPr>
      </p:sp>
      <p:sp>
        <p:nvSpPr>
          <p:cNvPr id="24" name="Text 22"/>
          <p:cNvSpPr/>
          <p:nvPr/>
        </p:nvSpPr>
        <p:spPr>
          <a:xfrm>
            <a:off x="8229600" y="2048256"/>
            <a:ext cx="3450336" cy="231648"/>
          </a:xfrm>
          <a:prstGeom prst="rect">
            <a:avLst/>
          </a:prstGeom>
          <a:noFill/>
          <a:ln/>
        </p:spPr>
        <p:txBody>
          <a:bodyPr wrap="square" lIns="0" tIns="0" rIns="0" bIns="0" rtlCol="0" anchor="ctr"/>
          <a:lstStyle/>
          <a:p>
            <a:pPr algn="ctr"/>
            <a:r>
              <a:rPr lang="en-US" sz="1200" dirty="0">
                <a:solidFill>
                  <a:srgbClr val="E05A4E"/>
                </a:solidFill>
                <a:latin typeface="Calibri" pitchFamily="34" charset="0"/>
                <a:ea typeface="Calibri" pitchFamily="34" charset="-122"/>
                <a:cs typeface="Calibri" pitchFamily="34" charset="-120"/>
              </a:rPr>
              <a:t>Settlement</a:t>
            </a:r>
            <a:endParaRPr lang="en-US" sz="1200" dirty="0"/>
          </a:p>
        </p:txBody>
      </p:sp>
      <p:sp>
        <p:nvSpPr>
          <p:cNvPr id="25" name="Text 23"/>
          <p:cNvSpPr/>
          <p:nvPr/>
        </p:nvSpPr>
        <p:spPr>
          <a:xfrm>
            <a:off x="8229600" y="2316480"/>
            <a:ext cx="3450336" cy="780288"/>
          </a:xfrm>
          <a:prstGeom prst="rect">
            <a:avLst/>
          </a:prstGeom>
          <a:noFill/>
          <a:ln/>
        </p:spPr>
        <p:txBody>
          <a:bodyPr wrap="square" lIns="0" tIns="0" rIns="0" bIns="0" rtlCol="0" anchor="ctr"/>
          <a:lstStyle/>
          <a:p>
            <a:r>
              <a:rPr lang="en-US" sz="1100" dirty="0">
                <a:solidFill>
                  <a:srgbClr val="2D4A5E"/>
                </a:solidFill>
                <a:latin typeface="Calibri" pitchFamily="34" charset="0"/>
                <a:ea typeface="Calibri" pitchFamily="34" charset="-122"/>
                <a:cs typeface="Calibri" pitchFamily="34" charset="-120"/>
              </a:rPr>
              <a:t>Prosumers often bid more than they actually export. Pro-rata logic handles the shortfall, but consumers receive less energy than contracted — impacting their confidence.</a:t>
            </a:r>
            <a:endParaRPr lang="en-US" sz="1100" dirty="0"/>
          </a:p>
        </p:txBody>
      </p:sp>
      <p:sp>
        <p:nvSpPr>
          <p:cNvPr id="26" name="Shape 24"/>
          <p:cNvSpPr/>
          <p:nvPr/>
        </p:nvSpPr>
        <p:spPr>
          <a:xfrm>
            <a:off x="341376" y="3304032"/>
            <a:ext cx="3730752" cy="1670304"/>
          </a:xfrm>
          <a:prstGeom prst="roundRect">
            <a:avLst>
              <a:gd name="adj" fmla="val 5109"/>
            </a:avLst>
          </a:prstGeom>
          <a:solidFill>
            <a:srgbClr val="F0F8FB"/>
          </a:solidFill>
          <a:ln w="6350">
            <a:solidFill>
              <a:srgbClr val="D1E8EF"/>
            </a:solidFill>
            <a:prstDash val="solid"/>
          </a:ln>
          <a:effectLst>
            <a:outerShdw blurRad="63500" dist="25400" dir="2700000" algn="bl" rotWithShape="0">
              <a:srgbClr val="000000">
                <a:alpha val="10000"/>
              </a:srgbClr>
            </a:outerShdw>
          </a:effectLst>
        </p:spPr>
      </p:sp>
      <p:sp>
        <p:nvSpPr>
          <p:cNvPr id="27" name="Shape 25"/>
          <p:cNvSpPr/>
          <p:nvPr/>
        </p:nvSpPr>
        <p:spPr>
          <a:xfrm>
            <a:off x="475488" y="3413760"/>
            <a:ext cx="390144" cy="316992"/>
          </a:xfrm>
          <a:prstGeom prst="roundRect">
            <a:avLst>
              <a:gd name="adj" fmla="val 15385"/>
            </a:avLst>
          </a:prstGeom>
          <a:solidFill>
            <a:srgbClr val="E05A4E"/>
          </a:solidFill>
          <a:ln w="12700">
            <a:solidFill>
              <a:srgbClr val="E05A4E"/>
            </a:solidFill>
            <a:prstDash val="solid"/>
          </a:ln>
        </p:spPr>
      </p:sp>
      <p:sp>
        <p:nvSpPr>
          <p:cNvPr id="28" name="Text 26"/>
          <p:cNvSpPr/>
          <p:nvPr/>
        </p:nvSpPr>
        <p:spPr>
          <a:xfrm>
            <a:off x="475488" y="3413760"/>
            <a:ext cx="390144" cy="316992"/>
          </a:xfrm>
          <a:prstGeom prst="rect">
            <a:avLst/>
          </a:prstGeom>
          <a:noFill/>
          <a:ln/>
        </p:spPr>
        <p:txBody>
          <a:bodyPr wrap="square" lIns="0" tIns="0" rIns="0" bIns="0" rtlCol="0" anchor="ctr"/>
          <a:lstStyle/>
          <a:p>
            <a:pPr algn="ctr"/>
            <a:r>
              <a:rPr lang="en-US" sz="1333" b="1" dirty="0">
                <a:solidFill>
                  <a:srgbClr val="FFFFFF"/>
                </a:solidFill>
                <a:latin typeface="Calibri" pitchFamily="34" charset="0"/>
                <a:ea typeface="Calibri" pitchFamily="34" charset="-122"/>
                <a:cs typeface="Calibri" pitchFamily="34" charset="-120"/>
              </a:rPr>
              <a:t>04</a:t>
            </a:r>
            <a:endParaRPr lang="en-US" sz="1333" dirty="0"/>
          </a:p>
        </p:txBody>
      </p:sp>
      <p:sp>
        <p:nvSpPr>
          <p:cNvPr id="29" name="Text 27"/>
          <p:cNvSpPr/>
          <p:nvPr/>
        </p:nvSpPr>
        <p:spPr>
          <a:xfrm>
            <a:off x="926592" y="3401568"/>
            <a:ext cx="2987040" cy="438912"/>
          </a:xfrm>
          <a:prstGeom prst="rect">
            <a:avLst/>
          </a:prstGeom>
          <a:noFill/>
          <a:ln/>
        </p:spPr>
        <p:txBody>
          <a:bodyPr wrap="square" lIns="0" tIns="0" rIns="0" bIns="0" rtlCol="0" anchor="ctr"/>
          <a:lstStyle/>
          <a:p>
            <a:r>
              <a:rPr lang="en-US" sz="1333" b="1" dirty="0">
                <a:solidFill>
                  <a:srgbClr val="065A82"/>
                </a:solidFill>
                <a:latin typeface="Calibri" pitchFamily="34" charset="0"/>
                <a:ea typeface="Calibri" pitchFamily="34" charset="-122"/>
                <a:cs typeface="Calibri" pitchFamily="34" charset="-120"/>
              </a:rPr>
              <a:t>Interstate Coordination Gap</a:t>
            </a:r>
            <a:endParaRPr lang="en-US" sz="1333" dirty="0"/>
          </a:p>
        </p:txBody>
      </p:sp>
      <p:sp>
        <p:nvSpPr>
          <p:cNvPr id="30" name="Shape 28"/>
          <p:cNvSpPr/>
          <p:nvPr/>
        </p:nvSpPr>
        <p:spPr>
          <a:xfrm>
            <a:off x="475488" y="3864864"/>
            <a:ext cx="3450336" cy="231648"/>
          </a:xfrm>
          <a:prstGeom prst="roundRect">
            <a:avLst>
              <a:gd name="adj" fmla="val 47368"/>
            </a:avLst>
          </a:prstGeom>
          <a:solidFill>
            <a:srgbClr val="FCEEED"/>
          </a:solidFill>
          <a:ln w="6350">
            <a:solidFill>
              <a:srgbClr val="E05A4E"/>
            </a:solidFill>
            <a:prstDash val="solid"/>
          </a:ln>
        </p:spPr>
      </p:sp>
      <p:sp>
        <p:nvSpPr>
          <p:cNvPr id="31" name="Text 29"/>
          <p:cNvSpPr/>
          <p:nvPr/>
        </p:nvSpPr>
        <p:spPr>
          <a:xfrm>
            <a:off x="475488" y="3864864"/>
            <a:ext cx="3450336" cy="231648"/>
          </a:xfrm>
          <a:prstGeom prst="rect">
            <a:avLst/>
          </a:prstGeom>
          <a:noFill/>
          <a:ln/>
        </p:spPr>
        <p:txBody>
          <a:bodyPr wrap="square" lIns="0" tIns="0" rIns="0" bIns="0" rtlCol="0" anchor="ctr"/>
          <a:lstStyle/>
          <a:p>
            <a:pPr algn="ctr"/>
            <a:r>
              <a:rPr lang="en-US" sz="1200" dirty="0">
                <a:solidFill>
                  <a:srgbClr val="E05A4E"/>
                </a:solidFill>
                <a:latin typeface="Calibri" pitchFamily="34" charset="0"/>
                <a:ea typeface="Calibri" pitchFamily="34" charset="-122"/>
                <a:cs typeface="Calibri" pitchFamily="34" charset="-120"/>
              </a:rPr>
              <a:t>Multi-DISCOM</a:t>
            </a:r>
            <a:endParaRPr lang="en-US" sz="1200" dirty="0"/>
          </a:p>
        </p:txBody>
      </p:sp>
      <p:sp>
        <p:nvSpPr>
          <p:cNvPr id="32" name="Text 30"/>
          <p:cNvSpPr/>
          <p:nvPr/>
        </p:nvSpPr>
        <p:spPr>
          <a:xfrm>
            <a:off x="475488" y="4133088"/>
            <a:ext cx="3450336" cy="780288"/>
          </a:xfrm>
          <a:prstGeom prst="rect">
            <a:avLst/>
          </a:prstGeom>
          <a:noFill/>
          <a:ln/>
        </p:spPr>
        <p:txBody>
          <a:bodyPr wrap="square" lIns="0" tIns="0" rIns="0" bIns="0" rtlCol="0" anchor="ctr"/>
          <a:lstStyle/>
          <a:p>
            <a:r>
              <a:rPr lang="en-US" sz="1100" dirty="0">
                <a:solidFill>
                  <a:srgbClr val="2D4A5E"/>
                </a:solidFill>
                <a:latin typeface="Calibri" pitchFamily="34" charset="0"/>
                <a:ea typeface="Calibri" pitchFamily="34" charset="-122"/>
                <a:cs typeface="Calibri" pitchFamily="34" charset="-120"/>
              </a:rPr>
              <a:t>Synchronising meter data deadlines and ledger writes across BRPL, TPDDL, and PVVNL involves multiple IT systems with differing processes and timelines.</a:t>
            </a:r>
            <a:endParaRPr lang="en-US" sz="1100" dirty="0"/>
          </a:p>
        </p:txBody>
      </p:sp>
      <p:sp>
        <p:nvSpPr>
          <p:cNvPr id="33" name="Shape 31"/>
          <p:cNvSpPr/>
          <p:nvPr/>
        </p:nvSpPr>
        <p:spPr>
          <a:xfrm>
            <a:off x="4218432" y="3304032"/>
            <a:ext cx="3730752" cy="1670304"/>
          </a:xfrm>
          <a:prstGeom prst="roundRect">
            <a:avLst>
              <a:gd name="adj" fmla="val 5109"/>
            </a:avLst>
          </a:prstGeom>
          <a:solidFill>
            <a:srgbClr val="F0F8FB"/>
          </a:solidFill>
          <a:ln w="6350">
            <a:solidFill>
              <a:srgbClr val="D1E8EF"/>
            </a:solidFill>
            <a:prstDash val="solid"/>
          </a:ln>
          <a:effectLst>
            <a:outerShdw blurRad="63500" dist="25400" dir="2700000" algn="bl" rotWithShape="0">
              <a:srgbClr val="000000">
                <a:alpha val="10000"/>
              </a:srgbClr>
            </a:outerShdw>
          </a:effectLst>
        </p:spPr>
      </p:sp>
      <p:sp>
        <p:nvSpPr>
          <p:cNvPr id="34" name="Shape 32"/>
          <p:cNvSpPr/>
          <p:nvPr/>
        </p:nvSpPr>
        <p:spPr>
          <a:xfrm>
            <a:off x="4352544" y="3413760"/>
            <a:ext cx="390144" cy="316992"/>
          </a:xfrm>
          <a:prstGeom prst="roundRect">
            <a:avLst>
              <a:gd name="adj" fmla="val 15385"/>
            </a:avLst>
          </a:prstGeom>
          <a:solidFill>
            <a:srgbClr val="F59E0B"/>
          </a:solidFill>
          <a:ln w="12700">
            <a:solidFill>
              <a:srgbClr val="F59E0B"/>
            </a:solidFill>
            <a:prstDash val="solid"/>
          </a:ln>
        </p:spPr>
      </p:sp>
      <p:sp>
        <p:nvSpPr>
          <p:cNvPr id="35" name="Text 33"/>
          <p:cNvSpPr/>
          <p:nvPr/>
        </p:nvSpPr>
        <p:spPr>
          <a:xfrm>
            <a:off x="4352544" y="3413760"/>
            <a:ext cx="390144" cy="316992"/>
          </a:xfrm>
          <a:prstGeom prst="rect">
            <a:avLst/>
          </a:prstGeom>
          <a:noFill/>
          <a:ln/>
        </p:spPr>
        <p:txBody>
          <a:bodyPr wrap="square" lIns="0" tIns="0" rIns="0" bIns="0" rtlCol="0" anchor="ctr"/>
          <a:lstStyle/>
          <a:p>
            <a:pPr algn="ctr"/>
            <a:r>
              <a:rPr lang="en-US" sz="1333" b="1" dirty="0">
                <a:solidFill>
                  <a:srgbClr val="FFFFFF"/>
                </a:solidFill>
                <a:latin typeface="Calibri" pitchFamily="34" charset="0"/>
                <a:ea typeface="Calibri" pitchFamily="34" charset="-122"/>
                <a:cs typeface="Calibri" pitchFamily="34" charset="-120"/>
              </a:rPr>
              <a:t>05</a:t>
            </a:r>
            <a:endParaRPr lang="en-US" sz="1333" dirty="0"/>
          </a:p>
        </p:txBody>
      </p:sp>
      <p:sp>
        <p:nvSpPr>
          <p:cNvPr id="36" name="Text 34"/>
          <p:cNvSpPr/>
          <p:nvPr/>
        </p:nvSpPr>
        <p:spPr>
          <a:xfrm>
            <a:off x="4803648" y="3401568"/>
            <a:ext cx="2987040" cy="438912"/>
          </a:xfrm>
          <a:prstGeom prst="rect">
            <a:avLst/>
          </a:prstGeom>
          <a:noFill/>
          <a:ln/>
        </p:spPr>
        <p:txBody>
          <a:bodyPr wrap="square" lIns="0" tIns="0" rIns="0" bIns="0" rtlCol="0" anchor="ctr"/>
          <a:lstStyle/>
          <a:p>
            <a:r>
              <a:rPr lang="en-US" sz="1333" b="1" dirty="0">
                <a:solidFill>
                  <a:srgbClr val="065A82"/>
                </a:solidFill>
                <a:latin typeface="Calibri" pitchFamily="34" charset="0"/>
                <a:ea typeface="Calibri" pitchFamily="34" charset="-122"/>
                <a:cs typeface="Calibri" pitchFamily="34" charset="-120"/>
              </a:rPr>
              <a:t>Low Consumer Participation</a:t>
            </a:r>
            <a:endParaRPr lang="en-US" sz="1333" dirty="0"/>
          </a:p>
        </p:txBody>
      </p:sp>
      <p:sp>
        <p:nvSpPr>
          <p:cNvPr id="37" name="Shape 35"/>
          <p:cNvSpPr/>
          <p:nvPr/>
        </p:nvSpPr>
        <p:spPr>
          <a:xfrm>
            <a:off x="4352544" y="3864864"/>
            <a:ext cx="3450336" cy="231648"/>
          </a:xfrm>
          <a:prstGeom prst="roundRect">
            <a:avLst>
              <a:gd name="adj" fmla="val 47368"/>
            </a:avLst>
          </a:prstGeom>
          <a:solidFill>
            <a:srgbClr val="FEF3C7"/>
          </a:solidFill>
          <a:ln w="6350">
            <a:solidFill>
              <a:srgbClr val="F59E0B"/>
            </a:solidFill>
            <a:prstDash val="solid"/>
          </a:ln>
        </p:spPr>
      </p:sp>
      <p:sp>
        <p:nvSpPr>
          <p:cNvPr id="38" name="Text 36"/>
          <p:cNvSpPr/>
          <p:nvPr/>
        </p:nvSpPr>
        <p:spPr>
          <a:xfrm>
            <a:off x="4352544" y="3864864"/>
            <a:ext cx="3450336" cy="231648"/>
          </a:xfrm>
          <a:prstGeom prst="rect">
            <a:avLst/>
          </a:prstGeom>
          <a:noFill/>
          <a:ln/>
        </p:spPr>
        <p:txBody>
          <a:bodyPr wrap="square" lIns="0" tIns="0" rIns="0" bIns="0" rtlCol="0" anchor="ctr"/>
          <a:lstStyle/>
          <a:p>
            <a:pPr algn="ctr"/>
            <a:r>
              <a:rPr lang="en-US" sz="1200" dirty="0">
                <a:solidFill>
                  <a:srgbClr val="F59E0B"/>
                </a:solidFill>
                <a:latin typeface="Calibri" pitchFamily="34" charset="0"/>
                <a:ea typeface="Calibri" pitchFamily="34" charset="-122"/>
                <a:cs typeface="Calibri" pitchFamily="34" charset="-120"/>
              </a:rPr>
              <a:t>Awareness</a:t>
            </a:r>
            <a:endParaRPr lang="en-US" sz="1200" dirty="0"/>
          </a:p>
        </p:txBody>
      </p:sp>
      <p:sp>
        <p:nvSpPr>
          <p:cNvPr id="39" name="Text 37"/>
          <p:cNvSpPr/>
          <p:nvPr/>
        </p:nvSpPr>
        <p:spPr>
          <a:xfrm>
            <a:off x="4352544" y="4133088"/>
            <a:ext cx="3450336" cy="780288"/>
          </a:xfrm>
          <a:prstGeom prst="rect">
            <a:avLst/>
          </a:prstGeom>
          <a:noFill/>
          <a:ln/>
        </p:spPr>
        <p:txBody>
          <a:bodyPr wrap="square" lIns="0" tIns="0" rIns="0" bIns="0" rtlCol="0" anchor="ctr"/>
          <a:lstStyle/>
          <a:p>
            <a:r>
              <a:rPr lang="en-US" sz="1100" dirty="0">
                <a:solidFill>
                  <a:srgbClr val="2D4A5E"/>
                </a:solidFill>
                <a:latin typeface="Calibri" pitchFamily="34" charset="0"/>
                <a:ea typeface="Calibri" pitchFamily="34" charset="-122"/>
                <a:cs typeface="Calibri" pitchFamily="34" charset="-120"/>
              </a:rPr>
              <a:t>Despite a dedicated portal and consumer guide, voluntary sign-up remains low. Prosumer participation is especially limited; targeted campaigns in high-solar areas are needed.</a:t>
            </a:r>
            <a:endParaRPr lang="en-US" sz="1100" dirty="0"/>
          </a:p>
        </p:txBody>
      </p:sp>
      <p:sp>
        <p:nvSpPr>
          <p:cNvPr id="40" name="Shape 38"/>
          <p:cNvSpPr/>
          <p:nvPr/>
        </p:nvSpPr>
        <p:spPr>
          <a:xfrm>
            <a:off x="8095488" y="3304032"/>
            <a:ext cx="3730752" cy="1670304"/>
          </a:xfrm>
          <a:prstGeom prst="roundRect">
            <a:avLst>
              <a:gd name="adj" fmla="val 5109"/>
            </a:avLst>
          </a:prstGeom>
          <a:solidFill>
            <a:srgbClr val="F0F8FB"/>
          </a:solidFill>
          <a:ln w="6350">
            <a:solidFill>
              <a:srgbClr val="D1E8EF"/>
            </a:solidFill>
            <a:prstDash val="solid"/>
          </a:ln>
          <a:effectLst>
            <a:outerShdw blurRad="63500" dist="25400" dir="2700000" algn="bl" rotWithShape="0">
              <a:srgbClr val="000000">
                <a:alpha val="10000"/>
              </a:srgbClr>
            </a:outerShdw>
          </a:effectLst>
        </p:spPr>
      </p:sp>
      <p:sp>
        <p:nvSpPr>
          <p:cNvPr id="41" name="Shape 39"/>
          <p:cNvSpPr/>
          <p:nvPr/>
        </p:nvSpPr>
        <p:spPr>
          <a:xfrm>
            <a:off x="8229600" y="3413760"/>
            <a:ext cx="390144" cy="316992"/>
          </a:xfrm>
          <a:prstGeom prst="roundRect">
            <a:avLst>
              <a:gd name="adj" fmla="val 15385"/>
            </a:avLst>
          </a:prstGeom>
          <a:solidFill>
            <a:srgbClr val="F59E0B"/>
          </a:solidFill>
          <a:ln w="12700">
            <a:solidFill>
              <a:srgbClr val="F59E0B"/>
            </a:solidFill>
            <a:prstDash val="solid"/>
          </a:ln>
        </p:spPr>
      </p:sp>
      <p:sp>
        <p:nvSpPr>
          <p:cNvPr id="42" name="Text 40"/>
          <p:cNvSpPr/>
          <p:nvPr/>
        </p:nvSpPr>
        <p:spPr>
          <a:xfrm>
            <a:off x="8229600" y="3413760"/>
            <a:ext cx="390144" cy="316992"/>
          </a:xfrm>
          <a:prstGeom prst="rect">
            <a:avLst/>
          </a:prstGeom>
          <a:noFill/>
          <a:ln/>
        </p:spPr>
        <p:txBody>
          <a:bodyPr wrap="square" lIns="0" tIns="0" rIns="0" bIns="0" rtlCol="0" anchor="ctr"/>
          <a:lstStyle/>
          <a:p>
            <a:pPr algn="ctr"/>
            <a:r>
              <a:rPr lang="en-US" sz="1333" b="1" dirty="0">
                <a:solidFill>
                  <a:srgbClr val="FFFFFF"/>
                </a:solidFill>
                <a:latin typeface="Calibri" pitchFamily="34" charset="0"/>
                <a:ea typeface="Calibri" pitchFamily="34" charset="-122"/>
                <a:cs typeface="Calibri" pitchFamily="34" charset="-120"/>
              </a:rPr>
              <a:t>06</a:t>
            </a:r>
            <a:endParaRPr lang="en-US" sz="1333" dirty="0"/>
          </a:p>
        </p:txBody>
      </p:sp>
      <p:sp>
        <p:nvSpPr>
          <p:cNvPr id="43" name="Text 41"/>
          <p:cNvSpPr/>
          <p:nvPr/>
        </p:nvSpPr>
        <p:spPr>
          <a:xfrm>
            <a:off x="8680704" y="3401568"/>
            <a:ext cx="2987040" cy="438912"/>
          </a:xfrm>
          <a:prstGeom prst="rect">
            <a:avLst/>
          </a:prstGeom>
          <a:noFill/>
          <a:ln/>
        </p:spPr>
        <p:txBody>
          <a:bodyPr wrap="square" lIns="0" tIns="0" rIns="0" bIns="0" rtlCol="0" anchor="ctr"/>
          <a:lstStyle/>
          <a:p>
            <a:r>
              <a:rPr lang="en-US" sz="1333" b="1" dirty="0">
                <a:solidFill>
                  <a:srgbClr val="065A82"/>
                </a:solidFill>
                <a:latin typeface="Calibri" pitchFamily="34" charset="0"/>
                <a:ea typeface="Calibri" pitchFamily="34" charset="-122"/>
                <a:cs typeface="Calibri" pitchFamily="34" charset="-120"/>
              </a:rPr>
              <a:t>Pilot Period Too Short</a:t>
            </a:r>
            <a:endParaRPr lang="en-US" sz="1333" dirty="0"/>
          </a:p>
        </p:txBody>
      </p:sp>
      <p:sp>
        <p:nvSpPr>
          <p:cNvPr id="44" name="Shape 42"/>
          <p:cNvSpPr/>
          <p:nvPr/>
        </p:nvSpPr>
        <p:spPr>
          <a:xfrm>
            <a:off x="8229600" y="3864864"/>
            <a:ext cx="3450336" cy="231648"/>
          </a:xfrm>
          <a:prstGeom prst="roundRect">
            <a:avLst>
              <a:gd name="adj" fmla="val 47368"/>
            </a:avLst>
          </a:prstGeom>
          <a:solidFill>
            <a:srgbClr val="FEF3C7"/>
          </a:solidFill>
          <a:ln w="6350">
            <a:solidFill>
              <a:srgbClr val="F59E0B"/>
            </a:solidFill>
            <a:prstDash val="solid"/>
          </a:ln>
        </p:spPr>
      </p:sp>
      <p:sp>
        <p:nvSpPr>
          <p:cNvPr id="45" name="Text 43"/>
          <p:cNvSpPr/>
          <p:nvPr/>
        </p:nvSpPr>
        <p:spPr>
          <a:xfrm>
            <a:off x="8229600" y="3864864"/>
            <a:ext cx="3450336" cy="231648"/>
          </a:xfrm>
          <a:prstGeom prst="rect">
            <a:avLst/>
          </a:prstGeom>
          <a:noFill/>
          <a:ln/>
        </p:spPr>
        <p:txBody>
          <a:bodyPr wrap="square" lIns="0" tIns="0" rIns="0" bIns="0" rtlCol="0" anchor="ctr"/>
          <a:lstStyle/>
          <a:p>
            <a:pPr algn="ctr"/>
            <a:r>
              <a:rPr lang="en-US" sz="1200" dirty="0">
                <a:solidFill>
                  <a:srgbClr val="F59E0B"/>
                </a:solidFill>
                <a:latin typeface="Calibri" pitchFamily="34" charset="0"/>
                <a:ea typeface="Calibri" pitchFamily="34" charset="-122"/>
                <a:cs typeface="Calibri" pitchFamily="34" charset="-120"/>
              </a:rPr>
              <a:t>Regulatory</a:t>
            </a:r>
            <a:endParaRPr lang="en-US" sz="1200" dirty="0"/>
          </a:p>
        </p:txBody>
      </p:sp>
      <p:sp>
        <p:nvSpPr>
          <p:cNvPr id="46" name="Text 44"/>
          <p:cNvSpPr/>
          <p:nvPr/>
        </p:nvSpPr>
        <p:spPr>
          <a:xfrm>
            <a:off x="8229600" y="4133088"/>
            <a:ext cx="3450336" cy="780288"/>
          </a:xfrm>
          <a:prstGeom prst="rect">
            <a:avLst/>
          </a:prstGeom>
          <a:noFill/>
          <a:ln/>
        </p:spPr>
        <p:txBody>
          <a:bodyPr wrap="square" lIns="0" tIns="0" rIns="0" bIns="0" rtlCol="0" anchor="ctr"/>
          <a:lstStyle/>
          <a:p>
            <a:r>
              <a:rPr lang="en-US" sz="1100" dirty="0">
                <a:solidFill>
                  <a:srgbClr val="2D4A5E"/>
                </a:solidFill>
                <a:latin typeface="Calibri" pitchFamily="34" charset="0"/>
                <a:ea typeface="Calibri" pitchFamily="34" charset="-122"/>
                <a:cs typeface="Calibri" pitchFamily="34" charset="-120"/>
              </a:rPr>
              <a:t>First 3 months consumed during process streamlining; meaningful scale data could not be gathered. BRPL shall seek directives from DERC to extend the pilot period.</a:t>
            </a:r>
            <a:endParaRPr lang="en-US" sz="1100" dirty="0"/>
          </a:p>
        </p:txBody>
      </p:sp>
      <p:sp>
        <p:nvSpPr>
          <p:cNvPr id="47" name="Shape 45"/>
          <p:cNvSpPr/>
          <p:nvPr/>
        </p:nvSpPr>
        <p:spPr>
          <a:xfrm>
            <a:off x="2170172" y="5120640"/>
            <a:ext cx="3730752" cy="1670304"/>
          </a:xfrm>
          <a:prstGeom prst="roundRect">
            <a:avLst>
              <a:gd name="adj" fmla="val 5109"/>
            </a:avLst>
          </a:prstGeom>
          <a:solidFill>
            <a:srgbClr val="F0F8FB"/>
          </a:solidFill>
          <a:ln w="6350">
            <a:solidFill>
              <a:srgbClr val="D1E8EF"/>
            </a:solidFill>
            <a:prstDash val="solid"/>
          </a:ln>
          <a:effectLst>
            <a:outerShdw blurRad="63500" dist="25400" dir="2700000" algn="bl" rotWithShape="0">
              <a:srgbClr val="000000">
                <a:alpha val="10000"/>
              </a:srgbClr>
            </a:outerShdw>
          </a:effectLst>
        </p:spPr>
      </p:sp>
      <p:sp>
        <p:nvSpPr>
          <p:cNvPr id="48" name="Shape 46"/>
          <p:cNvSpPr/>
          <p:nvPr/>
        </p:nvSpPr>
        <p:spPr>
          <a:xfrm>
            <a:off x="2304284" y="5230368"/>
            <a:ext cx="390144" cy="316992"/>
          </a:xfrm>
          <a:prstGeom prst="roundRect">
            <a:avLst>
              <a:gd name="adj" fmla="val 15385"/>
            </a:avLst>
          </a:prstGeom>
          <a:solidFill>
            <a:srgbClr val="028090"/>
          </a:solidFill>
          <a:ln w="12700">
            <a:solidFill>
              <a:srgbClr val="028090"/>
            </a:solidFill>
            <a:prstDash val="solid"/>
          </a:ln>
        </p:spPr>
      </p:sp>
      <p:sp>
        <p:nvSpPr>
          <p:cNvPr id="49" name="Text 47"/>
          <p:cNvSpPr/>
          <p:nvPr/>
        </p:nvSpPr>
        <p:spPr>
          <a:xfrm>
            <a:off x="2304284" y="5230368"/>
            <a:ext cx="390144" cy="316992"/>
          </a:xfrm>
          <a:prstGeom prst="rect">
            <a:avLst/>
          </a:prstGeom>
          <a:noFill/>
          <a:ln/>
        </p:spPr>
        <p:txBody>
          <a:bodyPr wrap="square" lIns="0" tIns="0" rIns="0" bIns="0" rtlCol="0" anchor="ctr"/>
          <a:lstStyle/>
          <a:p>
            <a:pPr algn="ctr"/>
            <a:r>
              <a:rPr lang="en-US" sz="1333" b="1" dirty="0">
                <a:solidFill>
                  <a:srgbClr val="FFFFFF"/>
                </a:solidFill>
                <a:latin typeface="Calibri" pitchFamily="34" charset="0"/>
                <a:ea typeface="Calibri" pitchFamily="34" charset="-122"/>
                <a:cs typeface="Calibri" pitchFamily="34" charset="-120"/>
              </a:rPr>
              <a:t>07</a:t>
            </a:r>
            <a:endParaRPr lang="en-US" sz="1333" dirty="0"/>
          </a:p>
        </p:txBody>
      </p:sp>
      <p:sp>
        <p:nvSpPr>
          <p:cNvPr id="50" name="Text 48"/>
          <p:cNvSpPr/>
          <p:nvPr/>
        </p:nvSpPr>
        <p:spPr>
          <a:xfrm>
            <a:off x="2755388" y="5218176"/>
            <a:ext cx="2987040" cy="438912"/>
          </a:xfrm>
          <a:prstGeom prst="rect">
            <a:avLst/>
          </a:prstGeom>
          <a:noFill/>
          <a:ln/>
        </p:spPr>
        <p:txBody>
          <a:bodyPr wrap="square" lIns="0" tIns="0" rIns="0" bIns="0" rtlCol="0" anchor="ctr"/>
          <a:lstStyle/>
          <a:p>
            <a:r>
              <a:rPr lang="en-US" sz="1333" b="1" dirty="0">
                <a:solidFill>
                  <a:srgbClr val="065A82"/>
                </a:solidFill>
                <a:latin typeface="Calibri" pitchFamily="34" charset="0"/>
                <a:ea typeface="Calibri" pitchFamily="34" charset="-122"/>
                <a:cs typeface="Calibri" pitchFamily="34" charset="-120"/>
              </a:rPr>
              <a:t>Allocation Trust Deficit</a:t>
            </a:r>
            <a:endParaRPr lang="en-US" sz="1333" dirty="0"/>
          </a:p>
        </p:txBody>
      </p:sp>
      <p:sp>
        <p:nvSpPr>
          <p:cNvPr id="51" name="Shape 49"/>
          <p:cNvSpPr/>
          <p:nvPr/>
        </p:nvSpPr>
        <p:spPr>
          <a:xfrm>
            <a:off x="2304284" y="5681472"/>
            <a:ext cx="3450336" cy="231648"/>
          </a:xfrm>
          <a:prstGeom prst="roundRect">
            <a:avLst>
              <a:gd name="adj" fmla="val 47368"/>
            </a:avLst>
          </a:prstGeom>
          <a:solidFill>
            <a:srgbClr val="DFF5F7"/>
          </a:solidFill>
          <a:ln w="6350">
            <a:solidFill>
              <a:srgbClr val="028090"/>
            </a:solidFill>
            <a:prstDash val="solid"/>
          </a:ln>
        </p:spPr>
      </p:sp>
      <p:sp>
        <p:nvSpPr>
          <p:cNvPr id="52" name="Text 50"/>
          <p:cNvSpPr/>
          <p:nvPr/>
        </p:nvSpPr>
        <p:spPr>
          <a:xfrm>
            <a:off x="2304284" y="5681472"/>
            <a:ext cx="3450336" cy="231648"/>
          </a:xfrm>
          <a:prstGeom prst="rect">
            <a:avLst/>
          </a:prstGeom>
          <a:noFill/>
          <a:ln/>
        </p:spPr>
        <p:txBody>
          <a:bodyPr wrap="square" lIns="0" tIns="0" rIns="0" bIns="0" rtlCol="0" anchor="ctr"/>
          <a:lstStyle/>
          <a:p>
            <a:pPr algn="ctr"/>
            <a:r>
              <a:rPr lang="en-US" sz="1200" dirty="0">
                <a:solidFill>
                  <a:srgbClr val="028090"/>
                </a:solidFill>
                <a:latin typeface="Calibri" pitchFamily="34" charset="0"/>
                <a:ea typeface="Calibri" pitchFamily="34" charset="-122"/>
                <a:cs typeface="Calibri" pitchFamily="34" charset="-120"/>
              </a:rPr>
              <a:t>Governance &amp; Trust</a:t>
            </a:r>
            <a:endParaRPr lang="en-US" sz="1200" dirty="0"/>
          </a:p>
        </p:txBody>
      </p:sp>
      <p:sp>
        <p:nvSpPr>
          <p:cNvPr id="53" name="Text 51"/>
          <p:cNvSpPr/>
          <p:nvPr/>
        </p:nvSpPr>
        <p:spPr>
          <a:xfrm>
            <a:off x="2304284" y="5949696"/>
            <a:ext cx="3450336" cy="780288"/>
          </a:xfrm>
          <a:prstGeom prst="rect">
            <a:avLst/>
          </a:prstGeom>
          <a:noFill/>
          <a:ln/>
        </p:spPr>
        <p:txBody>
          <a:bodyPr wrap="square" lIns="0" tIns="0" rIns="0" bIns="0" rtlCol="0" anchor="ctr"/>
          <a:lstStyle/>
          <a:p>
            <a:r>
              <a:rPr lang="en-US" sz="1100" dirty="0">
                <a:solidFill>
                  <a:srgbClr val="2D4A5E"/>
                </a:solidFill>
                <a:latin typeface="Calibri" pitchFamily="34" charset="0"/>
                <a:ea typeface="Calibri" pitchFamily="34" charset="-122"/>
                <a:cs typeface="Calibri" pitchFamily="34" charset="-120"/>
              </a:rPr>
              <a:t>Each DISCOM applies its own independent allocation logic — creating inconsistency and trust issues for platforms and participants. A neutral IES-managed centralised allocation engine with standardised rules is essential.</a:t>
            </a:r>
            <a:endParaRPr lang="en-US" sz="1100" dirty="0"/>
          </a:p>
        </p:txBody>
      </p:sp>
      <p:sp>
        <p:nvSpPr>
          <p:cNvPr id="61" name="Shape 59"/>
          <p:cNvSpPr/>
          <p:nvPr/>
        </p:nvSpPr>
        <p:spPr>
          <a:xfrm>
            <a:off x="6059660" y="5120640"/>
            <a:ext cx="3730752" cy="1670304"/>
          </a:xfrm>
          <a:prstGeom prst="roundRect">
            <a:avLst>
              <a:gd name="adj" fmla="val 5109"/>
            </a:avLst>
          </a:prstGeom>
          <a:solidFill>
            <a:srgbClr val="F0F8FB"/>
          </a:solidFill>
          <a:ln w="6350">
            <a:solidFill>
              <a:srgbClr val="D1E8EF"/>
            </a:solidFill>
            <a:prstDash val="solid"/>
          </a:ln>
          <a:effectLst>
            <a:outerShdw blurRad="63500" dist="25400" dir="2700000" algn="bl" rotWithShape="0">
              <a:srgbClr val="000000">
                <a:alpha val="10000"/>
              </a:srgbClr>
            </a:outerShdw>
          </a:effectLst>
        </p:spPr>
      </p:sp>
      <p:sp>
        <p:nvSpPr>
          <p:cNvPr id="62" name="Shape 60"/>
          <p:cNvSpPr/>
          <p:nvPr/>
        </p:nvSpPr>
        <p:spPr>
          <a:xfrm>
            <a:off x="6193772" y="5230368"/>
            <a:ext cx="390144" cy="316992"/>
          </a:xfrm>
          <a:prstGeom prst="roundRect">
            <a:avLst>
              <a:gd name="adj" fmla="val 15385"/>
            </a:avLst>
          </a:prstGeom>
          <a:solidFill>
            <a:srgbClr val="D97706"/>
          </a:solidFill>
          <a:ln w="12700">
            <a:solidFill>
              <a:srgbClr val="D97706"/>
            </a:solidFill>
            <a:prstDash val="solid"/>
          </a:ln>
        </p:spPr>
      </p:sp>
      <p:sp>
        <p:nvSpPr>
          <p:cNvPr id="63" name="Text 61"/>
          <p:cNvSpPr/>
          <p:nvPr/>
        </p:nvSpPr>
        <p:spPr>
          <a:xfrm>
            <a:off x="6193772" y="5230368"/>
            <a:ext cx="390144" cy="316992"/>
          </a:xfrm>
          <a:prstGeom prst="rect">
            <a:avLst/>
          </a:prstGeom>
          <a:noFill/>
          <a:ln/>
        </p:spPr>
        <p:txBody>
          <a:bodyPr wrap="square" lIns="0" tIns="0" rIns="0" bIns="0" rtlCol="0" anchor="ctr"/>
          <a:lstStyle/>
          <a:p>
            <a:pPr algn="ctr"/>
            <a:r>
              <a:rPr lang="en-US" sz="1333" b="1" dirty="0">
                <a:solidFill>
                  <a:srgbClr val="FFFFFF"/>
                </a:solidFill>
                <a:latin typeface="Calibri" pitchFamily="34" charset="0"/>
                <a:ea typeface="Calibri" pitchFamily="34" charset="-122"/>
                <a:cs typeface="Calibri" pitchFamily="34" charset="-120"/>
              </a:rPr>
              <a:t>09</a:t>
            </a:r>
            <a:endParaRPr lang="en-US" sz="1333" dirty="0"/>
          </a:p>
        </p:txBody>
      </p:sp>
      <p:sp>
        <p:nvSpPr>
          <p:cNvPr id="64" name="Text 62"/>
          <p:cNvSpPr/>
          <p:nvPr/>
        </p:nvSpPr>
        <p:spPr>
          <a:xfrm>
            <a:off x="6644876" y="5218176"/>
            <a:ext cx="2987040" cy="438912"/>
          </a:xfrm>
          <a:prstGeom prst="rect">
            <a:avLst/>
          </a:prstGeom>
          <a:noFill/>
          <a:ln/>
        </p:spPr>
        <p:txBody>
          <a:bodyPr wrap="square" lIns="0" tIns="0" rIns="0" bIns="0" rtlCol="0" anchor="ctr"/>
          <a:lstStyle/>
          <a:p>
            <a:r>
              <a:rPr lang="en-US" sz="1333" b="1" dirty="0">
                <a:solidFill>
                  <a:srgbClr val="065A82"/>
                </a:solidFill>
                <a:latin typeface="Calibri" pitchFamily="34" charset="0"/>
                <a:ea typeface="Calibri" pitchFamily="34" charset="-122"/>
                <a:cs typeface="Calibri" pitchFamily="34" charset="-120"/>
              </a:rPr>
              <a:t>Energy Gifting Scenario to be Developed</a:t>
            </a:r>
            <a:endParaRPr lang="en-US" sz="1333" dirty="0"/>
          </a:p>
        </p:txBody>
      </p:sp>
      <p:sp>
        <p:nvSpPr>
          <p:cNvPr id="65" name="Shape 63"/>
          <p:cNvSpPr/>
          <p:nvPr/>
        </p:nvSpPr>
        <p:spPr>
          <a:xfrm>
            <a:off x="6193772" y="5681472"/>
            <a:ext cx="3450336" cy="231648"/>
          </a:xfrm>
          <a:prstGeom prst="roundRect">
            <a:avLst>
              <a:gd name="adj" fmla="val 47368"/>
            </a:avLst>
          </a:prstGeom>
          <a:solidFill>
            <a:srgbClr val="FEF9C3"/>
          </a:solidFill>
          <a:ln w="6350">
            <a:solidFill>
              <a:srgbClr val="D97706"/>
            </a:solidFill>
            <a:prstDash val="solid"/>
          </a:ln>
        </p:spPr>
      </p:sp>
      <p:sp>
        <p:nvSpPr>
          <p:cNvPr id="66" name="Text 64"/>
          <p:cNvSpPr/>
          <p:nvPr/>
        </p:nvSpPr>
        <p:spPr>
          <a:xfrm>
            <a:off x="6193772" y="5681472"/>
            <a:ext cx="3450336" cy="231648"/>
          </a:xfrm>
          <a:prstGeom prst="rect">
            <a:avLst/>
          </a:prstGeom>
          <a:noFill/>
          <a:ln/>
        </p:spPr>
        <p:txBody>
          <a:bodyPr wrap="square" lIns="0" tIns="0" rIns="0" bIns="0" rtlCol="0" anchor="ctr"/>
          <a:lstStyle/>
          <a:p>
            <a:pPr algn="ctr"/>
            <a:r>
              <a:rPr lang="en-US" sz="1200" dirty="0">
                <a:solidFill>
                  <a:srgbClr val="D97706"/>
                </a:solidFill>
                <a:latin typeface="Calibri" pitchFamily="34" charset="0"/>
                <a:ea typeface="Calibri" pitchFamily="34" charset="-122"/>
                <a:cs typeface="Calibri" pitchFamily="34" charset="-120"/>
              </a:rPr>
              <a:t>Platform Gap</a:t>
            </a:r>
            <a:endParaRPr lang="en-US" sz="1200" dirty="0"/>
          </a:p>
        </p:txBody>
      </p:sp>
      <p:sp>
        <p:nvSpPr>
          <p:cNvPr id="67" name="Text 65"/>
          <p:cNvSpPr/>
          <p:nvPr/>
        </p:nvSpPr>
        <p:spPr>
          <a:xfrm>
            <a:off x="6193772" y="5949696"/>
            <a:ext cx="3450336" cy="780288"/>
          </a:xfrm>
          <a:prstGeom prst="rect">
            <a:avLst/>
          </a:prstGeom>
          <a:noFill/>
          <a:ln/>
        </p:spPr>
        <p:txBody>
          <a:bodyPr wrap="square" lIns="0" tIns="0" rIns="0" bIns="0" rtlCol="0" anchor="ctr"/>
          <a:lstStyle/>
          <a:p>
            <a:r>
              <a:rPr lang="en-US" sz="1100" dirty="0">
                <a:solidFill>
                  <a:srgbClr val="2D4A5E"/>
                </a:solidFill>
                <a:latin typeface="Calibri" pitchFamily="34" charset="0"/>
                <a:ea typeface="Calibri" pitchFamily="34" charset="-122"/>
                <a:cs typeface="Calibri" pitchFamily="34" charset="-120"/>
              </a:rPr>
              <a:t>A BRPL prosumer gifting solar energy to their own household cannot proceed — trade platforms reject zero-cost transactions and do not provide a gifting mode or self-selection option. Platforms must support ₹0 trades as a valid energy-gifting use case.</a:t>
            </a:r>
            <a:endParaRPr lang="en-US" sz="1100" dirty="0"/>
          </a:p>
        </p:txBody>
      </p:sp>
      <p:sp>
        <p:nvSpPr>
          <p:cNvPr id="68" name="Text 1">
            <a:extLst>
              <a:ext uri="{FF2B5EF4-FFF2-40B4-BE49-F238E27FC236}">
                <a16:creationId xmlns:a16="http://schemas.microsoft.com/office/drawing/2014/main" id="{A94AF9C2-1882-3401-F76F-422E4A6C01C3}"/>
              </a:ext>
            </a:extLst>
          </p:cNvPr>
          <p:cNvSpPr/>
          <p:nvPr/>
        </p:nvSpPr>
        <p:spPr>
          <a:xfrm>
            <a:off x="444771" y="132276"/>
            <a:ext cx="11216640" cy="731520"/>
          </a:xfrm>
          <a:prstGeom prst="rect">
            <a:avLst/>
          </a:prstGeom>
          <a:noFill/>
          <a:ln/>
        </p:spPr>
        <p:txBody>
          <a:bodyPr wrap="square" lIns="0" tIns="0" rIns="0" bIns="0" rtlCol="0" anchor="ctr"/>
          <a:lstStyle/>
          <a:p>
            <a:r>
              <a:rPr lang="en-US" sz="2600" dirty="0">
                <a:solidFill>
                  <a:srgbClr val="C00000"/>
                </a:solidFill>
                <a:latin typeface="Arial" panose="020B0604020202020204" pitchFamily="34" charset="0"/>
                <a:ea typeface="+mj-ea"/>
                <a:cs typeface="Arial" panose="020B0604020202020204" pitchFamily="34" charset="0"/>
              </a:rPr>
              <a:t>I. Challenges &amp; Hurdles</a:t>
            </a:r>
          </a:p>
        </p:txBody>
      </p:sp>
      <p:sp>
        <p:nvSpPr>
          <p:cNvPr id="69" name="Text 2">
            <a:extLst>
              <a:ext uri="{FF2B5EF4-FFF2-40B4-BE49-F238E27FC236}">
                <a16:creationId xmlns:a16="http://schemas.microsoft.com/office/drawing/2014/main" id="{76D4CAB4-598D-8C00-78EB-DD0FBB1707EA}"/>
              </a:ext>
            </a:extLst>
          </p:cNvPr>
          <p:cNvSpPr/>
          <p:nvPr/>
        </p:nvSpPr>
        <p:spPr>
          <a:xfrm>
            <a:off x="487680" y="667007"/>
            <a:ext cx="11216640" cy="426720"/>
          </a:xfrm>
          <a:prstGeom prst="rect">
            <a:avLst/>
          </a:prstGeom>
          <a:noFill/>
          <a:ln/>
        </p:spPr>
        <p:txBody>
          <a:bodyPr wrap="square" lIns="0" tIns="0" rIns="0" bIns="0" rtlCol="0" anchor="ctr"/>
          <a:lstStyle/>
          <a:p>
            <a:r>
              <a:rPr lang="en-US" dirty="0">
                <a:solidFill>
                  <a:srgbClr val="5B677A"/>
                </a:solidFill>
              </a:rPr>
              <a:t>Key operational and Regulatory challenges encountered during the pilot</a:t>
            </a:r>
          </a:p>
        </p:txBody>
      </p:sp>
      <p:sp>
        <p:nvSpPr>
          <p:cNvPr id="4" name="Shape 56">
            <a:extLst>
              <a:ext uri="{FF2B5EF4-FFF2-40B4-BE49-F238E27FC236}">
                <a16:creationId xmlns:a16="http://schemas.microsoft.com/office/drawing/2014/main" id="{E1DC2C49-2ECD-385D-8A83-77C920DFE27A}"/>
              </a:ext>
            </a:extLst>
          </p:cNvPr>
          <p:cNvSpPr/>
          <p:nvPr/>
        </p:nvSpPr>
        <p:spPr>
          <a:xfrm>
            <a:off x="475488" y="2041702"/>
            <a:ext cx="3450336" cy="231648"/>
          </a:xfrm>
          <a:prstGeom prst="roundRect">
            <a:avLst>
              <a:gd name="adj" fmla="val 47368"/>
            </a:avLst>
          </a:prstGeom>
          <a:solidFill>
            <a:srgbClr val="EDE9FE"/>
          </a:solidFill>
          <a:ln w="6350">
            <a:solidFill>
              <a:srgbClr val="6D28D9"/>
            </a:solidFill>
            <a:prstDash val="solid"/>
          </a:ln>
        </p:spPr>
      </p:sp>
      <p:sp>
        <p:nvSpPr>
          <p:cNvPr id="70" name="Text 57">
            <a:extLst>
              <a:ext uri="{FF2B5EF4-FFF2-40B4-BE49-F238E27FC236}">
                <a16:creationId xmlns:a16="http://schemas.microsoft.com/office/drawing/2014/main" id="{9D5E9A9D-41D7-19F9-8D51-D6CEE023E8D2}"/>
              </a:ext>
            </a:extLst>
          </p:cNvPr>
          <p:cNvSpPr/>
          <p:nvPr/>
        </p:nvSpPr>
        <p:spPr>
          <a:xfrm>
            <a:off x="444771" y="2041702"/>
            <a:ext cx="3450336" cy="231648"/>
          </a:xfrm>
          <a:prstGeom prst="rect">
            <a:avLst/>
          </a:prstGeom>
          <a:noFill/>
          <a:ln/>
        </p:spPr>
        <p:txBody>
          <a:bodyPr wrap="square" lIns="0" tIns="0" rIns="0" bIns="0" rtlCol="0" anchor="ctr"/>
          <a:lstStyle/>
          <a:p>
            <a:pPr algn="ctr"/>
            <a:r>
              <a:rPr lang="en-US" sz="1200" dirty="0">
                <a:solidFill>
                  <a:srgbClr val="6D28D9"/>
                </a:solidFill>
                <a:latin typeface="Calibri" pitchFamily="34" charset="0"/>
                <a:ea typeface="Calibri" pitchFamily="34" charset="-122"/>
                <a:cs typeface="Calibri" pitchFamily="34" charset="-120"/>
              </a:rPr>
              <a:t>Identity &amp; VC</a:t>
            </a:r>
            <a:endParaRPr lang="en-US" sz="1200" dirty="0"/>
          </a:p>
        </p:txBody>
      </p:sp>
    </p:spTree>
    <p:extLst>
      <p:ext uri="{BB962C8B-B14F-4D97-AF65-F5344CB8AC3E}">
        <p14:creationId xmlns:p14="http://schemas.microsoft.com/office/powerpoint/2010/main" val="29425305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487680" y="121920"/>
            <a:ext cx="11216640" cy="731520"/>
          </a:xfrm>
          <a:prstGeom prst="rect">
            <a:avLst/>
          </a:prstGeom>
          <a:noFill/>
          <a:ln/>
        </p:spPr>
        <p:txBody>
          <a:bodyPr wrap="square" lIns="0" tIns="0" rIns="0" bIns="0" rtlCol="0" anchor="ctr"/>
          <a:lstStyle/>
          <a:p>
            <a:r>
              <a:rPr lang="en-US" sz="2600" dirty="0">
                <a:solidFill>
                  <a:srgbClr val="C00000"/>
                </a:solidFill>
                <a:latin typeface="Arial" panose="020B0604020202020204" pitchFamily="34" charset="0"/>
                <a:ea typeface="+mj-ea"/>
                <a:cs typeface="Arial" panose="020B0604020202020204" pitchFamily="34" charset="0"/>
              </a:rPr>
              <a:t>J. Regulatory &amp; Policy Gaps</a:t>
            </a:r>
          </a:p>
        </p:txBody>
      </p:sp>
      <p:sp>
        <p:nvSpPr>
          <p:cNvPr id="4" name="Text 2"/>
          <p:cNvSpPr/>
          <p:nvPr/>
        </p:nvSpPr>
        <p:spPr>
          <a:xfrm>
            <a:off x="487680" y="853440"/>
            <a:ext cx="11216640" cy="426720"/>
          </a:xfrm>
          <a:prstGeom prst="rect">
            <a:avLst/>
          </a:prstGeom>
          <a:noFill/>
          <a:ln/>
        </p:spPr>
        <p:txBody>
          <a:bodyPr wrap="square" lIns="0" tIns="0" rIns="0" bIns="0" rtlCol="0" anchor="ctr"/>
          <a:lstStyle/>
          <a:p>
            <a:r>
              <a:rPr lang="en-US" dirty="0">
                <a:solidFill>
                  <a:srgbClr val="5B677A"/>
                </a:solidFill>
              </a:rPr>
              <a:t>Critical framework gaps that must be resolved before P2P can scale</a:t>
            </a:r>
            <a:endParaRPr lang="en-US" sz="1600" dirty="0"/>
          </a:p>
        </p:txBody>
      </p:sp>
      <p:sp>
        <p:nvSpPr>
          <p:cNvPr id="5" name="Shape 3"/>
          <p:cNvSpPr/>
          <p:nvPr/>
        </p:nvSpPr>
        <p:spPr>
          <a:xfrm>
            <a:off x="341376" y="1487424"/>
            <a:ext cx="5608320" cy="1560576"/>
          </a:xfrm>
          <a:prstGeom prst="roundRect">
            <a:avLst>
              <a:gd name="adj" fmla="val 5469"/>
            </a:avLst>
          </a:prstGeom>
          <a:solidFill>
            <a:srgbClr val="F0F8FB"/>
          </a:solidFill>
          <a:ln w="6350">
            <a:solidFill>
              <a:srgbClr val="D1E8EF"/>
            </a:solidFill>
            <a:prstDash val="solid"/>
          </a:ln>
          <a:effectLst>
            <a:outerShdw blurRad="63500" dist="25400" dir="2700000" algn="bl" rotWithShape="0">
              <a:srgbClr val="000000">
                <a:alpha val="10000"/>
              </a:srgbClr>
            </a:outerShdw>
          </a:effectLst>
        </p:spPr>
      </p:sp>
      <p:sp>
        <p:nvSpPr>
          <p:cNvPr id="6" name="Shape 4"/>
          <p:cNvSpPr/>
          <p:nvPr/>
        </p:nvSpPr>
        <p:spPr>
          <a:xfrm>
            <a:off x="499872" y="1609344"/>
            <a:ext cx="451104" cy="414528"/>
          </a:xfrm>
          <a:prstGeom prst="roundRect">
            <a:avLst>
              <a:gd name="adj" fmla="val 14706"/>
            </a:avLst>
          </a:prstGeom>
          <a:solidFill>
            <a:srgbClr val="6D28D9"/>
          </a:solidFill>
          <a:ln w="12700">
            <a:solidFill>
              <a:srgbClr val="6D28D9"/>
            </a:solidFill>
            <a:prstDash val="solid"/>
          </a:ln>
        </p:spPr>
      </p:sp>
      <p:sp>
        <p:nvSpPr>
          <p:cNvPr id="7" name="Text 5"/>
          <p:cNvSpPr/>
          <p:nvPr/>
        </p:nvSpPr>
        <p:spPr>
          <a:xfrm>
            <a:off x="499872" y="1609344"/>
            <a:ext cx="451104" cy="414528"/>
          </a:xfrm>
          <a:prstGeom prst="rect">
            <a:avLst/>
          </a:prstGeom>
          <a:noFill/>
          <a:ln/>
        </p:spPr>
        <p:txBody>
          <a:bodyPr wrap="square" lIns="0" tIns="0" rIns="0" bIns="0" rtlCol="0" anchor="ctr"/>
          <a:lstStyle/>
          <a:p>
            <a:pPr algn="ctr"/>
            <a:r>
              <a:rPr lang="en-US" sz="1467" b="1" dirty="0">
                <a:solidFill>
                  <a:srgbClr val="FFFFFF"/>
                </a:solidFill>
                <a:latin typeface="Calibri" pitchFamily="34" charset="0"/>
                <a:ea typeface="Calibri" pitchFamily="34" charset="-122"/>
                <a:cs typeface="Calibri" pitchFamily="34" charset="-120"/>
              </a:rPr>
              <a:t>R1</a:t>
            </a:r>
            <a:endParaRPr lang="en-US" sz="1467" dirty="0"/>
          </a:p>
        </p:txBody>
      </p:sp>
      <p:sp>
        <p:nvSpPr>
          <p:cNvPr id="8" name="Shape 6"/>
          <p:cNvSpPr/>
          <p:nvPr/>
        </p:nvSpPr>
        <p:spPr>
          <a:xfrm>
            <a:off x="3998976" y="1645920"/>
            <a:ext cx="1780032" cy="316992"/>
          </a:xfrm>
          <a:prstGeom prst="roundRect">
            <a:avLst>
              <a:gd name="adj" fmla="val 46154"/>
            </a:avLst>
          </a:prstGeom>
          <a:solidFill>
            <a:srgbClr val="DFF3F5"/>
          </a:solidFill>
          <a:ln w="12700">
            <a:solidFill>
              <a:srgbClr val="028090"/>
            </a:solidFill>
            <a:prstDash val="solid"/>
          </a:ln>
        </p:spPr>
      </p:sp>
      <p:sp>
        <p:nvSpPr>
          <p:cNvPr id="9" name="Text 7"/>
          <p:cNvSpPr/>
          <p:nvPr/>
        </p:nvSpPr>
        <p:spPr>
          <a:xfrm>
            <a:off x="3998976" y="1645920"/>
            <a:ext cx="1780032" cy="316992"/>
          </a:xfrm>
          <a:prstGeom prst="rect">
            <a:avLst/>
          </a:prstGeom>
          <a:noFill/>
          <a:ln/>
        </p:spPr>
        <p:txBody>
          <a:bodyPr wrap="square" lIns="0" tIns="0" rIns="0" bIns="0" rtlCol="0" anchor="ctr"/>
          <a:lstStyle/>
          <a:p>
            <a:pPr algn="ctr"/>
            <a:r>
              <a:rPr lang="en-US" sz="1067" dirty="0">
                <a:solidFill>
                  <a:srgbClr val="028090"/>
                </a:solidFill>
                <a:latin typeface="Calibri" pitchFamily="34" charset="0"/>
                <a:ea typeface="Calibri" pitchFamily="34" charset="-122"/>
                <a:cs typeface="Calibri" pitchFamily="34" charset="-120"/>
              </a:rPr>
              <a:t>Uniform DSM for P2P</a:t>
            </a:r>
            <a:endParaRPr lang="en-US" sz="1067" dirty="0"/>
          </a:p>
        </p:txBody>
      </p:sp>
      <p:sp>
        <p:nvSpPr>
          <p:cNvPr id="10" name="Text 8"/>
          <p:cNvSpPr/>
          <p:nvPr/>
        </p:nvSpPr>
        <p:spPr>
          <a:xfrm>
            <a:off x="1024128" y="1597152"/>
            <a:ext cx="2901696" cy="463296"/>
          </a:xfrm>
          <a:prstGeom prst="rect">
            <a:avLst/>
          </a:prstGeom>
          <a:noFill/>
          <a:ln/>
        </p:spPr>
        <p:txBody>
          <a:bodyPr wrap="square" lIns="0" tIns="0" rIns="0" bIns="0" rtlCol="0" anchor="ctr"/>
          <a:lstStyle/>
          <a:p>
            <a:r>
              <a:rPr lang="en-IN" sz="1333" b="1" dirty="0">
                <a:solidFill>
                  <a:srgbClr val="065A82"/>
                </a:solidFill>
                <a:latin typeface="Calibri" pitchFamily="34" charset="0"/>
                <a:ea typeface="Calibri" pitchFamily="34" charset="-122"/>
                <a:cs typeface="Calibri" pitchFamily="34" charset="-120"/>
              </a:rPr>
              <a:t>Grid &amp; Scheduling</a:t>
            </a:r>
          </a:p>
          <a:p>
            <a:endParaRPr lang="en-US" sz="1333" dirty="0"/>
          </a:p>
        </p:txBody>
      </p:sp>
      <p:sp>
        <p:nvSpPr>
          <p:cNvPr id="11" name="Text 9"/>
          <p:cNvSpPr/>
          <p:nvPr/>
        </p:nvSpPr>
        <p:spPr>
          <a:xfrm>
            <a:off x="499872" y="2121408"/>
            <a:ext cx="5364480" cy="865632"/>
          </a:xfrm>
          <a:prstGeom prst="rect">
            <a:avLst/>
          </a:prstGeom>
          <a:noFill/>
          <a:ln/>
        </p:spPr>
        <p:txBody>
          <a:bodyPr wrap="square" lIns="0" tIns="0" rIns="0" bIns="0" rtlCol="0" anchor="ctr"/>
          <a:lstStyle/>
          <a:p>
            <a:r>
              <a:rPr lang="en-IN" sz="1400" dirty="0">
                <a:solidFill>
                  <a:srgbClr val="2D4A5E"/>
                </a:solidFill>
                <a:latin typeface="Calibri" pitchFamily="34" charset="0"/>
                <a:ea typeface="Calibri" pitchFamily="34" charset="-122"/>
                <a:cs typeface="Calibri" pitchFamily="34" charset="-120"/>
              </a:rPr>
              <a:t>No uniform mechanism exists for treatment of under-drawl, over-drawl, under-injection, and over-injection by P2P participants. A dedicated DSM framework is required to ensure grid stability and fair settlement.</a:t>
            </a:r>
          </a:p>
          <a:p>
            <a:endParaRPr lang="en-US" sz="1400" dirty="0"/>
          </a:p>
        </p:txBody>
      </p:sp>
      <p:sp>
        <p:nvSpPr>
          <p:cNvPr id="12" name="Shape 10"/>
          <p:cNvSpPr/>
          <p:nvPr/>
        </p:nvSpPr>
        <p:spPr>
          <a:xfrm>
            <a:off x="6096000" y="1487424"/>
            <a:ext cx="5608320" cy="1560576"/>
          </a:xfrm>
          <a:prstGeom prst="roundRect">
            <a:avLst>
              <a:gd name="adj" fmla="val 5469"/>
            </a:avLst>
          </a:prstGeom>
          <a:solidFill>
            <a:srgbClr val="F0F8FB"/>
          </a:solidFill>
          <a:ln w="6350">
            <a:solidFill>
              <a:srgbClr val="D1E8EF"/>
            </a:solidFill>
            <a:prstDash val="solid"/>
          </a:ln>
          <a:effectLst>
            <a:outerShdw blurRad="63500" dist="25400" dir="2700000" algn="bl" rotWithShape="0">
              <a:srgbClr val="000000">
                <a:alpha val="10000"/>
              </a:srgbClr>
            </a:outerShdw>
          </a:effectLst>
        </p:spPr>
      </p:sp>
      <p:sp>
        <p:nvSpPr>
          <p:cNvPr id="13" name="Shape 11"/>
          <p:cNvSpPr/>
          <p:nvPr/>
        </p:nvSpPr>
        <p:spPr>
          <a:xfrm>
            <a:off x="6254496" y="1609344"/>
            <a:ext cx="451104" cy="414528"/>
          </a:xfrm>
          <a:prstGeom prst="roundRect">
            <a:avLst>
              <a:gd name="adj" fmla="val 14706"/>
            </a:avLst>
          </a:prstGeom>
          <a:solidFill>
            <a:srgbClr val="3730A3"/>
          </a:solidFill>
          <a:ln w="12700">
            <a:solidFill>
              <a:srgbClr val="3730A3"/>
            </a:solidFill>
            <a:prstDash val="solid"/>
          </a:ln>
        </p:spPr>
      </p:sp>
      <p:sp>
        <p:nvSpPr>
          <p:cNvPr id="14" name="Text 12"/>
          <p:cNvSpPr/>
          <p:nvPr/>
        </p:nvSpPr>
        <p:spPr>
          <a:xfrm>
            <a:off x="6254496" y="1609344"/>
            <a:ext cx="451104" cy="414528"/>
          </a:xfrm>
          <a:prstGeom prst="rect">
            <a:avLst/>
          </a:prstGeom>
          <a:noFill/>
          <a:ln/>
        </p:spPr>
        <p:txBody>
          <a:bodyPr wrap="square" lIns="0" tIns="0" rIns="0" bIns="0" rtlCol="0" anchor="ctr"/>
          <a:lstStyle/>
          <a:p>
            <a:pPr algn="ctr"/>
            <a:r>
              <a:rPr lang="en-US" sz="1467" b="1" dirty="0">
                <a:solidFill>
                  <a:srgbClr val="FFFFFF"/>
                </a:solidFill>
                <a:latin typeface="Calibri" pitchFamily="34" charset="0"/>
                <a:ea typeface="Calibri" pitchFamily="34" charset="-122"/>
                <a:cs typeface="Calibri" pitchFamily="34" charset="-120"/>
              </a:rPr>
              <a:t>R2</a:t>
            </a:r>
            <a:endParaRPr lang="en-US" sz="1467" dirty="0"/>
          </a:p>
        </p:txBody>
      </p:sp>
      <p:sp>
        <p:nvSpPr>
          <p:cNvPr id="15" name="Shape 13"/>
          <p:cNvSpPr/>
          <p:nvPr/>
        </p:nvSpPr>
        <p:spPr>
          <a:xfrm>
            <a:off x="9753600" y="1645920"/>
            <a:ext cx="1780032" cy="316992"/>
          </a:xfrm>
          <a:prstGeom prst="roundRect">
            <a:avLst>
              <a:gd name="adj" fmla="val 46154"/>
            </a:avLst>
          </a:prstGeom>
          <a:solidFill>
            <a:srgbClr val="DFF3F5"/>
          </a:solidFill>
          <a:ln w="12700">
            <a:solidFill>
              <a:srgbClr val="028090"/>
            </a:solidFill>
            <a:prstDash val="solid"/>
          </a:ln>
        </p:spPr>
      </p:sp>
      <p:sp>
        <p:nvSpPr>
          <p:cNvPr id="16" name="Text 14"/>
          <p:cNvSpPr/>
          <p:nvPr/>
        </p:nvSpPr>
        <p:spPr>
          <a:xfrm>
            <a:off x="9753600" y="1645920"/>
            <a:ext cx="1780032" cy="316992"/>
          </a:xfrm>
          <a:prstGeom prst="rect">
            <a:avLst/>
          </a:prstGeom>
          <a:noFill/>
          <a:ln/>
        </p:spPr>
        <p:txBody>
          <a:bodyPr wrap="square" lIns="0" tIns="0" rIns="0" bIns="0" rtlCol="0" anchor="ctr"/>
          <a:lstStyle/>
          <a:p>
            <a:pPr algn="ctr"/>
            <a:r>
              <a:rPr lang="en-US" sz="1067" dirty="0">
                <a:solidFill>
                  <a:srgbClr val="028090"/>
                </a:solidFill>
                <a:latin typeface="Calibri" pitchFamily="34" charset="0"/>
                <a:ea typeface="Calibri" pitchFamily="34" charset="-122"/>
                <a:cs typeface="Calibri" pitchFamily="34" charset="-120"/>
              </a:rPr>
              <a:t>Energy Accounting</a:t>
            </a:r>
            <a:endParaRPr lang="en-US" sz="1067" dirty="0"/>
          </a:p>
        </p:txBody>
      </p:sp>
      <p:sp>
        <p:nvSpPr>
          <p:cNvPr id="17" name="Text 15"/>
          <p:cNvSpPr/>
          <p:nvPr/>
        </p:nvSpPr>
        <p:spPr>
          <a:xfrm>
            <a:off x="6778752" y="1597152"/>
            <a:ext cx="2901696" cy="463296"/>
          </a:xfrm>
          <a:prstGeom prst="rect">
            <a:avLst/>
          </a:prstGeom>
          <a:noFill/>
          <a:ln/>
        </p:spPr>
        <p:txBody>
          <a:bodyPr wrap="square" lIns="0" tIns="0" rIns="0" bIns="0" rtlCol="0" anchor="ctr"/>
          <a:lstStyle/>
          <a:p>
            <a:r>
              <a:rPr lang="en-IN" sz="1333" b="1" dirty="0">
                <a:solidFill>
                  <a:srgbClr val="065A82"/>
                </a:solidFill>
                <a:latin typeface="Calibri" pitchFamily="34" charset="0"/>
                <a:ea typeface="Calibri" pitchFamily="34" charset="-122"/>
                <a:cs typeface="Calibri" pitchFamily="34" charset="-120"/>
              </a:rPr>
              <a:t>Energy Accounting</a:t>
            </a:r>
          </a:p>
          <a:p>
            <a:endParaRPr lang="en-US" sz="1333" dirty="0"/>
          </a:p>
        </p:txBody>
      </p:sp>
      <p:sp>
        <p:nvSpPr>
          <p:cNvPr id="18" name="Text 16"/>
          <p:cNvSpPr/>
          <p:nvPr/>
        </p:nvSpPr>
        <p:spPr>
          <a:xfrm>
            <a:off x="6254496" y="2121408"/>
            <a:ext cx="5364480" cy="865632"/>
          </a:xfrm>
          <a:prstGeom prst="rect">
            <a:avLst/>
          </a:prstGeom>
          <a:noFill/>
          <a:ln/>
        </p:spPr>
        <p:txBody>
          <a:bodyPr wrap="square" lIns="0" tIns="0" rIns="0" bIns="0" rtlCol="0" anchor="ctr"/>
          <a:lstStyle/>
          <a:p>
            <a:r>
              <a:rPr lang="en-IN" sz="1400" dirty="0">
                <a:solidFill>
                  <a:srgbClr val="2D4A5E"/>
                </a:solidFill>
                <a:latin typeface="Calibri" pitchFamily="34" charset="0"/>
                <a:ea typeface="Calibri" pitchFamily="34" charset="-122"/>
                <a:cs typeface="Calibri" pitchFamily="34" charset="-120"/>
              </a:rPr>
              <a:t>Clear procedures for energy accounting, scheduling, metering validation, and settlement by SLDCs/NLDC are absent for interstate P2P transactions. A harmonized framework is needed for accurate settlement.</a:t>
            </a:r>
          </a:p>
          <a:p>
            <a:endParaRPr lang="en-US" sz="1400" dirty="0"/>
          </a:p>
        </p:txBody>
      </p:sp>
      <p:sp>
        <p:nvSpPr>
          <p:cNvPr id="19" name="Shape 17"/>
          <p:cNvSpPr/>
          <p:nvPr/>
        </p:nvSpPr>
        <p:spPr>
          <a:xfrm>
            <a:off x="341376" y="3169920"/>
            <a:ext cx="5608320" cy="1560576"/>
          </a:xfrm>
          <a:prstGeom prst="roundRect">
            <a:avLst>
              <a:gd name="adj" fmla="val 5469"/>
            </a:avLst>
          </a:prstGeom>
          <a:solidFill>
            <a:srgbClr val="F0F8FB"/>
          </a:solidFill>
          <a:ln w="6350">
            <a:solidFill>
              <a:srgbClr val="D1E8EF"/>
            </a:solidFill>
            <a:prstDash val="solid"/>
          </a:ln>
          <a:effectLst>
            <a:outerShdw blurRad="63500" dist="25400" dir="2700000" algn="bl" rotWithShape="0">
              <a:srgbClr val="000000">
                <a:alpha val="10000"/>
              </a:srgbClr>
            </a:outerShdw>
          </a:effectLst>
        </p:spPr>
      </p:sp>
      <p:sp>
        <p:nvSpPr>
          <p:cNvPr id="20" name="Shape 18"/>
          <p:cNvSpPr/>
          <p:nvPr/>
        </p:nvSpPr>
        <p:spPr>
          <a:xfrm>
            <a:off x="499872" y="3291840"/>
            <a:ext cx="451104" cy="414528"/>
          </a:xfrm>
          <a:prstGeom prst="roundRect">
            <a:avLst>
              <a:gd name="adj" fmla="val 14706"/>
            </a:avLst>
          </a:prstGeom>
          <a:solidFill>
            <a:srgbClr val="E05A4E"/>
          </a:solidFill>
          <a:ln w="12700">
            <a:solidFill>
              <a:srgbClr val="E05A4E"/>
            </a:solidFill>
            <a:prstDash val="solid"/>
          </a:ln>
        </p:spPr>
      </p:sp>
      <p:sp>
        <p:nvSpPr>
          <p:cNvPr id="21" name="Text 19"/>
          <p:cNvSpPr/>
          <p:nvPr/>
        </p:nvSpPr>
        <p:spPr>
          <a:xfrm>
            <a:off x="499872" y="3291840"/>
            <a:ext cx="451104" cy="414528"/>
          </a:xfrm>
          <a:prstGeom prst="rect">
            <a:avLst/>
          </a:prstGeom>
          <a:noFill/>
          <a:ln/>
        </p:spPr>
        <p:txBody>
          <a:bodyPr wrap="square" lIns="0" tIns="0" rIns="0" bIns="0" rtlCol="0" anchor="ctr"/>
          <a:lstStyle/>
          <a:p>
            <a:pPr algn="ctr"/>
            <a:r>
              <a:rPr lang="en-US" sz="1467" b="1" dirty="0">
                <a:solidFill>
                  <a:srgbClr val="FFFFFF"/>
                </a:solidFill>
                <a:latin typeface="Calibri" pitchFamily="34" charset="0"/>
                <a:ea typeface="Calibri" pitchFamily="34" charset="-122"/>
                <a:cs typeface="Calibri" pitchFamily="34" charset="-120"/>
              </a:rPr>
              <a:t>R3</a:t>
            </a:r>
            <a:endParaRPr lang="en-US" sz="1467" dirty="0"/>
          </a:p>
        </p:txBody>
      </p:sp>
      <p:sp>
        <p:nvSpPr>
          <p:cNvPr id="22" name="Shape 20"/>
          <p:cNvSpPr/>
          <p:nvPr/>
        </p:nvSpPr>
        <p:spPr>
          <a:xfrm>
            <a:off x="3998976" y="3328416"/>
            <a:ext cx="1780032" cy="316992"/>
          </a:xfrm>
          <a:prstGeom prst="roundRect">
            <a:avLst>
              <a:gd name="adj" fmla="val 46154"/>
            </a:avLst>
          </a:prstGeom>
          <a:solidFill>
            <a:srgbClr val="DFF3F5"/>
          </a:solidFill>
          <a:ln w="12700">
            <a:solidFill>
              <a:srgbClr val="028090"/>
            </a:solidFill>
            <a:prstDash val="solid"/>
          </a:ln>
        </p:spPr>
      </p:sp>
      <p:sp>
        <p:nvSpPr>
          <p:cNvPr id="23" name="Text 21"/>
          <p:cNvSpPr/>
          <p:nvPr/>
        </p:nvSpPr>
        <p:spPr>
          <a:xfrm>
            <a:off x="3998976" y="3328416"/>
            <a:ext cx="1780032" cy="316992"/>
          </a:xfrm>
          <a:prstGeom prst="rect">
            <a:avLst/>
          </a:prstGeom>
          <a:noFill/>
          <a:ln/>
        </p:spPr>
        <p:txBody>
          <a:bodyPr wrap="square" lIns="0" tIns="0" rIns="0" bIns="0" rtlCol="0" anchor="ctr"/>
          <a:lstStyle/>
          <a:p>
            <a:pPr algn="ctr"/>
            <a:r>
              <a:rPr lang="en-US" sz="1067" dirty="0">
                <a:solidFill>
                  <a:srgbClr val="028090"/>
                </a:solidFill>
                <a:latin typeface="Calibri" pitchFamily="34" charset="0"/>
                <a:ea typeface="Calibri" pitchFamily="34" charset="-122"/>
                <a:cs typeface="Calibri" pitchFamily="34" charset="-120"/>
              </a:rPr>
              <a:t>Risk</a:t>
            </a:r>
            <a:endParaRPr lang="en-US" sz="1067" dirty="0"/>
          </a:p>
        </p:txBody>
      </p:sp>
      <p:sp>
        <p:nvSpPr>
          <p:cNvPr id="24" name="Text 22"/>
          <p:cNvSpPr/>
          <p:nvPr/>
        </p:nvSpPr>
        <p:spPr>
          <a:xfrm>
            <a:off x="1024128" y="3279648"/>
            <a:ext cx="2901696" cy="463296"/>
          </a:xfrm>
          <a:prstGeom prst="rect">
            <a:avLst/>
          </a:prstGeom>
          <a:noFill/>
          <a:ln/>
        </p:spPr>
        <p:txBody>
          <a:bodyPr wrap="square" lIns="0" tIns="0" rIns="0" bIns="0" rtlCol="0" anchor="ctr"/>
          <a:lstStyle/>
          <a:p>
            <a:r>
              <a:rPr lang="en-IN" sz="1333" b="1" dirty="0">
                <a:solidFill>
                  <a:srgbClr val="065A82"/>
                </a:solidFill>
                <a:latin typeface="Calibri" pitchFamily="34" charset="0"/>
                <a:ea typeface="Calibri" pitchFamily="34" charset="-122"/>
                <a:cs typeface="Calibri" pitchFamily="34" charset="-120"/>
              </a:rPr>
              <a:t>Loss Allocation</a:t>
            </a:r>
          </a:p>
          <a:p>
            <a:endParaRPr lang="en-US" sz="1333" dirty="0"/>
          </a:p>
        </p:txBody>
      </p:sp>
      <p:sp>
        <p:nvSpPr>
          <p:cNvPr id="25" name="Text 23"/>
          <p:cNvSpPr/>
          <p:nvPr/>
        </p:nvSpPr>
        <p:spPr>
          <a:xfrm>
            <a:off x="499872" y="3803904"/>
            <a:ext cx="5364480" cy="865632"/>
          </a:xfrm>
          <a:prstGeom prst="rect">
            <a:avLst/>
          </a:prstGeom>
          <a:noFill/>
          <a:ln/>
        </p:spPr>
        <p:txBody>
          <a:bodyPr wrap="square" lIns="0" tIns="0" rIns="0" bIns="0" rtlCol="0" anchor="ctr"/>
          <a:lstStyle/>
          <a:p>
            <a:r>
              <a:rPr lang="en-IN" sz="1400" dirty="0">
                <a:solidFill>
                  <a:srgbClr val="2D4A5E"/>
                </a:solidFill>
                <a:latin typeface="Calibri" pitchFamily="34" charset="0"/>
                <a:ea typeface="Calibri" pitchFamily="34" charset="-122"/>
                <a:cs typeface="Calibri" pitchFamily="34" charset="-120"/>
              </a:rPr>
              <a:t>Regulatory clarity is required on treatment of transmission and distribution losses for P2P traded energy and identification of the entity responsible for bearing such losses</a:t>
            </a:r>
            <a:r>
              <a:rPr lang="en-US" sz="1400" dirty="0">
                <a:solidFill>
                  <a:srgbClr val="2D4A5E"/>
                </a:solidFill>
                <a:latin typeface="Calibri" pitchFamily="34" charset="0"/>
                <a:ea typeface="Calibri" pitchFamily="34" charset="-122"/>
                <a:cs typeface="Calibri" pitchFamily="34" charset="-120"/>
              </a:rPr>
              <a:t>.</a:t>
            </a:r>
          </a:p>
        </p:txBody>
      </p:sp>
      <p:sp>
        <p:nvSpPr>
          <p:cNvPr id="26" name="Shape 24"/>
          <p:cNvSpPr/>
          <p:nvPr/>
        </p:nvSpPr>
        <p:spPr>
          <a:xfrm>
            <a:off x="6096000" y="3169920"/>
            <a:ext cx="5608320" cy="1560576"/>
          </a:xfrm>
          <a:prstGeom prst="roundRect">
            <a:avLst>
              <a:gd name="adj" fmla="val 5469"/>
            </a:avLst>
          </a:prstGeom>
          <a:solidFill>
            <a:srgbClr val="F0F8FB"/>
          </a:solidFill>
          <a:ln w="6350">
            <a:solidFill>
              <a:srgbClr val="D1E8EF"/>
            </a:solidFill>
            <a:prstDash val="solid"/>
          </a:ln>
          <a:effectLst>
            <a:outerShdw blurRad="63500" dist="25400" dir="2700000" algn="bl" rotWithShape="0">
              <a:srgbClr val="000000">
                <a:alpha val="10000"/>
              </a:srgbClr>
            </a:outerShdw>
          </a:effectLst>
        </p:spPr>
      </p:sp>
      <p:sp>
        <p:nvSpPr>
          <p:cNvPr id="27" name="Shape 25"/>
          <p:cNvSpPr/>
          <p:nvPr/>
        </p:nvSpPr>
        <p:spPr>
          <a:xfrm>
            <a:off x="6254496" y="3291840"/>
            <a:ext cx="451104" cy="414528"/>
          </a:xfrm>
          <a:prstGeom prst="roundRect">
            <a:avLst>
              <a:gd name="adj" fmla="val 14706"/>
            </a:avLst>
          </a:prstGeom>
          <a:solidFill>
            <a:srgbClr val="F59E0B"/>
          </a:solidFill>
          <a:ln w="12700">
            <a:solidFill>
              <a:srgbClr val="F59E0B"/>
            </a:solidFill>
            <a:prstDash val="solid"/>
          </a:ln>
        </p:spPr>
      </p:sp>
      <p:sp>
        <p:nvSpPr>
          <p:cNvPr id="28" name="Text 26"/>
          <p:cNvSpPr/>
          <p:nvPr/>
        </p:nvSpPr>
        <p:spPr>
          <a:xfrm>
            <a:off x="6254496" y="3291840"/>
            <a:ext cx="451104" cy="414528"/>
          </a:xfrm>
          <a:prstGeom prst="rect">
            <a:avLst/>
          </a:prstGeom>
          <a:noFill/>
          <a:ln/>
        </p:spPr>
        <p:txBody>
          <a:bodyPr wrap="square" lIns="0" tIns="0" rIns="0" bIns="0" rtlCol="0" anchor="ctr"/>
          <a:lstStyle/>
          <a:p>
            <a:pPr algn="ctr"/>
            <a:r>
              <a:rPr lang="en-US" sz="1467" b="1" dirty="0">
                <a:solidFill>
                  <a:srgbClr val="FFFFFF"/>
                </a:solidFill>
                <a:latin typeface="Calibri" pitchFamily="34" charset="0"/>
                <a:ea typeface="Calibri" pitchFamily="34" charset="-122"/>
                <a:cs typeface="Calibri" pitchFamily="34" charset="-120"/>
              </a:rPr>
              <a:t>R4</a:t>
            </a:r>
            <a:endParaRPr lang="en-US" sz="1467" dirty="0"/>
          </a:p>
        </p:txBody>
      </p:sp>
      <p:sp>
        <p:nvSpPr>
          <p:cNvPr id="29" name="Shape 27"/>
          <p:cNvSpPr/>
          <p:nvPr/>
        </p:nvSpPr>
        <p:spPr>
          <a:xfrm>
            <a:off x="9753600" y="3328416"/>
            <a:ext cx="1780032" cy="316992"/>
          </a:xfrm>
          <a:prstGeom prst="roundRect">
            <a:avLst>
              <a:gd name="adj" fmla="val 46154"/>
            </a:avLst>
          </a:prstGeom>
          <a:solidFill>
            <a:srgbClr val="DFF3F5"/>
          </a:solidFill>
          <a:ln w="12700">
            <a:solidFill>
              <a:srgbClr val="028090"/>
            </a:solidFill>
            <a:prstDash val="solid"/>
          </a:ln>
        </p:spPr>
      </p:sp>
      <p:sp>
        <p:nvSpPr>
          <p:cNvPr id="30" name="Text 28"/>
          <p:cNvSpPr/>
          <p:nvPr/>
        </p:nvSpPr>
        <p:spPr>
          <a:xfrm>
            <a:off x="9753600" y="3328416"/>
            <a:ext cx="1780032" cy="316992"/>
          </a:xfrm>
          <a:prstGeom prst="rect">
            <a:avLst/>
          </a:prstGeom>
          <a:noFill/>
          <a:ln/>
        </p:spPr>
        <p:txBody>
          <a:bodyPr wrap="square" lIns="0" tIns="0" rIns="0" bIns="0" rtlCol="0" anchor="ctr"/>
          <a:lstStyle/>
          <a:p>
            <a:pPr algn="ctr"/>
            <a:r>
              <a:rPr lang="en-US" sz="1067" dirty="0">
                <a:solidFill>
                  <a:srgbClr val="028090"/>
                </a:solidFill>
                <a:latin typeface="Calibri" pitchFamily="34" charset="0"/>
                <a:ea typeface="Calibri" pitchFamily="34" charset="-122"/>
                <a:cs typeface="Calibri" pitchFamily="34" charset="-120"/>
              </a:rPr>
              <a:t>Charges</a:t>
            </a:r>
            <a:endParaRPr lang="en-US" sz="1067" dirty="0"/>
          </a:p>
        </p:txBody>
      </p:sp>
      <p:sp>
        <p:nvSpPr>
          <p:cNvPr id="31" name="Text 29"/>
          <p:cNvSpPr/>
          <p:nvPr/>
        </p:nvSpPr>
        <p:spPr>
          <a:xfrm>
            <a:off x="6778752" y="3279648"/>
            <a:ext cx="2901696" cy="463296"/>
          </a:xfrm>
          <a:prstGeom prst="rect">
            <a:avLst/>
          </a:prstGeom>
          <a:noFill/>
          <a:ln/>
        </p:spPr>
        <p:txBody>
          <a:bodyPr wrap="square" lIns="0" tIns="0" rIns="0" bIns="0" rtlCol="0" anchor="ctr"/>
          <a:lstStyle/>
          <a:p>
            <a:r>
              <a:rPr lang="en-IN" sz="1333" b="1" dirty="0">
                <a:solidFill>
                  <a:srgbClr val="065A82"/>
                </a:solidFill>
                <a:latin typeface="Calibri" pitchFamily="34" charset="0"/>
                <a:ea typeface="Calibri" pitchFamily="34" charset="-122"/>
                <a:cs typeface="Calibri" pitchFamily="34" charset="-120"/>
              </a:rPr>
              <a:t>Tariff Policy</a:t>
            </a:r>
          </a:p>
          <a:p>
            <a:endParaRPr lang="en-US" sz="1333" dirty="0"/>
          </a:p>
        </p:txBody>
      </p:sp>
      <p:sp>
        <p:nvSpPr>
          <p:cNvPr id="32" name="Text 30"/>
          <p:cNvSpPr/>
          <p:nvPr/>
        </p:nvSpPr>
        <p:spPr>
          <a:xfrm>
            <a:off x="6254496" y="3803904"/>
            <a:ext cx="5364480" cy="865632"/>
          </a:xfrm>
          <a:prstGeom prst="rect">
            <a:avLst/>
          </a:prstGeom>
          <a:noFill/>
          <a:ln/>
        </p:spPr>
        <p:txBody>
          <a:bodyPr wrap="square" lIns="0" tIns="0" rIns="0" bIns="0" rtlCol="0" anchor="ctr"/>
          <a:lstStyle/>
          <a:p>
            <a:r>
              <a:rPr lang="en-IN" sz="1400" dirty="0">
                <a:solidFill>
                  <a:srgbClr val="2D4A5E"/>
                </a:solidFill>
                <a:latin typeface="Calibri" pitchFamily="34" charset="0"/>
                <a:ea typeface="Calibri" pitchFamily="34" charset="-122"/>
                <a:cs typeface="Calibri" pitchFamily="34" charset="-120"/>
              </a:rPr>
              <a:t>Methodology for determination of transaction fees, platform charges, wheeling charges, and network usage charges has not been specified, creating commercial uncertainty</a:t>
            </a:r>
            <a:endParaRPr lang="en-US" sz="1400" dirty="0">
              <a:solidFill>
                <a:srgbClr val="2D4A5E"/>
              </a:solidFill>
              <a:latin typeface="Calibri" pitchFamily="34" charset="0"/>
              <a:ea typeface="Calibri" pitchFamily="34" charset="-122"/>
              <a:cs typeface="Calibri" pitchFamily="34" charset="-120"/>
            </a:endParaRPr>
          </a:p>
        </p:txBody>
      </p:sp>
      <p:sp>
        <p:nvSpPr>
          <p:cNvPr id="33" name="Shape 31"/>
          <p:cNvSpPr/>
          <p:nvPr/>
        </p:nvSpPr>
        <p:spPr>
          <a:xfrm>
            <a:off x="341376" y="4852416"/>
            <a:ext cx="5608320" cy="1560576"/>
          </a:xfrm>
          <a:prstGeom prst="roundRect">
            <a:avLst>
              <a:gd name="adj" fmla="val 5469"/>
            </a:avLst>
          </a:prstGeom>
          <a:solidFill>
            <a:srgbClr val="F0F8FB"/>
          </a:solidFill>
          <a:ln w="6350">
            <a:solidFill>
              <a:srgbClr val="D1E8EF"/>
            </a:solidFill>
            <a:prstDash val="solid"/>
          </a:ln>
          <a:effectLst>
            <a:outerShdw blurRad="63500" dist="25400" dir="2700000" algn="bl" rotWithShape="0">
              <a:srgbClr val="000000">
                <a:alpha val="10000"/>
              </a:srgbClr>
            </a:outerShdw>
          </a:effectLst>
        </p:spPr>
      </p:sp>
      <p:sp>
        <p:nvSpPr>
          <p:cNvPr id="34" name="Shape 32"/>
          <p:cNvSpPr/>
          <p:nvPr/>
        </p:nvSpPr>
        <p:spPr>
          <a:xfrm>
            <a:off x="499872" y="4974336"/>
            <a:ext cx="451104" cy="414528"/>
          </a:xfrm>
          <a:prstGeom prst="roundRect">
            <a:avLst>
              <a:gd name="adj" fmla="val 14706"/>
            </a:avLst>
          </a:prstGeom>
          <a:solidFill>
            <a:srgbClr val="016D7A"/>
          </a:solidFill>
          <a:ln w="12700">
            <a:solidFill>
              <a:srgbClr val="016D7A"/>
            </a:solidFill>
            <a:prstDash val="solid"/>
          </a:ln>
        </p:spPr>
      </p:sp>
      <p:sp>
        <p:nvSpPr>
          <p:cNvPr id="35" name="Text 33"/>
          <p:cNvSpPr/>
          <p:nvPr/>
        </p:nvSpPr>
        <p:spPr>
          <a:xfrm>
            <a:off x="499872" y="4974336"/>
            <a:ext cx="451104" cy="414528"/>
          </a:xfrm>
          <a:prstGeom prst="rect">
            <a:avLst/>
          </a:prstGeom>
          <a:noFill/>
          <a:ln/>
        </p:spPr>
        <p:txBody>
          <a:bodyPr wrap="square" lIns="0" tIns="0" rIns="0" bIns="0" rtlCol="0" anchor="ctr"/>
          <a:lstStyle/>
          <a:p>
            <a:pPr algn="ctr"/>
            <a:r>
              <a:rPr lang="en-US" sz="1467" b="1" dirty="0">
                <a:solidFill>
                  <a:srgbClr val="FFFFFF"/>
                </a:solidFill>
                <a:latin typeface="Calibri" pitchFamily="34" charset="0"/>
                <a:ea typeface="Calibri" pitchFamily="34" charset="-122"/>
                <a:cs typeface="Calibri" pitchFamily="34" charset="-120"/>
              </a:rPr>
              <a:t>R5</a:t>
            </a:r>
            <a:endParaRPr lang="en-US" sz="1467" dirty="0"/>
          </a:p>
        </p:txBody>
      </p:sp>
      <p:sp>
        <p:nvSpPr>
          <p:cNvPr id="36" name="Shape 34"/>
          <p:cNvSpPr/>
          <p:nvPr/>
        </p:nvSpPr>
        <p:spPr>
          <a:xfrm>
            <a:off x="3998976" y="5010912"/>
            <a:ext cx="1780032" cy="316992"/>
          </a:xfrm>
          <a:prstGeom prst="roundRect">
            <a:avLst>
              <a:gd name="adj" fmla="val 46154"/>
            </a:avLst>
          </a:prstGeom>
          <a:solidFill>
            <a:srgbClr val="DFF3F5"/>
          </a:solidFill>
          <a:ln w="12700">
            <a:solidFill>
              <a:srgbClr val="028090"/>
            </a:solidFill>
            <a:prstDash val="solid"/>
          </a:ln>
        </p:spPr>
      </p:sp>
      <p:sp>
        <p:nvSpPr>
          <p:cNvPr id="37" name="Text 35"/>
          <p:cNvSpPr/>
          <p:nvPr/>
        </p:nvSpPr>
        <p:spPr>
          <a:xfrm>
            <a:off x="3998976" y="5010912"/>
            <a:ext cx="1780032" cy="316992"/>
          </a:xfrm>
          <a:prstGeom prst="rect">
            <a:avLst/>
          </a:prstGeom>
          <a:noFill/>
          <a:ln/>
        </p:spPr>
        <p:txBody>
          <a:bodyPr wrap="square" lIns="0" tIns="0" rIns="0" bIns="0" rtlCol="0" anchor="ctr"/>
          <a:lstStyle/>
          <a:p>
            <a:pPr algn="ctr"/>
            <a:r>
              <a:rPr lang="en-US" sz="1067" dirty="0">
                <a:solidFill>
                  <a:srgbClr val="028090"/>
                </a:solidFill>
                <a:latin typeface="Calibri" pitchFamily="34" charset="0"/>
                <a:ea typeface="Calibri" pitchFamily="34" charset="-122"/>
                <a:cs typeface="Calibri" pitchFamily="34" charset="-120"/>
              </a:rPr>
              <a:t>Authentication</a:t>
            </a:r>
            <a:endParaRPr lang="en-US" sz="1067" dirty="0"/>
          </a:p>
        </p:txBody>
      </p:sp>
      <p:sp>
        <p:nvSpPr>
          <p:cNvPr id="38" name="Text 36"/>
          <p:cNvSpPr/>
          <p:nvPr/>
        </p:nvSpPr>
        <p:spPr>
          <a:xfrm>
            <a:off x="1024128" y="4962144"/>
            <a:ext cx="2901696" cy="463296"/>
          </a:xfrm>
          <a:prstGeom prst="rect">
            <a:avLst/>
          </a:prstGeom>
          <a:noFill/>
          <a:ln/>
        </p:spPr>
        <p:txBody>
          <a:bodyPr wrap="square" lIns="0" tIns="0" rIns="0" bIns="0" rtlCol="0" anchor="ctr"/>
          <a:lstStyle/>
          <a:p>
            <a:pPr>
              <a:lnSpc>
                <a:spcPct val="107000"/>
              </a:lnSpc>
              <a:spcAft>
                <a:spcPts val="800"/>
              </a:spcAft>
              <a:buNone/>
            </a:pPr>
            <a:r>
              <a:rPr lang="en-IN" sz="1333" b="1" dirty="0">
                <a:solidFill>
                  <a:srgbClr val="065A82"/>
                </a:solidFill>
                <a:latin typeface="Calibri" pitchFamily="34" charset="0"/>
                <a:ea typeface="Calibri" pitchFamily="34" charset="-122"/>
                <a:cs typeface="Calibri" pitchFamily="34" charset="-120"/>
              </a:rPr>
              <a:t>Consumer Eligibility</a:t>
            </a:r>
          </a:p>
        </p:txBody>
      </p:sp>
      <p:sp>
        <p:nvSpPr>
          <p:cNvPr id="39" name="Text 37"/>
          <p:cNvSpPr/>
          <p:nvPr/>
        </p:nvSpPr>
        <p:spPr>
          <a:xfrm>
            <a:off x="499872" y="5486400"/>
            <a:ext cx="5364480" cy="865632"/>
          </a:xfrm>
          <a:prstGeom prst="rect">
            <a:avLst/>
          </a:prstGeom>
          <a:noFill/>
          <a:ln/>
        </p:spPr>
        <p:txBody>
          <a:bodyPr wrap="square" lIns="0" tIns="0" rIns="0" bIns="0" rtlCol="0" anchor="ctr"/>
          <a:lstStyle/>
          <a:p>
            <a:r>
              <a:rPr lang="en-IN" sz="1400" dirty="0">
                <a:solidFill>
                  <a:srgbClr val="2D4A5E"/>
                </a:solidFill>
                <a:latin typeface="Calibri" pitchFamily="34" charset="0"/>
                <a:ea typeface="Calibri" pitchFamily="34" charset="-122"/>
                <a:cs typeface="Calibri" pitchFamily="34" charset="-120"/>
              </a:rPr>
              <a:t>Regulations do not clarify whether consumers belonging to the same tariff category can participate in P2P transactions and how tariff neutrality and cross-subsidy concerns will be addressed</a:t>
            </a:r>
            <a:r>
              <a:rPr lang="en-US" sz="1400" dirty="0">
                <a:solidFill>
                  <a:srgbClr val="2D4A5E"/>
                </a:solidFill>
                <a:latin typeface="Calibri" pitchFamily="34" charset="0"/>
                <a:ea typeface="Calibri" pitchFamily="34" charset="-122"/>
                <a:cs typeface="Calibri" pitchFamily="34" charset="-120"/>
              </a:rPr>
              <a:t>.</a:t>
            </a:r>
          </a:p>
        </p:txBody>
      </p:sp>
      <p:sp>
        <p:nvSpPr>
          <p:cNvPr id="40" name="Shape 38"/>
          <p:cNvSpPr/>
          <p:nvPr/>
        </p:nvSpPr>
        <p:spPr>
          <a:xfrm>
            <a:off x="6096000" y="4852416"/>
            <a:ext cx="5608320" cy="1560576"/>
          </a:xfrm>
          <a:prstGeom prst="roundRect">
            <a:avLst>
              <a:gd name="adj" fmla="val 5469"/>
            </a:avLst>
          </a:prstGeom>
          <a:solidFill>
            <a:srgbClr val="F0F8FB"/>
          </a:solidFill>
          <a:ln w="6350">
            <a:solidFill>
              <a:srgbClr val="D1E8EF"/>
            </a:solidFill>
            <a:prstDash val="solid"/>
          </a:ln>
          <a:effectLst>
            <a:outerShdw blurRad="63500" dist="25400" dir="2700000" algn="bl" rotWithShape="0">
              <a:srgbClr val="000000">
                <a:alpha val="10000"/>
              </a:srgbClr>
            </a:outerShdw>
          </a:effectLst>
        </p:spPr>
      </p:sp>
      <p:sp>
        <p:nvSpPr>
          <p:cNvPr id="41" name="Shape 39"/>
          <p:cNvSpPr/>
          <p:nvPr/>
        </p:nvSpPr>
        <p:spPr>
          <a:xfrm>
            <a:off x="6254496" y="4974336"/>
            <a:ext cx="451104" cy="414528"/>
          </a:xfrm>
          <a:prstGeom prst="roundRect">
            <a:avLst>
              <a:gd name="adj" fmla="val 14706"/>
            </a:avLst>
          </a:prstGeom>
          <a:solidFill>
            <a:srgbClr val="065A82"/>
          </a:solidFill>
          <a:ln w="12700">
            <a:solidFill>
              <a:srgbClr val="065A82"/>
            </a:solidFill>
            <a:prstDash val="solid"/>
          </a:ln>
        </p:spPr>
      </p:sp>
      <p:sp>
        <p:nvSpPr>
          <p:cNvPr id="42" name="Text 40"/>
          <p:cNvSpPr/>
          <p:nvPr/>
        </p:nvSpPr>
        <p:spPr>
          <a:xfrm>
            <a:off x="6254496" y="4974336"/>
            <a:ext cx="451104" cy="414528"/>
          </a:xfrm>
          <a:prstGeom prst="rect">
            <a:avLst/>
          </a:prstGeom>
          <a:noFill/>
          <a:ln/>
        </p:spPr>
        <p:txBody>
          <a:bodyPr wrap="square" lIns="0" tIns="0" rIns="0" bIns="0" rtlCol="0" anchor="ctr"/>
          <a:lstStyle/>
          <a:p>
            <a:pPr algn="ctr"/>
            <a:r>
              <a:rPr lang="en-US" sz="1467" b="1" dirty="0">
                <a:solidFill>
                  <a:srgbClr val="FFFFFF"/>
                </a:solidFill>
                <a:latin typeface="Calibri" pitchFamily="34" charset="0"/>
                <a:ea typeface="Calibri" pitchFamily="34" charset="-122"/>
                <a:cs typeface="Calibri" pitchFamily="34" charset="-120"/>
              </a:rPr>
              <a:t>R6</a:t>
            </a:r>
            <a:endParaRPr lang="en-US" sz="1467" dirty="0"/>
          </a:p>
        </p:txBody>
      </p:sp>
      <p:sp>
        <p:nvSpPr>
          <p:cNvPr id="43" name="Shape 41"/>
          <p:cNvSpPr/>
          <p:nvPr/>
        </p:nvSpPr>
        <p:spPr>
          <a:xfrm>
            <a:off x="9753600" y="5010912"/>
            <a:ext cx="1780032" cy="316992"/>
          </a:xfrm>
          <a:prstGeom prst="roundRect">
            <a:avLst>
              <a:gd name="adj" fmla="val 46154"/>
            </a:avLst>
          </a:prstGeom>
          <a:solidFill>
            <a:srgbClr val="DFF3F5"/>
          </a:solidFill>
          <a:ln w="12700">
            <a:solidFill>
              <a:srgbClr val="028090"/>
            </a:solidFill>
            <a:prstDash val="solid"/>
          </a:ln>
        </p:spPr>
      </p:sp>
      <p:sp>
        <p:nvSpPr>
          <p:cNvPr id="44" name="Text 42"/>
          <p:cNvSpPr/>
          <p:nvPr/>
        </p:nvSpPr>
        <p:spPr>
          <a:xfrm>
            <a:off x="9753600" y="5010912"/>
            <a:ext cx="1780032" cy="316992"/>
          </a:xfrm>
          <a:prstGeom prst="rect">
            <a:avLst/>
          </a:prstGeom>
          <a:noFill/>
          <a:ln/>
        </p:spPr>
        <p:txBody>
          <a:bodyPr wrap="square" lIns="0" tIns="0" rIns="0" bIns="0" rtlCol="0" anchor="ctr"/>
          <a:lstStyle/>
          <a:p>
            <a:pPr algn="ctr"/>
            <a:r>
              <a:rPr lang="en-US" sz="1067" dirty="0">
                <a:solidFill>
                  <a:srgbClr val="028090"/>
                </a:solidFill>
                <a:latin typeface="Calibri" pitchFamily="34" charset="0"/>
                <a:ea typeface="Calibri" pitchFamily="34" charset="-122"/>
                <a:cs typeface="Calibri" pitchFamily="34" charset="-120"/>
              </a:rPr>
              <a:t>Governance</a:t>
            </a:r>
            <a:endParaRPr lang="en-US" sz="1067" dirty="0"/>
          </a:p>
        </p:txBody>
      </p:sp>
      <p:sp>
        <p:nvSpPr>
          <p:cNvPr id="45" name="Text 43"/>
          <p:cNvSpPr/>
          <p:nvPr/>
        </p:nvSpPr>
        <p:spPr>
          <a:xfrm>
            <a:off x="6778752" y="4962144"/>
            <a:ext cx="2901696" cy="463296"/>
          </a:xfrm>
          <a:prstGeom prst="rect">
            <a:avLst/>
          </a:prstGeom>
          <a:noFill/>
          <a:ln/>
        </p:spPr>
        <p:txBody>
          <a:bodyPr wrap="square" lIns="0" tIns="0" rIns="0" bIns="0" rtlCol="0" anchor="ctr"/>
          <a:lstStyle/>
          <a:p>
            <a:r>
              <a:rPr lang="en-US" sz="1333" b="1" dirty="0">
                <a:solidFill>
                  <a:srgbClr val="065A82"/>
                </a:solidFill>
                <a:latin typeface="Calibri" pitchFamily="34" charset="0"/>
                <a:ea typeface="Calibri" pitchFamily="34" charset="-122"/>
                <a:cs typeface="Calibri" pitchFamily="34" charset="-120"/>
              </a:rPr>
              <a:t>Liability and Final Settlement</a:t>
            </a:r>
            <a:endParaRPr lang="en-US" sz="1333" dirty="0"/>
          </a:p>
        </p:txBody>
      </p:sp>
      <p:sp>
        <p:nvSpPr>
          <p:cNvPr id="46" name="Text 44"/>
          <p:cNvSpPr/>
          <p:nvPr/>
        </p:nvSpPr>
        <p:spPr>
          <a:xfrm>
            <a:off x="6254496" y="5486400"/>
            <a:ext cx="5364480" cy="865632"/>
          </a:xfrm>
          <a:prstGeom prst="rect">
            <a:avLst/>
          </a:prstGeom>
          <a:noFill/>
          <a:ln/>
        </p:spPr>
        <p:txBody>
          <a:bodyPr wrap="square" lIns="0" tIns="0" rIns="0" bIns="0" rtlCol="0" anchor="ctr"/>
          <a:lstStyle/>
          <a:p>
            <a:r>
              <a:rPr lang="en-US" sz="1400" dirty="0">
                <a:solidFill>
                  <a:srgbClr val="2D4A5E"/>
                </a:solidFill>
                <a:latin typeface="Calibri" pitchFamily="34" charset="0"/>
                <a:ea typeface="Calibri" pitchFamily="34" charset="-122"/>
                <a:cs typeface="Calibri" pitchFamily="34" charset="-120"/>
              </a:rPr>
              <a:t>Responsibilities are also not clearly assigned for cases like identity fraud, allocation failure</a:t>
            </a:r>
            <a:r>
              <a:rPr lang="en-US" sz="1400" dirty="0"/>
              <a:t>, </a:t>
            </a:r>
            <a:r>
              <a:rPr lang="en-US" sz="1400" dirty="0">
                <a:solidFill>
                  <a:srgbClr val="2D4A5E"/>
                </a:solidFill>
                <a:latin typeface="Calibri" pitchFamily="34" charset="0"/>
                <a:ea typeface="Calibri" pitchFamily="34" charset="-122"/>
                <a:cs typeface="Calibri" pitchFamily="34" charset="-120"/>
              </a:rPr>
              <a:t>or grid emergency. This may create financial risk for DISCOMs, platforms, and consumers. Therefore, a clear IES framework for liability and final settlement is required.</a:t>
            </a:r>
          </a:p>
        </p:txBody>
      </p:sp>
    </p:spTree>
    <p:extLst>
      <p:ext uri="{BB962C8B-B14F-4D97-AF65-F5344CB8AC3E}">
        <p14:creationId xmlns:p14="http://schemas.microsoft.com/office/powerpoint/2010/main" val="17781182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2478025"/>
            <a:ext cx="10515600" cy="960241"/>
          </a:xfrm>
        </p:spPr>
        <p:txBody>
          <a:bodyPr/>
          <a:lstStyle/>
          <a:p>
            <a:r>
              <a:rPr lang="en-US" dirty="0">
                <a:solidFill>
                  <a:schemeClr val="bg1"/>
                </a:solidFill>
              </a:rPr>
              <a:t>Way Forward</a:t>
            </a:r>
          </a:p>
        </p:txBody>
      </p:sp>
      <p:sp>
        <p:nvSpPr>
          <p:cNvPr id="3" name="Rectangle 2"/>
          <p:cNvSpPr/>
          <p:nvPr/>
        </p:nvSpPr>
        <p:spPr>
          <a:xfrm>
            <a:off x="1069848" y="1719073"/>
            <a:ext cx="978408" cy="7589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dirty="0">
                <a:solidFill>
                  <a:srgbClr val="C00000"/>
                </a:solidFill>
              </a:rPr>
              <a:t>4</a:t>
            </a:r>
          </a:p>
        </p:txBody>
      </p:sp>
    </p:spTree>
    <p:extLst>
      <p:ext uri="{BB962C8B-B14F-4D97-AF65-F5344CB8AC3E}">
        <p14:creationId xmlns:p14="http://schemas.microsoft.com/office/powerpoint/2010/main" val="11402447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487680" y="121920"/>
            <a:ext cx="11216640" cy="731520"/>
          </a:xfrm>
          <a:prstGeom prst="rect">
            <a:avLst/>
          </a:prstGeom>
          <a:noFill/>
          <a:ln/>
        </p:spPr>
        <p:txBody>
          <a:bodyPr wrap="square" lIns="0" tIns="0" rIns="0" bIns="0" rtlCol="0" anchor="ctr"/>
          <a:lstStyle/>
          <a:p>
            <a:r>
              <a:rPr lang="en-US" sz="2600" dirty="0">
                <a:solidFill>
                  <a:srgbClr val="C00000"/>
                </a:solidFill>
                <a:latin typeface="Arial" panose="020B0604020202020204" pitchFamily="34" charset="0"/>
                <a:ea typeface="+mj-ea"/>
                <a:cs typeface="Arial" panose="020B0604020202020204" pitchFamily="34" charset="0"/>
              </a:rPr>
              <a:t>K. Way Forward — Recommendations</a:t>
            </a:r>
          </a:p>
        </p:txBody>
      </p:sp>
      <p:sp>
        <p:nvSpPr>
          <p:cNvPr id="4" name="Text 2"/>
          <p:cNvSpPr/>
          <p:nvPr/>
        </p:nvSpPr>
        <p:spPr>
          <a:xfrm>
            <a:off x="487680" y="791294"/>
            <a:ext cx="11216640" cy="426720"/>
          </a:xfrm>
          <a:prstGeom prst="rect">
            <a:avLst/>
          </a:prstGeom>
          <a:noFill/>
          <a:ln/>
        </p:spPr>
        <p:txBody>
          <a:bodyPr wrap="square" lIns="0" tIns="0" rIns="0" bIns="0" rtlCol="0" anchor="ctr"/>
          <a:lstStyle/>
          <a:p>
            <a:r>
              <a:rPr lang="en-US" dirty="0">
                <a:solidFill>
                  <a:srgbClr val="5B677A"/>
                </a:solidFill>
              </a:rPr>
              <a:t>8 priority actions for a scalable, trustworthy interstate P2P market</a:t>
            </a:r>
          </a:p>
        </p:txBody>
      </p:sp>
      <p:sp>
        <p:nvSpPr>
          <p:cNvPr id="5" name="Shape 3"/>
          <p:cNvSpPr/>
          <p:nvPr/>
        </p:nvSpPr>
        <p:spPr>
          <a:xfrm>
            <a:off x="341376" y="1487424"/>
            <a:ext cx="2755392" cy="2438400"/>
          </a:xfrm>
          <a:prstGeom prst="roundRect">
            <a:avLst>
              <a:gd name="adj" fmla="val 3500"/>
            </a:avLst>
          </a:prstGeom>
          <a:solidFill>
            <a:srgbClr val="F0F8FB"/>
          </a:solidFill>
          <a:ln w="6350">
            <a:solidFill>
              <a:srgbClr val="D1E8EF"/>
            </a:solidFill>
            <a:prstDash val="solid"/>
          </a:ln>
          <a:effectLst>
            <a:outerShdw blurRad="63500" dist="25400" dir="2700000" algn="bl" rotWithShape="0">
              <a:srgbClr val="000000">
                <a:alpha val="10000"/>
              </a:srgbClr>
            </a:outerShdw>
          </a:effectLst>
        </p:spPr>
      </p:sp>
      <p:sp>
        <p:nvSpPr>
          <p:cNvPr id="6" name="Shape 4"/>
          <p:cNvSpPr/>
          <p:nvPr/>
        </p:nvSpPr>
        <p:spPr>
          <a:xfrm>
            <a:off x="463296" y="1609344"/>
            <a:ext cx="414528" cy="402336"/>
          </a:xfrm>
          <a:prstGeom prst="roundRect">
            <a:avLst>
              <a:gd name="adj" fmla="val 15152"/>
            </a:avLst>
          </a:prstGeom>
          <a:solidFill>
            <a:srgbClr val="065A82"/>
          </a:solidFill>
          <a:ln w="12700">
            <a:solidFill>
              <a:srgbClr val="065A82"/>
            </a:solidFill>
            <a:prstDash val="solid"/>
          </a:ln>
        </p:spPr>
      </p:sp>
      <p:pic>
        <p:nvPicPr>
          <p:cNvPr id="7" name="Image 0" descr="preencoded.png"/>
          <p:cNvPicPr>
            <a:picLocks noChangeAspect="1"/>
          </p:cNvPicPr>
          <p:nvPr/>
        </p:nvPicPr>
        <p:blipFill>
          <a:blip r:embed="rId3"/>
          <a:stretch>
            <a:fillRect/>
          </a:stretch>
        </p:blipFill>
        <p:spPr>
          <a:xfrm>
            <a:off x="463296" y="1609344"/>
            <a:ext cx="414528" cy="402336"/>
          </a:xfrm>
          <a:prstGeom prst="rect">
            <a:avLst/>
          </a:prstGeom>
        </p:spPr>
      </p:pic>
      <p:sp>
        <p:nvSpPr>
          <p:cNvPr id="8" name="Text 5"/>
          <p:cNvSpPr/>
          <p:nvPr/>
        </p:nvSpPr>
        <p:spPr>
          <a:xfrm>
            <a:off x="950976" y="1584960"/>
            <a:ext cx="1999488" cy="536448"/>
          </a:xfrm>
          <a:prstGeom prst="rect">
            <a:avLst/>
          </a:prstGeom>
          <a:noFill/>
          <a:ln/>
        </p:spPr>
        <p:txBody>
          <a:bodyPr wrap="square" lIns="0" tIns="0" rIns="0" bIns="0" rtlCol="0" anchor="ctr"/>
          <a:lstStyle/>
          <a:p>
            <a:r>
              <a:rPr lang="en-US" sz="1267" b="1" dirty="0">
                <a:solidFill>
                  <a:srgbClr val="065A82"/>
                </a:solidFill>
                <a:latin typeface="Calibri" pitchFamily="34" charset="0"/>
                <a:ea typeface="Calibri" pitchFamily="34" charset="-122"/>
                <a:cs typeface="Calibri" pitchFamily="34" charset="-120"/>
              </a:rPr>
              <a:t>Extend Pilot</a:t>
            </a:r>
            <a:endParaRPr lang="en-US" sz="1267" dirty="0"/>
          </a:p>
        </p:txBody>
      </p:sp>
      <p:sp>
        <p:nvSpPr>
          <p:cNvPr id="9" name="Shape 6"/>
          <p:cNvSpPr/>
          <p:nvPr/>
        </p:nvSpPr>
        <p:spPr>
          <a:xfrm>
            <a:off x="463296" y="2170176"/>
            <a:ext cx="2487168" cy="268224"/>
          </a:xfrm>
          <a:prstGeom prst="roundRect">
            <a:avLst>
              <a:gd name="adj" fmla="val 45455"/>
            </a:avLst>
          </a:prstGeom>
          <a:solidFill>
            <a:srgbClr val="DFF0F7"/>
          </a:solidFill>
          <a:ln w="6350">
            <a:solidFill>
              <a:srgbClr val="065A82"/>
            </a:solidFill>
            <a:prstDash val="solid"/>
          </a:ln>
        </p:spPr>
      </p:sp>
      <p:sp>
        <p:nvSpPr>
          <p:cNvPr id="10" name="Text 7"/>
          <p:cNvSpPr/>
          <p:nvPr/>
        </p:nvSpPr>
        <p:spPr>
          <a:xfrm>
            <a:off x="463296" y="2170176"/>
            <a:ext cx="2487168" cy="268224"/>
          </a:xfrm>
          <a:prstGeom prst="rect">
            <a:avLst/>
          </a:prstGeom>
          <a:noFill/>
          <a:ln/>
        </p:spPr>
        <p:txBody>
          <a:bodyPr wrap="square" lIns="0" tIns="0" rIns="0" bIns="0" rtlCol="0" anchor="ctr"/>
          <a:lstStyle/>
          <a:p>
            <a:pPr algn="ctr"/>
            <a:r>
              <a:rPr lang="en-US" sz="1200" dirty="0">
                <a:solidFill>
                  <a:srgbClr val="065A82"/>
                </a:solidFill>
                <a:latin typeface="Calibri" pitchFamily="34" charset="0"/>
                <a:ea typeface="Calibri" pitchFamily="34" charset="-122"/>
                <a:cs typeface="Calibri" pitchFamily="34" charset="-120"/>
              </a:rPr>
              <a:t>Short-Term</a:t>
            </a:r>
            <a:endParaRPr lang="en-US" sz="1200" dirty="0"/>
          </a:p>
        </p:txBody>
      </p:sp>
      <p:sp>
        <p:nvSpPr>
          <p:cNvPr id="11" name="Text 8"/>
          <p:cNvSpPr/>
          <p:nvPr/>
        </p:nvSpPr>
        <p:spPr>
          <a:xfrm>
            <a:off x="463296" y="2487168"/>
            <a:ext cx="2499360" cy="1377696"/>
          </a:xfrm>
          <a:prstGeom prst="rect">
            <a:avLst/>
          </a:prstGeom>
          <a:noFill/>
          <a:ln/>
        </p:spPr>
        <p:txBody>
          <a:bodyPr wrap="square" lIns="0" tIns="0" rIns="0" bIns="0" rtlCol="0" anchor="ctr"/>
          <a:lstStyle/>
          <a:p>
            <a:r>
              <a:rPr lang="en-US" sz="1200" dirty="0">
                <a:solidFill>
                  <a:srgbClr val="2D4A5E"/>
                </a:solidFill>
                <a:latin typeface="Calibri" pitchFamily="34" charset="0"/>
                <a:ea typeface="Calibri" pitchFamily="34" charset="-122"/>
                <a:cs typeface="Calibri" pitchFamily="34" charset="-120"/>
              </a:rPr>
              <a:t>First 3 months consumed by initial process streamlining. A further extension is needed for scaling pilot. </a:t>
            </a:r>
            <a:endParaRPr lang="en-US" sz="1200" dirty="0"/>
          </a:p>
        </p:txBody>
      </p:sp>
      <p:sp>
        <p:nvSpPr>
          <p:cNvPr id="12" name="Shape 9"/>
          <p:cNvSpPr/>
          <p:nvPr/>
        </p:nvSpPr>
        <p:spPr>
          <a:xfrm>
            <a:off x="3243072" y="1487424"/>
            <a:ext cx="2755392" cy="2438400"/>
          </a:xfrm>
          <a:prstGeom prst="roundRect">
            <a:avLst>
              <a:gd name="adj" fmla="val 3500"/>
            </a:avLst>
          </a:prstGeom>
          <a:solidFill>
            <a:srgbClr val="F0F8FB"/>
          </a:solidFill>
          <a:ln w="6350">
            <a:solidFill>
              <a:srgbClr val="D1E8EF"/>
            </a:solidFill>
            <a:prstDash val="solid"/>
          </a:ln>
          <a:effectLst>
            <a:outerShdw blurRad="63500" dist="25400" dir="2700000" algn="bl" rotWithShape="0">
              <a:srgbClr val="000000">
                <a:alpha val="10000"/>
              </a:srgbClr>
            </a:outerShdw>
          </a:effectLst>
        </p:spPr>
      </p:sp>
      <p:sp>
        <p:nvSpPr>
          <p:cNvPr id="13" name="Shape 10"/>
          <p:cNvSpPr/>
          <p:nvPr/>
        </p:nvSpPr>
        <p:spPr>
          <a:xfrm>
            <a:off x="3364992" y="1609344"/>
            <a:ext cx="414528" cy="402336"/>
          </a:xfrm>
          <a:prstGeom prst="roundRect">
            <a:avLst>
              <a:gd name="adj" fmla="val 15152"/>
            </a:avLst>
          </a:prstGeom>
          <a:solidFill>
            <a:srgbClr val="028090"/>
          </a:solidFill>
          <a:ln w="12700">
            <a:solidFill>
              <a:srgbClr val="028090"/>
            </a:solidFill>
            <a:prstDash val="solid"/>
          </a:ln>
        </p:spPr>
      </p:sp>
      <p:pic>
        <p:nvPicPr>
          <p:cNvPr id="14" name="Image 1" descr="preencoded.png"/>
          <p:cNvPicPr>
            <a:picLocks noChangeAspect="1"/>
          </p:cNvPicPr>
          <p:nvPr/>
        </p:nvPicPr>
        <p:blipFill>
          <a:blip r:embed="rId4"/>
          <a:stretch>
            <a:fillRect/>
          </a:stretch>
        </p:blipFill>
        <p:spPr>
          <a:xfrm>
            <a:off x="3364992" y="1609344"/>
            <a:ext cx="414528" cy="402336"/>
          </a:xfrm>
          <a:prstGeom prst="rect">
            <a:avLst/>
          </a:prstGeom>
        </p:spPr>
      </p:pic>
      <p:sp>
        <p:nvSpPr>
          <p:cNvPr id="15" name="Text 11"/>
          <p:cNvSpPr/>
          <p:nvPr/>
        </p:nvSpPr>
        <p:spPr>
          <a:xfrm>
            <a:off x="3852672" y="1584960"/>
            <a:ext cx="1999488" cy="536448"/>
          </a:xfrm>
          <a:prstGeom prst="rect">
            <a:avLst/>
          </a:prstGeom>
          <a:noFill/>
          <a:ln/>
        </p:spPr>
        <p:txBody>
          <a:bodyPr wrap="square" lIns="0" tIns="0" rIns="0" bIns="0" rtlCol="0" anchor="ctr"/>
          <a:lstStyle/>
          <a:p>
            <a:r>
              <a:rPr lang="en-US" sz="1267" b="1" dirty="0">
                <a:solidFill>
                  <a:srgbClr val="065A82"/>
                </a:solidFill>
                <a:latin typeface="Calibri" pitchFamily="34" charset="0"/>
                <a:ea typeface="Calibri" pitchFamily="34" charset="-122"/>
                <a:cs typeface="Calibri" pitchFamily="34" charset="-120"/>
              </a:rPr>
              <a:t>Scale to 1000+ Participants</a:t>
            </a:r>
            <a:endParaRPr lang="en-US" sz="1267" dirty="0"/>
          </a:p>
        </p:txBody>
      </p:sp>
      <p:sp>
        <p:nvSpPr>
          <p:cNvPr id="16" name="Shape 12"/>
          <p:cNvSpPr/>
          <p:nvPr/>
        </p:nvSpPr>
        <p:spPr>
          <a:xfrm>
            <a:off x="3364992" y="2170176"/>
            <a:ext cx="2487168" cy="268224"/>
          </a:xfrm>
          <a:prstGeom prst="roundRect">
            <a:avLst>
              <a:gd name="adj" fmla="val 45455"/>
            </a:avLst>
          </a:prstGeom>
          <a:solidFill>
            <a:srgbClr val="DFF5F7"/>
          </a:solidFill>
          <a:ln w="6350">
            <a:solidFill>
              <a:srgbClr val="028090"/>
            </a:solidFill>
            <a:prstDash val="solid"/>
          </a:ln>
        </p:spPr>
      </p:sp>
      <p:sp>
        <p:nvSpPr>
          <p:cNvPr id="17" name="Text 13"/>
          <p:cNvSpPr/>
          <p:nvPr/>
        </p:nvSpPr>
        <p:spPr>
          <a:xfrm>
            <a:off x="3364992" y="2170176"/>
            <a:ext cx="2487168" cy="268224"/>
          </a:xfrm>
          <a:prstGeom prst="rect">
            <a:avLst/>
          </a:prstGeom>
          <a:noFill/>
          <a:ln/>
        </p:spPr>
        <p:txBody>
          <a:bodyPr wrap="square" lIns="0" tIns="0" rIns="0" bIns="0" rtlCol="0" anchor="ctr"/>
          <a:lstStyle/>
          <a:p>
            <a:pPr algn="ctr"/>
            <a:r>
              <a:rPr lang="en-US" sz="1200" dirty="0">
                <a:solidFill>
                  <a:srgbClr val="028090"/>
                </a:solidFill>
                <a:latin typeface="Calibri" pitchFamily="34" charset="0"/>
                <a:ea typeface="Calibri" pitchFamily="34" charset="-122"/>
                <a:cs typeface="Calibri" pitchFamily="34" charset="-120"/>
              </a:rPr>
              <a:t>Short-Term</a:t>
            </a:r>
            <a:endParaRPr lang="en-US" sz="1200" dirty="0"/>
          </a:p>
        </p:txBody>
      </p:sp>
      <p:sp>
        <p:nvSpPr>
          <p:cNvPr id="18" name="Text 14"/>
          <p:cNvSpPr/>
          <p:nvPr/>
        </p:nvSpPr>
        <p:spPr>
          <a:xfrm>
            <a:off x="3364992" y="2487168"/>
            <a:ext cx="2499360" cy="1377696"/>
          </a:xfrm>
          <a:prstGeom prst="rect">
            <a:avLst/>
          </a:prstGeom>
          <a:noFill/>
          <a:ln/>
        </p:spPr>
        <p:txBody>
          <a:bodyPr wrap="square" lIns="0" tIns="0" rIns="0" bIns="0" rtlCol="0" anchor="ctr"/>
          <a:lstStyle/>
          <a:p>
            <a:r>
              <a:rPr lang="en-US" sz="1200" dirty="0">
                <a:solidFill>
                  <a:srgbClr val="2D4A5E"/>
                </a:solidFill>
                <a:latin typeface="Calibri" pitchFamily="34" charset="0"/>
                <a:ea typeface="Calibri" pitchFamily="34" charset="-122"/>
                <a:cs typeface="Calibri" pitchFamily="34" charset="-120"/>
              </a:rPr>
              <a:t>Targeted campaigns in high-solar-density areas. Streamline VC generation and reduce onboarding friction. Set 1000+ participant target for the extended pilot period.</a:t>
            </a:r>
            <a:endParaRPr lang="en-US" sz="1200" dirty="0"/>
          </a:p>
        </p:txBody>
      </p:sp>
      <p:sp>
        <p:nvSpPr>
          <p:cNvPr id="19" name="Shape 15"/>
          <p:cNvSpPr/>
          <p:nvPr/>
        </p:nvSpPr>
        <p:spPr>
          <a:xfrm>
            <a:off x="6144768" y="1487424"/>
            <a:ext cx="2755392" cy="2438400"/>
          </a:xfrm>
          <a:prstGeom prst="roundRect">
            <a:avLst>
              <a:gd name="adj" fmla="val 3500"/>
            </a:avLst>
          </a:prstGeom>
          <a:solidFill>
            <a:srgbClr val="F0F8FB"/>
          </a:solidFill>
          <a:ln w="6350">
            <a:solidFill>
              <a:srgbClr val="D1E8EF"/>
            </a:solidFill>
            <a:prstDash val="solid"/>
          </a:ln>
          <a:effectLst>
            <a:outerShdw blurRad="63500" dist="25400" dir="2700000" algn="bl" rotWithShape="0">
              <a:srgbClr val="000000">
                <a:alpha val="10000"/>
              </a:srgbClr>
            </a:outerShdw>
          </a:effectLst>
        </p:spPr>
      </p:sp>
      <p:sp>
        <p:nvSpPr>
          <p:cNvPr id="20" name="Shape 16"/>
          <p:cNvSpPr/>
          <p:nvPr/>
        </p:nvSpPr>
        <p:spPr>
          <a:xfrm>
            <a:off x="6266688" y="1609344"/>
            <a:ext cx="414528" cy="402336"/>
          </a:xfrm>
          <a:prstGeom prst="roundRect">
            <a:avLst>
              <a:gd name="adj" fmla="val 15152"/>
            </a:avLst>
          </a:prstGeom>
          <a:solidFill>
            <a:srgbClr val="016D7A"/>
          </a:solidFill>
          <a:ln w="12700">
            <a:solidFill>
              <a:srgbClr val="016D7A"/>
            </a:solidFill>
            <a:prstDash val="solid"/>
          </a:ln>
        </p:spPr>
      </p:sp>
      <p:pic>
        <p:nvPicPr>
          <p:cNvPr id="21" name="Image 2" descr="preencoded.png"/>
          <p:cNvPicPr>
            <a:picLocks noChangeAspect="1"/>
          </p:cNvPicPr>
          <p:nvPr/>
        </p:nvPicPr>
        <p:blipFill>
          <a:blip r:embed="rId5"/>
          <a:stretch>
            <a:fillRect/>
          </a:stretch>
        </p:blipFill>
        <p:spPr>
          <a:xfrm>
            <a:off x="6266688" y="1609344"/>
            <a:ext cx="414528" cy="402336"/>
          </a:xfrm>
          <a:prstGeom prst="rect">
            <a:avLst/>
          </a:prstGeom>
        </p:spPr>
      </p:pic>
      <p:sp>
        <p:nvSpPr>
          <p:cNvPr id="22" name="Text 17"/>
          <p:cNvSpPr/>
          <p:nvPr/>
        </p:nvSpPr>
        <p:spPr>
          <a:xfrm>
            <a:off x="6754368" y="1584960"/>
            <a:ext cx="1999488" cy="536448"/>
          </a:xfrm>
          <a:prstGeom prst="rect">
            <a:avLst/>
          </a:prstGeom>
          <a:noFill/>
          <a:ln/>
        </p:spPr>
        <p:txBody>
          <a:bodyPr wrap="square" lIns="0" tIns="0" rIns="0" bIns="0" rtlCol="0" anchor="ctr"/>
          <a:lstStyle/>
          <a:p>
            <a:r>
              <a:rPr lang="en-US" sz="1267" b="1" dirty="0">
                <a:solidFill>
                  <a:srgbClr val="065A82"/>
                </a:solidFill>
                <a:latin typeface="Calibri" pitchFamily="34" charset="0"/>
                <a:ea typeface="Calibri" pitchFamily="34" charset="-122"/>
                <a:cs typeface="Calibri" pitchFamily="34" charset="-120"/>
              </a:rPr>
              <a:t>Smart Meter Priority Queue</a:t>
            </a:r>
            <a:endParaRPr lang="en-US" sz="1267" dirty="0"/>
          </a:p>
        </p:txBody>
      </p:sp>
      <p:sp>
        <p:nvSpPr>
          <p:cNvPr id="23" name="Shape 18"/>
          <p:cNvSpPr/>
          <p:nvPr/>
        </p:nvSpPr>
        <p:spPr>
          <a:xfrm>
            <a:off x="6266688" y="2170176"/>
            <a:ext cx="2487168" cy="268224"/>
          </a:xfrm>
          <a:prstGeom prst="roundRect">
            <a:avLst>
              <a:gd name="adj" fmla="val 45455"/>
            </a:avLst>
          </a:prstGeom>
          <a:solidFill>
            <a:srgbClr val="DFF3F5"/>
          </a:solidFill>
          <a:ln w="6350">
            <a:solidFill>
              <a:srgbClr val="016D7A"/>
            </a:solidFill>
            <a:prstDash val="solid"/>
          </a:ln>
        </p:spPr>
      </p:sp>
      <p:sp>
        <p:nvSpPr>
          <p:cNvPr id="24" name="Text 19"/>
          <p:cNvSpPr/>
          <p:nvPr/>
        </p:nvSpPr>
        <p:spPr>
          <a:xfrm>
            <a:off x="6266688" y="2170176"/>
            <a:ext cx="2487168" cy="268224"/>
          </a:xfrm>
          <a:prstGeom prst="rect">
            <a:avLst/>
          </a:prstGeom>
          <a:noFill/>
          <a:ln/>
        </p:spPr>
        <p:txBody>
          <a:bodyPr wrap="square" lIns="0" tIns="0" rIns="0" bIns="0" rtlCol="0" anchor="ctr"/>
          <a:lstStyle/>
          <a:p>
            <a:pPr algn="ctr"/>
            <a:r>
              <a:rPr lang="en-US" sz="1200" dirty="0">
                <a:solidFill>
                  <a:srgbClr val="016D7A"/>
                </a:solidFill>
                <a:latin typeface="Calibri" pitchFamily="34" charset="0"/>
                <a:ea typeface="Calibri" pitchFamily="34" charset="-122"/>
                <a:cs typeface="Calibri" pitchFamily="34" charset="-120"/>
              </a:rPr>
              <a:t>Infrastructure</a:t>
            </a:r>
            <a:endParaRPr lang="en-US" sz="1200" dirty="0"/>
          </a:p>
        </p:txBody>
      </p:sp>
      <p:sp>
        <p:nvSpPr>
          <p:cNvPr id="25" name="Text 20"/>
          <p:cNvSpPr/>
          <p:nvPr/>
        </p:nvSpPr>
        <p:spPr>
          <a:xfrm>
            <a:off x="6266688" y="2487168"/>
            <a:ext cx="2499360" cy="1377696"/>
          </a:xfrm>
          <a:prstGeom prst="rect">
            <a:avLst/>
          </a:prstGeom>
          <a:noFill/>
          <a:ln/>
        </p:spPr>
        <p:txBody>
          <a:bodyPr wrap="square" lIns="0" tIns="0" rIns="0" bIns="0" rtlCol="0" anchor="ctr"/>
          <a:lstStyle/>
          <a:p>
            <a:r>
              <a:rPr lang="en-US" sz="1200" dirty="0">
                <a:solidFill>
                  <a:srgbClr val="2D4A5E"/>
                </a:solidFill>
                <a:latin typeface="Calibri" pitchFamily="34" charset="0"/>
                <a:ea typeface="Calibri" pitchFamily="34" charset="-122"/>
                <a:cs typeface="Calibri" pitchFamily="34" charset="-120"/>
              </a:rPr>
              <a:t>Create a priority queue for smart meter installation &amp; AMI communication uptime for P2P-registered consumers. Meter readiness is the single biggest daily operational bottleneck.</a:t>
            </a:r>
            <a:endParaRPr lang="en-US" sz="1200" dirty="0"/>
          </a:p>
        </p:txBody>
      </p:sp>
      <p:sp>
        <p:nvSpPr>
          <p:cNvPr id="26" name="Shape 21"/>
          <p:cNvSpPr/>
          <p:nvPr/>
        </p:nvSpPr>
        <p:spPr>
          <a:xfrm>
            <a:off x="9046464" y="1487424"/>
            <a:ext cx="2755392" cy="2438400"/>
          </a:xfrm>
          <a:prstGeom prst="roundRect">
            <a:avLst>
              <a:gd name="adj" fmla="val 3500"/>
            </a:avLst>
          </a:prstGeom>
          <a:solidFill>
            <a:srgbClr val="F0F8FB"/>
          </a:solidFill>
          <a:ln w="6350">
            <a:solidFill>
              <a:srgbClr val="D1E8EF"/>
            </a:solidFill>
            <a:prstDash val="solid"/>
          </a:ln>
          <a:effectLst>
            <a:outerShdw blurRad="63500" dist="25400" dir="2700000" algn="bl" rotWithShape="0">
              <a:srgbClr val="000000">
                <a:alpha val="10000"/>
              </a:srgbClr>
            </a:outerShdw>
          </a:effectLst>
        </p:spPr>
      </p:sp>
      <p:sp>
        <p:nvSpPr>
          <p:cNvPr id="27" name="Shape 22"/>
          <p:cNvSpPr/>
          <p:nvPr/>
        </p:nvSpPr>
        <p:spPr>
          <a:xfrm>
            <a:off x="9168384" y="1609344"/>
            <a:ext cx="414528" cy="402336"/>
          </a:xfrm>
          <a:prstGeom prst="roundRect">
            <a:avLst>
              <a:gd name="adj" fmla="val 15152"/>
            </a:avLst>
          </a:prstGeom>
          <a:solidFill>
            <a:srgbClr val="6D28D9"/>
          </a:solidFill>
          <a:ln w="12700">
            <a:solidFill>
              <a:srgbClr val="6D28D9"/>
            </a:solidFill>
            <a:prstDash val="solid"/>
          </a:ln>
        </p:spPr>
      </p:sp>
      <p:pic>
        <p:nvPicPr>
          <p:cNvPr id="28" name="Image 3" descr="preencoded.png"/>
          <p:cNvPicPr>
            <a:picLocks noChangeAspect="1"/>
          </p:cNvPicPr>
          <p:nvPr/>
        </p:nvPicPr>
        <p:blipFill>
          <a:blip r:embed="rId6"/>
          <a:stretch>
            <a:fillRect/>
          </a:stretch>
        </p:blipFill>
        <p:spPr>
          <a:xfrm>
            <a:off x="9168384" y="1609344"/>
            <a:ext cx="414528" cy="402336"/>
          </a:xfrm>
          <a:prstGeom prst="rect">
            <a:avLst/>
          </a:prstGeom>
        </p:spPr>
      </p:pic>
      <p:sp>
        <p:nvSpPr>
          <p:cNvPr id="29" name="Text 23"/>
          <p:cNvSpPr/>
          <p:nvPr/>
        </p:nvSpPr>
        <p:spPr>
          <a:xfrm>
            <a:off x="9656064" y="1584960"/>
            <a:ext cx="1999488" cy="536448"/>
          </a:xfrm>
          <a:prstGeom prst="rect">
            <a:avLst/>
          </a:prstGeom>
          <a:noFill/>
          <a:ln/>
        </p:spPr>
        <p:txBody>
          <a:bodyPr wrap="square" lIns="0" tIns="0" rIns="0" bIns="0" rtlCol="0" anchor="ctr"/>
          <a:lstStyle/>
          <a:p>
            <a:r>
              <a:rPr lang="en-US" sz="1267" b="1" dirty="0">
                <a:solidFill>
                  <a:srgbClr val="065A82"/>
                </a:solidFill>
                <a:latin typeface="Calibri" pitchFamily="34" charset="0"/>
                <a:ea typeface="Calibri" pitchFamily="34" charset="-122"/>
                <a:cs typeface="Calibri" pitchFamily="34" charset="-120"/>
              </a:rPr>
              <a:t>Centralised IES Allocation Engine</a:t>
            </a:r>
            <a:endParaRPr lang="en-US" sz="1267" dirty="0"/>
          </a:p>
        </p:txBody>
      </p:sp>
      <p:sp>
        <p:nvSpPr>
          <p:cNvPr id="30" name="Shape 24"/>
          <p:cNvSpPr/>
          <p:nvPr/>
        </p:nvSpPr>
        <p:spPr>
          <a:xfrm>
            <a:off x="9168384" y="2170176"/>
            <a:ext cx="2487168" cy="268224"/>
          </a:xfrm>
          <a:prstGeom prst="roundRect">
            <a:avLst>
              <a:gd name="adj" fmla="val 45455"/>
            </a:avLst>
          </a:prstGeom>
          <a:solidFill>
            <a:srgbClr val="EDE9FE"/>
          </a:solidFill>
          <a:ln w="6350">
            <a:solidFill>
              <a:srgbClr val="6D28D9"/>
            </a:solidFill>
            <a:prstDash val="solid"/>
          </a:ln>
        </p:spPr>
      </p:sp>
      <p:sp>
        <p:nvSpPr>
          <p:cNvPr id="31" name="Text 25"/>
          <p:cNvSpPr/>
          <p:nvPr/>
        </p:nvSpPr>
        <p:spPr>
          <a:xfrm>
            <a:off x="9168384" y="2170176"/>
            <a:ext cx="2487168" cy="268224"/>
          </a:xfrm>
          <a:prstGeom prst="rect">
            <a:avLst/>
          </a:prstGeom>
          <a:noFill/>
          <a:ln/>
        </p:spPr>
        <p:txBody>
          <a:bodyPr wrap="square" lIns="0" tIns="0" rIns="0" bIns="0" rtlCol="0" anchor="ctr"/>
          <a:lstStyle/>
          <a:p>
            <a:pPr algn="ctr"/>
            <a:r>
              <a:rPr lang="en-US" sz="1200" dirty="0">
                <a:solidFill>
                  <a:srgbClr val="6D28D9"/>
                </a:solidFill>
                <a:latin typeface="Calibri" pitchFamily="34" charset="0"/>
                <a:ea typeface="Calibri" pitchFamily="34" charset="-122"/>
                <a:cs typeface="Calibri" pitchFamily="34" charset="-120"/>
              </a:rPr>
              <a:t>IES Governance</a:t>
            </a:r>
            <a:endParaRPr lang="en-US" sz="1200" dirty="0"/>
          </a:p>
        </p:txBody>
      </p:sp>
      <p:sp>
        <p:nvSpPr>
          <p:cNvPr id="32" name="Text 26"/>
          <p:cNvSpPr/>
          <p:nvPr/>
        </p:nvSpPr>
        <p:spPr>
          <a:xfrm>
            <a:off x="9168384" y="2487168"/>
            <a:ext cx="2499360" cy="1377696"/>
          </a:xfrm>
          <a:prstGeom prst="rect">
            <a:avLst/>
          </a:prstGeom>
          <a:noFill/>
          <a:ln/>
        </p:spPr>
        <p:txBody>
          <a:bodyPr wrap="square" lIns="0" tIns="0" rIns="0" bIns="0" rtlCol="0" anchor="ctr"/>
          <a:lstStyle/>
          <a:p>
            <a:r>
              <a:rPr lang="en-US" sz="1200" dirty="0">
                <a:solidFill>
                  <a:srgbClr val="2D4A5E"/>
                </a:solidFill>
                <a:latin typeface="Calibri" pitchFamily="34" charset="0"/>
                <a:ea typeface="Calibri" pitchFamily="34" charset="-122"/>
                <a:cs typeface="Calibri" pitchFamily="34" charset="-120"/>
              </a:rPr>
              <a:t>IES to implement a neutral centralised allocation engine with standardised pro-rata logic. DISCOMs write meter data; IES performs allocation — ensuring consistent, trusted settlement across all trade corridors.</a:t>
            </a:r>
            <a:endParaRPr lang="en-US" sz="1200" dirty="0"/>
          </a:p>
        </p:txBody>
      </p:sp>
      <p:sp>
        <p:nvSpPr>
          <p:cNvPr id="33" name="Shape 27"/>
          <p:cNvSpPr/>
          <p:nvPr/>
        </p:nvSpPr>
        <p:spPr>
          <a:xfrm>
            <a:off x="341376" y="4108704"/>
            <a:ext cx="2755392" cy="2438400"/>
          </a:xfrm>
          <a:prstGeom prst="roundRect">
            <a:avLst>
              <a:gd name="adj" fmla="val 3500"/>
            </a:avLst>
          </a:prstGeom>
          <a:solidFill>
            <a:srgbClr val="F0F8FB"/>
          </a:solidFill>
          <a:ln w="6350">
            <a:solidFill>
              <a:srgbClr val="D1E8EF"/>
            </a:solidFill>
            <a:prstDash val="solid"/>
          </a:ln>
          <a:effectLst>
            <a:outerShdw blurRad="63500" dist="25400" dir="2700000" algn="bl" rotWithShape="0">
              <a:srgbClr val="000000">
                <a:alpha val="10000"/>
              </a:srgbClr>
            </a:outerShdw>
          </a:effectLst>
        </p:spPr>
      </p:sp>
      <p:sp>
        <p:nvSpPr>
          <p:cNvPr id="34" name="Shape 28"/>
          <p:cNvSpPr/>
          <p:nvPr/>
        </p:nvSpPr>
        <p:spPr>
          <a:xfrm>
            <a:off x="463296" y="4230624"/>
            <a:ext cx="414528" cy="402336"/>
          </a:xfrm>
          <a:prstGeom prst="roundRect">
            <a:avLst>
              <a:gd name="adj" fmla="val 15152"/>
            </a:avLst>
          </a:prstGeom>
          <a:solidFill>
            <a:srgbClr val="6D28D9"/>
          </a:solidFill>
          <a:ln w="12700">
            <a:solidFill>
              <a:srgbClr val="6D28D9"/>
            </a:solidFill>
            <a:prstDash val="solid"/>
          </a:ln>
        </p:spPr>
      </p:sp>
      <p:pic>
        <p:nvPicPr>
          <p:cNvPr id="35" name="Image 4" descr="preencoded.png"/>
          <p:cNvPicPr>
            <a:picLocks noChangeAspect="1"/>
          </p:cNvPicPr>
          <p:nvPr/>
        </p:nvPicPr>
        <p:blipFill>
          <a:blip r:embed="rId7"/>
          <a:stretch>
            <a:fillRect/>
          </a:stretch>
        </p:blipFill>
        <p:spPr>
          <a:xfrm>
            <a:off x="463296" y="4230624"/>
            <a:ext cx="414528" cy="402336"/>
          </a:xfrm>
          <a:prstGeom prst="rect">
            <a:avLst/>
          </a:prstGeom>
        </p:spPr>
      </p:pic>
      <p:sp>
        <p:nvSpPr>
          <p:cNvPr id="36" name="Text 29"/>
          <p:cNvSpPr/>
          <p:nvPr/>
        </p:nvSpPr>
        <p:spPr>
          <a:xfrm>
            <a:off x="950976" y="4206240"/>
            <a:ext cx="1999488" cy="536448"/>
          </a:xfrm>
          <a:prstGeom prst="rect">
            <a:avLst/>
          </a:prstGeom>
          <a:noFill/>
          <a:ln/>
        </p:spPr>
        <p:txBody>
          <a:bodyPr wrap="square" lIns="0" tIns="0" rIns="0" bIns="0" rtlCol="0" anchor="ctr"/>
          <a:lstStyle/>
          <a:p>
            <a:r>
              <a:rPr lang="en-US" sz="1267" b="1" dirty="0">
                <a:solidFill>
                  <a:srgbClr val="065A82"/>
                </a:solidFill>
                <a:latin typeface="Calibri" pitchFamily="34" charset="0"/>
                <a:ea typeface="Calibri" pitchFamily="34" charset="-122"/>
                <a:cs typeface="Calibri" pitchFamily="34" charset="-120"/>
              </a:rPr>
              <a:t>VC Revocation &amp; Lifecycle Mgmt</a:t>
            </a:r>
            <a:endParaRPr lang="en-US" sz="1267" dirty="0"/>
          </a:p>
        </p:txBody>
      </p:sp>
      <p:sp>
        <p:nvSpPr>
          <p:cNvPr id="37" name="Shape 30"/>
          <p:cNvSpPr/>
          <p:nvPr/>
        </p:nvSpPr>
        <p:spPr>
          <a:xfrm>
            <a:off x="463296" y="4791456"/>
            <a:ext cx="2487168" cy="268224"/>
          </a:xfrm>
          <a:prstGeom prst="roundRect">
            <a:avLst>
              <a:gd name="adj" fmla="val 45455"/>
            </a:avLst>
          </a:prstGeom>
          <a:solidFill>
            <a:srgbClr val="EDE9FE"/>
          </a:solidFill>
          <a:ln w="6350">
            <a:solidFill>
              <a:srgbClr val="6D28D9"/>
            </a:solidFill>
            <a:prstDash val="solid"/>
          </a:ln>
        </p:spPr>
      </p:sp>
      <p:sp>
        <p:nvSpPr>
          <p:cNvPr id="38" name="Text 31"/>
          <p:cNvSpPr/>
          <p:nvPr/>
        </p:nvSpPr>
        <p:spPr>
          <a:xfrm>
            <a:off x="463296" y="4791456"/>
            <a:ext cx="2487168" cy="268224"/>
          </a:xfrm>
          <a:prstGeom prst="rect">
            <a:avLst/>
          </a:prstGeom>
          <a:noFill/>
          <a:ln/>
        </p:spPr>
        <p:txBody>
          <a:bodyPr wrap="square" lIns="0" tIns="0" rIns="0" bIns="0" rtlCol="0" anchor="ctr"/>
          <a:lstStyle/>
          <a:p>
            <a:pPr algn="ctr"/>
            <a:r>
              <a:rPr lang="en-US" sz="1200" dirty="0">
                <a:solidFill>
                  <a:srgbClr val="6D28D9"/>
                </a:solidFill>
                <a:latin typeface="Calibri" pitchFamily="34" charset="0"/>
                <a:ea typeface="Calibri" pitchFamily="34" charset="-122"/>
                <a:cs typeface="Calibri" pitchFamily="34" charset="-120"/>
              </a:rPr>
              <a:t>IES / Identity</a:t>
            </a:r>
            <a:endParaRPr lang="en-US" sz="1200" dirty="0"/>
          </a:p>
        </p:txBody>
      </p:sp>
      <p:sp>
        <p:nvSpPr>
          <p:cNvPr id="39" name="Text 32"/>
          <p:cNvSpPr/>
          <p:nvPr/>
        </p:nvSpPr>
        <p:spPr>
          <a:xfrm>
            <a:off x="463296" y="5108448"/>
            <a:ext cx="2499360" cy="1377696"/>
          </a:xfrm>
          <a:prstGeom prst="rect">
            <a:avLst/>
          </a:prstGeom>
          <a:noFill/>
          <a:ln/>
        </p:spPr>
        <p:txBody>
          <a:bodyPr wrap="square" lIns="0" tIns="0" rIns="0" bIns="0" rtlCol="0" anchor="ctr"/>
          <a:lstStyle/>
          <a:p>
            <a:r>
              <a:rPr lang="en-US" sz="1200" dirty="0">
                <a:solidFill>
                  <a:srgbClr val="2D4A5E"/>
                </a:solidFill>
                <a:latin typeface="Calibri" pitchFamily="34" charset="0"/>
                <a:ea typeface="Calibri" pitchFamily="34" charset="-122"/>
                <a:cs typeface="Calibri" pitchFamily="34" charset="-120"/>
              </a:rPr>
              <a:t>Implement VC revocation protocols on ownership transfers, meter replacements, and connection changes. Auto-issue fresh VCs on DISCOM lifecycle events to prevent stale-credential settlement failures.</a:t>
            </a:r>
            <a:endParaRPr lang="en-US" sz="1200" dirty="0"/>
          </a:p>
        </p:txBody>
      </p:sp>
      <p:sp>
        <p:nvSpPr>
          <p:cNvPr id="40" name="Shape 33"/>
          <p:cNvSpPr/>
          <p:nvPr/>
        </p:nvSpPr>
        <p:spPr>
          <a:xfrm>
            <a:off x="3243072" y="4108704"/>
            <a:ext cx="2755392" cy="2438400"/>
          </a:xfrm>
          <a:prstGeom prst="roundRect">
            <a:avLst>
              <a:gd name="adj" fmla="val 3500"/>
            </a:avLst>
          </a:prstGeom>
          <a:solidFill>
            <a:srgbClr val="F0F8FB"/>
          </a:solidFill>
          <a:ln w="6350">
            <a:solidFill>
              <a:srgbClr val="D1E8EF"/>
            </a:solidFill>
            <a:prstDash val="solid"/>
          </a:ln>
          <a:effectLst>
            <a:outerShdw blurRad="63500" dist="25400" dir="2700000" algn="bl" rotWithShape="0">
              <a:srgbClr val="000000">
                <a:alpha val="10000"/>
              </a:srgbClr>
            </a:outerShdw>
          </a:effectLst>
        </p:spPr>
      </p:sp>
      <p:sp>
        <p:nvSpPr>
          <p:cNvPr id="41" name="Shape 34"/>
          <p:cNvSpPr/>
          <p:nvPr/>
        </p:nvSpPr>
        <p:spPr>
          <a:xfrm>
            <a:off x="3364992" y="4230624"/>
            <a:ext cx="414528" cy="402336"/>
          </a:xfrm>
          <a:prstGeom prst="roundRect">
            <a:avLst>
              <a:gd name="adj" fmla="val 15152"/>
            </a:avLst>
          </a:prstGeom>
          <a:solidFill>
            <a:srgbClr val="D97706"/>
          </a:solidFill>
          <a:ln w="12700">
            <a:solidFill>
              <a:srgbClr val="D97706"/>
            </a:solidFill>
            <a:prstDash val="solid"/>
          </a:ln>
        </p:spPr>
      </p:sp>
      <p:pic>
        <p:nvPicPr>
          <p:cNvPr id="42" name="Image 5" descr="preencoded.png"/>
          <p:cNvPicPr>
            <a:picLocks noChangeAspect="1"/>
          </p:cNvPicPr>
          <p:nvPr/>
        </p:nvPicPr>
        <p:blipFill>
          <a:blip r:embed="rId8"/>
          <a:stretch>
            <a:fillRect/>
          </a:stretch>
        </p:blipFill>
        <p:spPr>
          <a:xfrm>
            <a:off x="3364992" y="4230624"/>
            <a:ext cx="414528" cy="402336"/>
          </a:xfrm>
          <a:prstGeom prst="rect">
            <a:avLst/>
          </a:prstGeom>
        </p:spPr>
      </p:pic>
      <p:sp>
        <p:nvSpPr>
          <p:cNvPr id="43" name="Text 35"/>
          <p:cNvSpPr/>
          <p:nvPr/>
        </p:nvSpPr>
        <p:spPr>
          <a:xfrm>
            <a:off x="3852672" y="4206240"/>
            <a:ext cx="1999488" cy="536448"/>
          </a:xfrm>
          <a:prstGeom prst="rect">
            <a:avLst/>
          </a:prstGeom>
          <a:noFill/>
          <a:ln/>
        </p:spPr>
        <p:txBody>
          <a:bodyPr wrap="square" lIns="0" tIns="0" rIns="0" bIns="0" rtlCol="0" anchor="ctr"/>
          <a:lstStyle/>
          <a:p>
            <a:r>
              <a:rPr lang="en-US" sz="1267" b="1" dirty="0">
                <a:solidFill>
                  <a:srgbClr val="065A82"/>
                </a:solidFill>
                <a:latin typeface="Calibri" pitchFamily="34" charset="0"/>
                <a:ea typeface="Calibri" pitchFamily="34" charset="-122"/>
                <a:cs typeface="Calibri" pitchFamily="34" charset="-120"/>
              </a:rPr>
              <a:t>Mandate Energy Gifting Support</a:t>
            </a:r>
            <a:endParaRPr lang="en-US" sz="1267" dirty="0"/>
          </a:p>
        </p:txBody>
      </p:sp>
      <p:sp>
        <p:nvSpPr>
          <p:cNvPr id="44" name="Shape 36"/>
          <p:cNvSpPr/>
          <p:nvPr/>
        </p:nvSpPr>
        <p:spPr>
          <a:xfrm>
            <a:off x="3364992" y="4791456"/>
            <a:ext cx="2487168" cy="268224"/>
          </a:xfrm>
          <a:prstGeom prst="roundRect">
            <a:avLst>
              <a:gd name="adj" fmla="val 45455"/>
            </a:avLst>
          </a:prstGeom>
          <a:solidFill>
            <a:srgbClr val="FEF9C3"/>
          </a:solidFill>
          <a:ln w="6350">
            <a:solidFill>
              <a:srgbClr val="D97706"/>
            </a:solidFill>
            <a:prstDash val="solid"/>
          </a:ln>
        </p:spPr>
      </p:sp>
      <p:sp>
        <p:nvSpPr>
          <p:cNvPr id="45" name="Text 37"/>
          <p:cNvSpPr/>
          <p:nvPr/>
        </p:nvSpPr>
        <p:spPr>
          <a:xfrm>
            <a:off x="3364992" y="4791456"/>
            <a:ext cx="2487168" cy="268224"/>
          </a:xfrm>
          <a:prstGeom prst="rect">
            <a:avLst/>
          </a:prstGeom>
          <a:noFill/>
          <a:ln/>
        </p:spPr>
        <p:txBody>
          <a:bodyPr wrap="square" lIns="0" tIns="0" rIns="0" bIns="0" rtlCol="0" anchor="ctr"/>
          <a:lstStyle/>
          <a:p>
            <a:pPr algn="ctr"/>
            <a:r>
              <a:rPr lang="en-US" sz="1200" dirty="0">
                <a:solidFill>
                  <a:srgbClr val="D97706"/>
                </a:solidFill>
                <a:latin typeface="Calibri" pitchFamily="34" charset="0"/>
                <a:ea typeface="Calibri" pitchFamily="34" charset="-122"/>
                <a:cs typeface="Calibri" pitchFamily="34" charset="-120"/>
              </a:rPr>
              <a:t>Platform Design</a:t>
            </a:r>
            <a:endParaRPr lang="en-US" sz="1200" dirty="0"/>
          </a:p>
        </p:txBody>
      </p:sp>
      <p:sp>
        <p:nvSpPr>
          <p:cNvPr id="46" name="Text 38"/>
          <p:cNvSpPr/>
          <p:nvPr/>
        </p:nvSpPr>
        <p:spPr>
          <a:xfrm>
            <a:off x="3364992" y="5108448"/>
            <a:ext cx="2499360" cy="1377696"/>
          </a:xfrm>
          <a:prstGeom prst="rect">
            <a:avLst/>
          </a:prstGeom>
          <a:noFill/>
          <a:ln/>
        </p:spPr>
        <p:txBody>
          <a:bodyPr wrap="square" lIns="0" tIns="0" rIns="0" bIns="0" rtlCol="0" anchor="ctr"/>
          <a:lstStyle/>
          <a:p>
            <a:r>
              <a:rPr lang="en-US" sz="1200" dirty="0">
                <a:solidFill>
                  <a:srgbClr val="2D4A5E"/>
                </a:solidFill>
                <a:latin typeface="Calibri" pitchFamily="34" charset="0"/>
                <a:ea typeface="Calibri" pitchFamily="34" charset="-122"/>
                <a:cs typeface="Calibri" pitchFamily="34" charset="-120"/>
              </a:rPr>
              <a:t>Platform providers must support zero-cost (₹0) energy gifting transactions with a dedicated gifting mode and self-selection option. CERC/platform regulations should mandate this as a standard use case alongside commercial P2P trade.</a:t>
            </a:r>
            <a:endParaRPr lang="en-US" sz="1200" dirty="0"/>
          </a:p>
        </p:txBody>
      </p:sp>
      <p:sp>
        <p:nvSpPr>
          <p:cNvPr id="47" name="Shape 39"/>
          <p:cNvSpPr/>
          <p:nvPr/>
        </p:nvSpPr>
        <p:spPr>
          <a:xfrm>
            <a:off x="6144768" y="4108704"/>
            <a:ext cx="2755392" cy="2438400"/>
          </a:xfrm>
          <a:prstGeom prst="roundRect">
            <a:avLst>
              <a:gd name="adj" fmla="val 3500"/>
            </a:avLst>
          </a:prstGeom>
          <a:solidFill>
            <a:srgbClr val="F0F8FB"/>
          </a:solidFill>
          <a:ln w="6350">
            <a:solidFill>
              <a:srgbClr val="D1E8EF"/>
            </a:solidFill>
            <a:prstDash val="solid"/>
          </a:ln>
          <a:effectLst>
            <a:outerShdw blurRad="63500" dist="25400" dir="2700000" algn="bl" rotWithShape="0">
              <a:srgbClr val="000000">
                <a:alpha val="10000"/>
              </a:srgbClr>
            </a:outerShdw>
          </a:effectLst>
        </p:spPr>
      </p:sp>
      <p:sp>
        <p:nvSpPr>
          <p:cNvPr id="48" name="Shape 40"/>
          <p:cNvSpPr/>
          <p:nvPr/>
        </p:nvSpPr>
        <p:spPr>
          <a:xfrm>
            <a:off x="6266688" y="4230624"/>
            <a:ext cx="414528" cy="402336"/>
          </a:xfrm>
          <a:prstGeom prst="roundRect">
            <a:avLst>
              <a:gd name="adj" fmla="val 15152"/>
            </a:avLst>
          </a:prstGeom>
          <a:solidFill>
            <a:srgbClr val="E05A4E"/>
          </a:solidFill>
          <a:ln w="12700">
            <a:solidFill>
              <a:srgbClr val="E05A4E"/>
            </a:solidFill>
            <a:prstDash val="solid"/>
          </a:ln>
        </p:spPr>
      </p:sp>
      <p:pic>
        <p:nvPicPr>
          <p:cNvPr id="49" name="Image 6" descr="preencoded.png"/>
          <p:cNvPicPr>
            <a:picLocks noChangeAspect="1"/>
          </p:cNvPicPr>
          <p:nvPr/>
        </p:nvPicPr>
        <p:blipFill>
          <a:blip r:embed="rId9"/>
          <a:stretch>
            <a:fillRect/>
          </a:stretch>
        </p:blipFill>
        <p:spPr>
          <a:xfrm>
            <a:off x="6266688" y="4230624"/>
            <a:ext cx="414528" cy="402336"/>
          </a:xfrm>
          <a:prstGeom prst="rect">
            <a:avLst/>
          </a:prstGeom>
        </p:spPr>
      </p:pic>
      <p:sp>
        <p:nvSpPr>
          <p:cNvPr id="50" name="Text 41"/>
          <p:cNvSpPr/>
          <p:nvPr/>
        </p:nvSpPr>
        <p:spPr>
          <a:xfrm>
            <a:off x="6754368" y="4206240"/>
            <a:ext cx="1999488" cy="536448"/>
          </a:xfrm>
          <a:prstGeom prst="rect">
            <a:avLst/>
          </a:prstGeom>
          <a:noFill/>
          <a:ln/>
        </p:spPr>
        <p:txBody>
          <a:bodyPr wrap="square" lIns="0" tIns="0" rIns="0" bIns="0" rtlCol="0" anchor="ctr"/>
          <a:lstStyle/>
          <a:p>
            <a:r>
              <a:rPr lang="en-US" sz="1267" b="1" dirty="0">
                <a:solidFill>
                  <a:srgbClr val="065A82"/>
                </a:solidFill>
                <a:latin typeface="Calibri" pitchFamily="34" charset="0"/>
                <a:ea typeface="Calibri" pitchFamily="34" charset="-122"/>
                <a:cs typeface="Calibri" pitchFamily="34" charset="-120"/>
              </a:rPr>
              <a:t>Regulatory Clarity: DSM, Liability &amp; Jurisdiction</a:t>
            </a:r>
            <a:endParaRPr lang="en-US" sz="1267" dirty="0"/>
          </a:p>
        </p:txBody>
      </p:sp>
      <p:sp>
        <p:nvSpPr>
          <p:cNvPr id="51" name="Shape 42"/>
          <p:cNvSpPr/>
          <p:nvPr/>
        </p:nvSpPr>
        <p:spPr>
          <a:xfrm>
            <a:off x="6266688" y="4791456"/>
            <a:ext cx="2487168" cy="268224"/>
          </a:xfrm>
          <a:prstGeom prst="roundRect">
            <a:avLst>
              <a:gd name="adj" fmla="val 45455"/>
            </a:avLst>
          </a:prstGeom>
          <a:solidFill>
            <a:srgbClr val="FCEEED"/>
          </a:solidFill>
          <a:ln w="6350">
            <a:solidFill>
              <a:srgbClr val="E05A4E"/>
            </a:solidFill>
            <a:prstDash val="solid"/>
          </a:ln>
        </p:spPr>
      </p:sp>
      <p:sp>
        <p:nvSpPr>
          <p:cNvPr id="52" name="Text 43"/>
          <p:cNvSpPr/>
          <p:nvPr/>
        </p:nvSpPr>
        <p:spPr>
          <a:xfrm>
            <a:off x="6266688" y="4791456"/>
            <a:ext cx="2487168" cy="268224"/>
          </a:xfrm>
          <a:prstGeom prst="rect">
            <a:avLst/>
          </a:prstGeom>
          <a:noFill/>
          <a:ln/>
        </p:spPr>
        <p:txBody>
          <a:bodyPr wrap="square" lIns="0" tIns="0" rIns="0" bIns="0" rtlCol="0" anchor="ctr"/>
          <a:lstStyle/>
          <a:p>
            <a:pPr algn="ctr"/>
            <a:r>
              <a:rPr lang="en-US" sz="1200" dirty="0">
                <a:solidFill>
                  <a:srgbClr val="E05A4E"/>
                </a:solidFill>
                <a:latin typeface="Calibri" pitchFamily="34" charset="0"/>
                <a:ea typeface="Calibri" pitchFamily="34" charset="-122"/>
                <a:cs typeface="Calibri" pitchFamily="34" charset="-120"/>
              </a:rPr>
              <a:t>Regulatory</a:t>
            </a:r>
            <a:endParaRPr lang="en-US" sz="1200" dirty="0"/>
          </a:p>
        </p:txBody>
      </p:sp>
      <p:sp>
        <p:nvSpPr>
          <p:cNvPr id="53" name="Text 44"/>
          <p:cNvSpPr/>
          <p:nvPr/>
        </p:nvSpPr>
        <p:spPr>
          <a:xfrm>
            <a:off x="6266688" y="5108448"/>
            <a:ext cx="2499360" cy="1377696"/>
          </a:xfrm>
          <a:prstGeom prst="rect">
            <a:avLst/>
          </a:prstGeom>
          <a:noFill/>
          <a:ln/>
        </p:spPr>
        <p:txBody>
          <a:bodyPr wrap="square" lIns="0" tIns="0" rIns="0" bIns="0" rtlCol="0" anchor="ctr"/>
          <a:lstStyle/>
          <a:p>
            <a:r>
              <a:rPr lang="en-US" sz="1200" dirty="0">
                <a:solidFill>
                  <a:srgbClr val="2D4A5E"/>
                </a:solidFill>
                <a:latin typeface="Calibri" pitchFamily="34" charset="0"/>
                <a:ea typeface="Calibri" pitchFamily="34" charset="-122"/>
                <a:cs typeface="Calibri" pitchFamily="34" charset="-120"/>
              </a:rPr>
              <a:t>CERC to clarify interstate P2P jurisdiction, define DSM for scheduling gaps, establish settlement finality rules, and assign liability chain. Issue model SERC regulation. Define wheeling, CSS, and platform operator standards.</a:t>
            </a:r>
            <a:endParaRPr lang="en-US" sz="1200" dirty="0"/>
          </a:p>
        </p:txBody>
      </p:sp>
      <p:sp>
        <p:nvSpPr>
          <p:cNvPr id="54" name="Shape 45"/>
          <p:cNvSpPr/>
          <p:nvPr/>
        </p:nvSpPr>
        <p:spPr>
          <a:xfrm>
            <a:off x="9046464" y="4108704"/>
            <a:ext cx="2755392" cy="2438400"/>
          </a:xfrm>
          <a:prstGeom prst="roundRect">
            <a:avLst>
              <a:gd name="adj" fmla="val 3500"/>
            </a:avLst>
          </a:prstGeom>
          <a:solidFill>
            <a:srgbClr val="F0F8FB"/>
          </a:solidFill>
          <a:ln w="6350">
            <a:solidFill>
              <a:srgbClr val="D1E8EF"/>
            </a:solidFill>
            <a:prstDash val="solid"/>
          </a:ln>
          <a:effectLst>
            <a:outerShdw blurRad="63500" dist="25400" dir="2700000" algn="bl" rotWithShape="0">
              <a:srgbClr val="000000">
                <a:alpha val="10000"/>
              </a:srgbClr>
            </a:outerShdw>
          </a:effectLst>
        </p:spPr>
      </p:sp>
      <p:sp>
        <p:nvSpPr>
          <p:cNvPr id="55" name="Shape 46"/>
          <p:cNvSpPr/>
          <p:nvPr/>
        </p:nvSpPr>
        <p:spPr>
          <a:xfrm>
            <a:off x="9168384" y="4230624"/>
            <a:ext cx="414528" cy="402336"/>
          </a:xfrm>
          <a:prstGeom prst="roundRect">
            <a:avLst>
              <a:gd name="adj" fmla="val 15152"/>
            </a:avLst>
          </a:prstGeom>
          <a:solidFill>
            <a:srgbClr val="02534A"/>
          </a:solidFill>
          <a:ln w="12700">
            <a:solidFill>
              <a:srgbClr val="02534A"/>
            </a:solidFill>
            <a:prstDash val="solid"/>
          </a:ln>
        </p:spPr>
      </p:sp>
      <p:pic>
        <p:nvPicPr>
          <p:cNvPr id="56" name="Image 7" descr="preencoded.png"/>
          <p:cNvPicPr>
            <a:picLocks noChangeAspect="1"/>
          </p:cNvPicPr>
          <p:nvPr/>
        </p:nvPicPr>
        <p:blipFill>
          <a:blip r:embed="rId10"/>
          <a:stretch>
            <a:fillRect/>
          </a:stretch>
        </p:blipFill>
        <p:spPr>
          <a:xfrm>
            <a:off x="9168384" y="4230624"/>
            <a:ext cx="414528" cy="402336"/>
          </a:xfrm>
          <a:prstGeom prst="rect">
            <a:avLst/>
          </a:prstGeom>
        </p:spPr>
      </p:pic>
      <p:sp>
        <p:nvSpPr>
          <p:cNvPr id="57" name="Text 47"/>
          <p:cNvSpPr/>
          <p:nvPr/>
        </p:nvSpPr>
        <p:spPr>
          <a:xfrm>
            <a:off x="9656064" y="4206240"/>
            <a:ext cx="1999488" cy="536448"/>
          </a:xfrm>
          <a:prstGeom prst="rect">
            <a:avLst/>
          </a:prstGeom>
          <a:noFill/>
          <a:ln/>
        </p:spPr>
        <p:txBody>
          <a:bodyPr wrap="square" lIns="0" tIns="0" rIns="0" bIns="0" rtlCol="0" anchor="ctr"/>
          <a:lstStyle/>
          <a:p>
            <a:r>
              <a:rPr lang="en-US" sz="1267" b="1" dirty="0">
                <a:solidFill>
                  <a:srgbClr val="065A82"/>
                </a:solidFill>
                <a:latin typeface="Calibri" pitchFamily="34" charset="0"/>
                <a:ea typeface="Calibri" pitchFamily="34" charset="-122"/>
                <a:cs typeface="Calibri" pitchFamily="34" charset="-120"/>
              </a:rPr>
              <a:t>Multi-State Expansion &amp; DISCOM Incentives</a:t>
            </a:r>
            <a:endParaRPr lang="en-US" sz="1267" dirty="0"/>
          </a:p>
        </p:txBody>
      </p:sp>
      <p:sp>
        <p:nvSpPr>
          <p:cNvPr id="58" name="Shape 48"/>
          <p:cNvSpPr/>
          <p:nvPr/>
        </p:nvSpPr>
        <p:spPr>
          <a:xfrm>
            <a:off x="9168384" y="4791456"/>
            <a:ext cx="2487168" cy="268224"/>
          </a:xfrm>
          <a:prstGeom prst="roundRect">
            <a:avLst>
              <a:gd name="adj" fmla="val 45455"/>
            </a:avLst>
          </a:prstGeom>
          <a:solidFill>
            <a:srgbClr val="DFF0EE"/>
          </a:solidFill>
          <a:ln w="6350">
            <a:solidFill>
              <a:srgbClr val="02534A"/>
            </a:solidFill>
            <a:prstDash val="solid"/>
          </a:ln>
        </p:spPr>
      </p:sp>
      <p:sp>
        <p:nvSpPr>
          <p:cNvPr id="59" name="Text 49"/>
          <p:cNvSpPr/>
          <p:nvPr/>
        </p:nvSpPr>
        <p:spPr>
          <a:xfrm>
            <a:off x="9168384" y="4791456"/>
            <a:ext cx="2487168" cy="268224"/>
          </a:xfrm>
          <a:prstGeom prst="rect">
            <a:avLst/>
          </a:prstGeom>
          <a:noFill/>
          <a:ln/>
        </p:spPr>
        <p:txBody>
          <a:bodyPr wrap="square" lIns="0" tIns="0" rIns="0" bIns="0" rtlCol="0" anchor="ctr"/>
          <a:lstStyle/>
          <a:p>
            <a:pPr algn="ctr"/>
            <a:r>
              <a:rPr lang="en-US" sz="1200" dirty="0">
                <a:solidFill>
                  <a:srgbClr val="02534A"/>
                </a:solidFill>
                <a:latin typeface="Calibri" pitchFamily="34" charset="0"/>
                <a:ea typeface="Calibri" pitchFamily="34" charset="-122"/>
                <a:cs typeface="Calibri" pitchFamily="34" charset="-120"/>
              </a:rPr>
              <a:t>Long-Term</a:t>
            </a:r>
            <a:endParaRPr lang="en-US" sz="1200" dirty="0"/>
          </a:p>
        </p:txBody>
      </p:sp>
      <p:sp>
        <p:nvSpPr>
          <p:cNvPr id="60" name="Text 50"/>
          <p:cNvSpPr/>
          <p:nvPr/>
        </p:nvSpPr>
        <p:spPr>
          <a:xfrm>
            <a:off x="9168384" y="5108448"/>
            <a:ext cx="2499360" cy="1377696"/>
          </a:xfrm>
          <a:prstGeom prst="rect">
            <a:avLst/>
          </a:prstGeom>
          <a:noFill/>
          <a:ln/>
        </p:spPr>
        <p:txBody>
          <a:bodyPr wrap="square" lIns="0" tIns="0" rIns="0" bIns="0" rtlCol="0" anchor="ctr"/>
          <a:lstStyle/>
          <a:p>
            <a:r>
              <a:rPr lang="en-US" sz="1200" dirty="0">
                <a:solidFill>
                  <a:srgbClr val="2D4A5E"/>
                </a:solidFill>
                <a:latin typeface="Calibri" pitchFamily="34" charset="0"/>
                <a:ea typeface="Calibri" pitchFamily="34" charset="-122"/>
                <a:cs typeface="Calibri" pitchFamily="34" charset="-120"/>
              </a:rPr>
              <a:t>Leverage IES interoperability to onboard more states and platforms. Introduce wheeling margin or transaction fee to incentivize DISCOM participation. Share BRPL learnings via AIDA to accelerate national rollout.</a:t>
            </a:r>
            <a:endParaRPr lang="en-US" sz="1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0" descr="preencoded.png"/>
          <p:cNvPicPr>
            <a:picLocks noChangeAspect="1"/>
          </p:cNvPicPr>
          <p:nvPr/>
        </p:nvPicPr>
        <p:blipFill>
          <a:blip r:embed="rId3"/>
          <a:stretch>
            <a:fillRect/>
          </a:stretch>
        </p:blipFill>
        <p:spPr>
          <a:xfrm>
            <a:off x="609600" y="960563"/>
            <a:ext cx="365760" cy="365760"/>
          </a:xfrm>
          <a:prstGeom prst="rect">
            <a:avLst/>
          </a:prstGeom>
        </p:spPr>
      </p:pic>
      <p:sp>
        <p:nvSpPr>
          <p:cNvPr id="5" name="Text 2"/>
          <p:cNvSpPr/>
          <p:nvPr/>
        </p:nvSpPr>
        <p:spPr>
          <a:xfrm>
            <a:off x="1097280" y="923987"/>
            <a:ext cx="10607040" cy="438912"/>
          </a:xfrm>
          <a:prstGeom prst="rect">
            <a:avLst/>
          </a:prstGeom>
          <a:noFill/>
          <a:ln/>
        </p:spPr>
        <p:txBody>
          <a:bodyPr wrap="square" lIns="0" tIns="0" rIns="0" bIns="0" rtlCol="0" anchor="ctr"/>
          <a:lstStyle/>
          <a:p>
            <a:r>
              <a:rPr lang="en-US" dirty="0">
                <a:solidFill>
                  <a:schemeClr val="accent1">
                    <a:lumMod val="50000"/>
                  </a:schemeClr>
                </a:solidFill>
                <a:latin typeface="Calibri" pitchFamily="34" charset="0"/>
                <a:ea typeface="Calibri" pitchFamily="34" charset="-122"/>
                <a:cs typeface="Calibri" pitchFamily="34" charset="-120"/>
              </a:rPr>
              <a:t>BRPL successfully launched India's first interstate P2P pilot, trading 417 kWh across 3 DISCOMs and 3 platforms</a:t>
            </a:r>
            <a:endParaRPr lang="en-US" dirty="0">
              <a:solidFill>
                <a:schemeClr val="accent1">
                  <a:lumMod val="50000"/>
                </a:schemeClr>
              </a:solidFill>
            </a:endParaRPr>
          </a:p>
        </p:txBody>
      </p:sp>
      <p:pic>
        <p:nvPicPr>
          <p:cNvPr id="6" name="Image 1" descr="preencoded.png"/>
          <p:cNvPicPr>
            <a:picLocks noChangeAspect="1"/>
          </p:cNvPicPr>
          <p:nvPr/>
        </p:nvPicPr>
        <p:blipFill>
          <a:blip r:embed="rId3"/>
          <a:stretch>
            <a:fillRect/>
          </a:stretch>
        </p:blipFill>
        <p:spPr>
          <a:xfrm>
            <a:off x="609600" y="1716467"/>
            <a:ext cx="365760" cy="365760"/>
          </a:xfrm>
          <a:prstGeom prst="rect">
            <a:avLst/>
          </a:prstGeom>
        </p:spPr>
      </p:pic>
      <p:sp>
        <p:nvSpPr>
          <p:cNvPr id="7" name="Text 3"/>
          <p:cNvSpPr/>
          <p:nvPr/>
        </p:nvSpPr>
        <p:spPr>
          <a:xfrm>
            <a:off x="1097280" y="1679891"/>
            <a:ext cx="10607040" cy="438912"/>
          </a:xfrm>
          <a:prstGeom prst="rect">
            <a:avLst/>
          </a:prstGeom>
          <a:noFill/>
          <a:ln/>
        </p:spPr>
        <p:txBody>
          <a:bodyPr wrap="square" lIns="0" tIns="0" rIns="0" bIns="0" rtlCol="0" anchor="ctr"/>
          <a:lstStyle/>
          <a:p>
            <a:r>
              <a:rPr lang="en-US" dirty="0">
                <a:solidFill>
                  <a:schemeClr val="accent1">
                    <a:lumMod val="50000"/>
                  </a:schemeClr>
                </a:solidFill>
                <a:latin typeface="Calibri" pitchFamily="34" charset="0"/>
                <a:ea typeface="Calibri" pitchFamily="34" charset="-122"/>
                <a:cs typeface="Calibri" pitchFamily="34" charset="-120"/>
              </a:rPr>
              <a:t>Dedicated monitoring cell + automated dashboards are essential — don't underestimate the operational overhead of a live P2P market</a:t>
            </a:r>
            <a:endParaRPr lang="en-US" dirty="0">
              <a:solidFill>
                <a:schemeClr val="accent1">
                  <a:lumMod val="50000"/>
                </a:schemeClr>
              </a:solidFill>
            </a:endParaRPr>
          </a:p>
        </p:txBody>
      </p:sp>
      <p:pic>
        <p:nvPicPr>
          <p:cNvPr id="8" name="Image 2" descr="preencoded.png"/>
          <p:cNvPicPr>
            <a:picLocks noChangeAspect="1"/>
          </p:cNvPicPr>
          <p:nvPr/>
        </p:nvPicPr>
        <p:blipFill>
          <a:blip r:embed="rId3"/>
          <a:stretch>
            <a:fillRect/>
          </a:stretch>
        </p:blipFill>
        <p:spPr>
          <a:xfrm>
            <a:off x="609600" y="2472371"/>
            <a:ext cx="365760" cy="365760"/>
          </a:xfrm>
          <a:prstGeom prst="rect">
            <a:avLst/>
          </a:prstGeom>
        </p:spPr>
      </p:pic>
      <p:pic>
        <p:nvPicPr>
          <p:cNvPr id="10" name="Image 3" descr="preencoded.png"/>
          <p:cNvPicPr>
            <a:picLocks noChangeAspect="1"/>
          </p:cNvPicPr>
          <p:nvPr/>
        </p:nvPicPr>
        <p:blipFill>
          <a:blip r:embed="rId3"/>
          <a:stretch>
            <a:fillRect/>
          </a:stretch>
        </p:blipFill>
        <p:spPr>
          <a:xfrm>
            <a:off x="609600" y="3228275"/>
            <a:ext cx="365760" cy="365760"/>
          </a:xfrm>
          <a:prstGeom prst="rect">
            <a:avLst/>
          </a:prstGeom>
        </p:spPr>
      </p:pic>
      <p:sp>
        <p:nvSpPr>
          <p:cNvPr id="11" name="Text 5"/>
          <p:cNvSpPr/>
          <p:nvPr/>
        </p:nvSpPr>
        <p:spPr>
          <a:xfrm>
            <a:off x="1097279" y="3223126"/>
            <a:ext cx="10607040" cy="438912"/>
          </a:xfrm>
          <a:prstGeom prst="rect">
            <a:avLst/>
          </a:prstGeom>
          <a:noFill/>
          <a:ln/>
        </p:spPr>
        <p:txBody>
          <a:bodyPr wrap="square" lIns="0" tIns="0" rIns="0" bIns="0" rtlCol="0" anchor="ctr"/>
          <a:lstStyle/>
          <a:p>
            <a:r>
              <a:rPr lang="en-US" dirty="0">
                <a:solidFill>
                  <a:schemeClr val="accent1">
                    <a:lumMod val="50000"/>
                  </a:schemeClr>
                </a:solidFill>
                <a:latin typeface="Calibri" pitchFamily="34" charset="0"/>
                <a:ea typeface="Calibri" pitchFamily="34" charset="-122"/>
                <a:cs typeface="Calibri" pitchFamily="34" charset="-120"/>
              </a:rPr>
              <a:t>Trade platforms must address real-world edge cases: zero-cost energy gifting, self-directed prosumer-to-household trades must be supported</a:t>
            </a:r>
            <a:endParaRPr lang="en-US" dirty="0">
              <a:solidFill>
                <a:schemeClr val="accent1">
                  <a:lumMod val="50000"/>
                </a:schemeClr>
              </a:solidFill>
            </a:endParaRPr>
          </a:p>
        </p:txBody>
      </p:sp>
      <p:pic>
        <p:nvPicPr>
          <p:cNvPr id="12" name="Image 4" descr="preencoded.png"/>
          <p:cNvPicPr>
            <a:picLocks noChangeAspect="1"/>
          </p:cNvPicPr>
          <p:nvPr/>
        </p:nvPicPr>
        <p:blipFill>
          <a:blip r:embed="rId3"/>
          <a:stretch>
            <a:fillRect/>
          </a:stretch>
        </p:blipFill>
        <p:spPr>
          <a:xfrm>
            <a:off x="609600" y="3984179"/>
            <a:ext cx="365760" cy="365760"/>
          </a:xfrm>
          <a:prstGeom prst="rect">
            <a:avLst/>
          </a:prstGeom>
        </p:spPr>
      </p:pic>
      <p:sp>
        <p:nvSpPr>
          <p:cNvPr id="13" name="Text 6"/>
          <p:cNvSpPr/>
          <p:nvPr/>
        </p:nvSpPr>
        <p:spPr>
          <a:xfrm>
            <a:off x="1097280" y="3947603"/>
            <a:ext cx="10607040" cy="438912"/>
          </a:xfrm>
          <a:prstGeom prst="rect">
            <a:avLst/>
          </a:prstGeom>
          <a:noFill/>
          <a:ln/>
        </p:spPr>
        <p:txBody>
          <a:bodyPr wrap="square" lIns="0" tIns="0" rIns="0" bIns="0" rtlCol="0" anchor="ctr"/>
          <a:lstStyle/>
          <a:p>
            <a:r>
              <a:rPr lang="en-US" dirty="0">
                <a:solidFill>
                  <a:schemeClr val="accent1">
                    <a:lumMod val="50000"/>
                  </a:schemeClr>
                </a:solidFill>
                <a:latin typeface="Calibri" pitchFamily="34" charset="0"/>
                <a:ea typeface="Calibri" pitchFamily="34" charset="-122"/>
                <a:cs typeface="Calibri" pitchFamily="34" charset="-120"/>
              </a:rPr>
              <a:t>Consumer awareness and simplicity of onboarding will drive adoption — digital VC issuance was the right call</a:t>
            </a:r>
            <a:endParaRPr lang="en-US" dirty="0">
              <a:solidFill>
                <a:schemeClr val="accent1">
                  <a:lumMod val="50000"/>
                </a:schemeClr>
              </a:solidFill>
            </a:endParaRPr>
          </a:p>
        </p:txBody>
      </p:sp>
      <p:pic>
        <p:nvPicPr>
          <p:cNvPr id="14" name="Image 5" descr="preencoded.png"/>
          <p:cNvPicPr>
            <a:picLocks noChangeAspect="1"/>
          </p:cNvPicPr>
          <p:nvPr/>
        </p:nvPicPr>
        <p:blipFill>
          <a:blip r:embed="rId3"/>
          <a:stretch>
            <a:fillRect/>
          </a:stretch>
        </p:blipFill>
        <p:spPr>
          <a:xfrm>
            <a:off x="609600" y="4624674"/>
            <a:ext cx="365760" cy="365760"/>
          </a:xfrm>
          <a:prstGeom prst="rect">
            <a:avLst/>
          </a:prstGeom>
        </p:spPr>
      </p:pic>
      <p:sp>
        <p:nvSpPr>
          <p:cNvPr id="15" name="Text 7"/>
          <p:cNvSpPr/>
          <p:nvPr/>
        </p:nvSpPr>
        <p:spPr>
          <a:xfrm>
            <a:off x="1097280" y="4588098"/>
            <a:ext cx="10607040" cy="438912"/>
          </a:xfrm>
          <a:prstGeom prst="rect">
            <a:avLst/>
          </a:prstGeom>
          <a:noFill/>
          <a:ln/>
        </p:spPr>
        <p:txBody>
          <a:bodyPr wrap="square" lIns="0" tIns="0" rIns="0" bIns="0" rtlCol="0" anchor="ctr"/>
          <a:lstStyle/>
          <a:p>
            <a:r>
              <a:rPr lang="en-US" dirty="0">
                <a:solidFill>
                  <a:schemeClr val="accent1">
                    <a:lumMod val="50000"/>
                  </a:schemeClr>
                </a:solidFill>
                <a:latin typeface="Calibri" pitchFamily="34" charset="0"/>
                <a:ea typeface="Calibri" pitchFamily="34" charset="-122"/>
                <a:cs typeface="Calibri" pitchFamily="34" charset="-120"/>
              </a:rPr>
              <a:t>Request to DERC: extend pilot and provide policy clarity on pricing &amp; dispute resolution</a:t>
            </a:r>
            <a:endParaRPr lang="en-US" dirty="0">
              <a:solidFill>
                <a:schemeClr val="accent1">
                  <a:lumMod val="50000"/>
                </a:schemeClr>
              </a:solidFill>
            </a:endParaRPr>
          </a:p>
        </p:txBody>
      </p:sp>
      <p:sp>
        <p:nvSpPr>
          <p:cNvPr id="18" name="Text 1">
            <a:extLst>
              <a:ext uri="{FF2B5EF4-FFF2-40B4-BE49-F238E27FC236}">
                <a16:creationId xmlns:a16="http://schemas.microsoft.com/office/drawing/2014/main" id="{D20DC868-38F6-F1ED-FCC6-C96EB7696F3D}"/>
              </a:ext>
            </a:extLst>
          </p:cNvPr>
          <p:cNvSpPr/>
          <p:nvPr/>
        </p:nvSpPr>
        <p:spPr>
          <a:xfrm>
            <a:off x="487680" y="121920"/>
            <a:ext cx="11216640" cy="731520"/>
          </a:xfrm>
          <a:prstGeom prst="rect">
            <a:avLst/>
          </a:prstGeom>
          <a:noFill/>
          <a:ln/>
        </p:spPr>
        <p:txBody>
          <a:bodyPr wrap="square" lIns="0" tIns="0" rIns="0" bIns="0" rtlCol="0" anchor="ctr"/>
          <a:lstStyle/>
          <a:p>
            <a:r>
              <a:rPr lang="en-US" sz="2600" dirty="0">
                <a:solidFill>
                  <a:srgbClr val="C00000"/>
                </a:solidFill>
                <a:latin typeface="Arial" panose="020B0604020202020204" pitchFamily="34" charset="0"/>
                <a:ea typeface="+mj-ea"/>
                <a:cs typeface="Arial" panose="020B0604020202020204" pitchFamily="34" charset="0"/>
              </a:rPr>
              <a:t>L. Key Takeaways</a:t>
            </a:r>
          </a:p>
        </p:txBody>
      </p:sp>
      <p:sp>
        <p:nvSpPr>
          <p:cNvPr id="19" name="Text 5">
            <a:extLst>
              <a:ext uri="{FF2B5EF4-FFF2-40B4-BE49-F238E27FC236}">
                <a16:creationId xmlns:a16="http://schemas.microsoft.com/office/drawing/2014/main" id="{B46469E7-DB02-178D-9B74-724BB45906B1}"/>
              </a:ext>
            </a:extLst>
          </p:cNvPr>
          <p:cNvSpPr/>
          <p:nvPr/>
        </p:nvSpPr>
        <p:spPr>
          <a:xfrm>
            <a:off x="1097279" y="2518091"/>
            <a:ext cx="10221749" cy="438912"/>
          </a:xfrm>
          <a:prstGeom prst="rect">
            <a:avLst/>
          </a:prstGeom>
          <a:noFill/>
          <a:ln/>
        </p:spPr>
        <p:txBody>
          <a:bodyPr wrap="square" lIns="0" tIns="0" rIns="0" bIns="0" rtlCol="0" anchor="ctr"/>
          <a:lstStyle/>
          <a:p>
            <a:pPr marL="0" indent="0">
              <a:buNone/>
            </a:pPr>
            <a:r>
              <a:rPr lang="en-US" dirty="0">
                <a:solidFill>
                  <a:schemeClr val="accent1">
                    <a:lumMod val="50000"/>
                  </a:schemeClr>
                </a:solidFill>
                <a:latin typeface="Calibri" pitchFamily="34" charset="0"/>
                <a:ea typeface="Calibri" pitchFamily="34" charset="-122"/>
                <a:cs typeface="Calibri" pitchFamily="34" charset="-120"/>
              </a:rPr>
              <a:t>IES needs two urgent upgrades: Centralised Allocation Engine (trust &amp; consistency) and VC Revocation (identity lifecycle management)</a:t>
            </a:r>
          </a:p>
        </p:txBody>
      </p:sp>
      <p:sp>
        <p:nvSpPr>
          <p:cNvPr id="21" name="TextBox 20">
            <a:extLst>
              <a:ext uri="{FF2B5EF4-FFF2-40B4-BE49-F238E27FC236}">
                <a16:creationId xmlns:a16="http://schemas.microsoft.com/office/drawing/2014/main" id="{1708609D-87BE-C21C-D845-02F82AAAA2E7}"/>
              </a:ext>
            </a:extLst>
          </p:cNvPr>
          <p:cNvSpPr txBox="1"/>
          <p:nvPr/>
        </p:nvSpPr>
        <p:spPr>
          <a:xfrm>
            <a:off x="1017379" y="5242241"/>
            <a:ext cx="10221749" cy="646331"/>
          </a:xfrm>
          <a:prstGeom prst="rect">
            <a:avLst/>
          </a:prstGeom>
          <a:noFill/>
        </p:spPr>
        <p:txBody>
          <a:bodyPr wrap="square">
            <a:spAutoFit/>
          </a:bodyPr>
          <a:lstStyle/>
          <a:p>
            <a:pPr marL="0" indent="0">
              <a:buNone/>
            </a:pPr>
            <a:r>
              <a:rPr lang="en-US" dirty="0">
                <a:solidFill>
                  <a:schemeClr val="accent1">
                    <a:lumMod val="50000"/>
                  </a:schemeClr>
                </a:solidFill>
                <a:latin typeface="Calibri" pitchFamily="34" charset="0"/>
                <a:ea typeface="Calibri" pitchFamily="34" charset="-122"/>
                <a:cs typeface="Calibri" pitchFamily="34" charset="-120"/>
              </a:rPr>
              <a:t>Six regulatory gaps must be closed: DSM, liability framework, CERC/SERC jurisdiction, market safeguards, wheeling policy, platform regulation</a:t>
            </a:r>
          </a:p>
        </p:txBody>
      </p:sp>
      <p:pic>
        <p:nvPicPr>
          <p:cNvPr id="22" name="Image 5" descr="preencoded.png">
            <a:extLst>
              <a:ext uri="{FF2B5EF4-FFF2-40B4-BE49-F238E27FC236}">
                <a16:creationId xmlns:a16="http://schemas.microsoft.com/office/drawing/2014/main" id="{F1A03AB7-5619-042B-D0C9-E82C5B03C4F1}"/>
              </a:ext>
            </a:extLst>
          </p:cNvPr>
          <p:cNvPicPr>
            <a:picLocks noChangeAspect="1"/>
          </p:cNvPicPr>
          <p:nvPr/>
        </p:nvPicPr>
        <p:blipFill>
          <a:blip r:embed="rId3"/>
          <a:stretch>
            <a:fillRect/>
          </a:stretch>
        </p:blipFill>
        <p:spPr>
          <a:xfrm>
            <a:off x="602202" y="5354122"/>
            <a:ext cx="365760" cy="36576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Box 4"/>
          <p:cNvSpPr txBox="1">
            <a:spLocks noChangeArrowheads="1"/>
          </p:cNvSpPr>
          <p:nvPr/>
        </p:nvSpPr>
        <p:spPr bwMode="auto">
          <a:xfrm>
            <a:off x="8037513" y="2708275"/>
            <a:ext cx="521335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sz="7200" b="1">
                <a:solidFill>
                  <a:srgbClr val="0A1931"/>
                </a:solidFill>
                <a:latin typeface="Poppins"/>
                <a:ea typeface="Roboto"/>
                <a:cs typeface="Poppins"/>
              </a:rPr>
              <a:t>Thank</a:t>
            </a:r>
          </a:p>
          <a:p>
            <a:pPr algn="ctr" eaLnBrk="1" hangingPunct="1">
              <a:spcBef>
                <a:spcPct val="0"/>
              </a:spcBef>
              <a:buFontTx/>
              <a:buNone/>
            </a:pPr>
            <a:r>
              <a:rPr lang="en-US" sz="7200" b="1">
                <a:solidFill>
                  <a:srgbClr val="0A1931"/>
                </a:solidFill>
                <a:latin typeface="Poppins"/>
                <a:ea typeface="Roboto"/>
                <a:cs typeface="Poppins"/>
              </a:rPr>
              <a:t> You</a:t>
            </a:r>
          </a:p>
        </p:txBody>
      </p:sp>
      <p:sp>
        <p:nvSpPr>
          <p:cNvPr id="10" name="Rectangle 9"/>
          <p:cNvSpPr/>
          <p:nvPr/>
        </p:nvSpPr>
        <p:spPr>
          <a:xfrm rot="20317035">
            <a:off x="2728913" y="-1412875"/>
            <a:ext cx="3959225" cy="9324975"/>
          </a:xfrm>
          <a:prstGeom prst="rect">
            <a:avLst/>
          </a:prstGeom>
          <a:solidFill>
            <a:srgbClr val="CF000D"/>
          </a:solidFill>
          <a:ln>
            <a:solidFill>
              <a:srgbClr val="0A193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pic>
        <p:nvPicPr>
          <p:cNvPr id="11" name="Picture 10"/>
          <p:cNvPicPr>
            <a:picLocks noChangeAspect="1"/>
          </p:cNvPicPr>
          <p:nvPr/>
        </p:nvPicPr>
        <p:blipFill>
          <a:blip r:embed="rId2" cstate="print"/>
          <a:srcRect/>
          <a:stretch/>
        </p:blipFill>
        <p:spPr>
          <a:xfrm>
            <a:off x="1902296" y="0"/>
            <a:ext cx="6858000" cy="6858000"/>
          </a:xfrm>
          <a:prstGeom prst="parallelogram">
            <a:avLst/>
          </a:prstGeom>
        </p:spPr>
      </p:pic>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2478025"/>
            <a:ext cx="10515600" cy="960241"/>
          </a:xfrm>
        </p:spPr>
        <p:txBody>
          <a:bodyPr/>
          <a:lstStyle/>
          <a:p>
            <a:r>
              <a:rPr lang="en-US" dirty="0">
                <a:solidFill>
                  <a:schemeClr val="bg1"/>
                </a:solidFill>
              </a:rPr>
              <a:t>P2P Process and Architecture </a:t>
            </a:r>
          </a:p>
        </p:txBody>
      </p:sp>
      <p:sp>
        <p:nvSpPr>
          <p:cNvPr id="3" name="Rectangle 2"/>
          <p:cNvSpPr/>
          <p:nvPr/>
        </p:nvSpPr>
        <p:spPr>
          <a:xfrm>
            <a:off x="1069848" y="1719073"/>
            <a:ext cx="978408" cy="7589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dirty="0">
                <a:solidFill>
                  <a:srgbClr val="C00000"/>
                </a:solidFill>
              </a:rPr>
              <a:t>1</a:t>
            </a:r>
          </a:p>
        </p:txBody>
      </p:sp>
    </p:spTree>
    <p:extLst>
      <p:ext uri="{BB962C8B-B14F-4D97-AF65-F5344CB8AC3E}">
        <p14:creationId xmlns:p14="http://schemas.microsoft.com/office/powerpoint/2010/main" val="39902149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487680" y="121920"/>
            <a:ext cx="11216640" cy="731520"/>
          </a:xfrm>
          <a:prstGeom prst="rect">
            <a:avLst/>
          </a:prstGeom>
          <a:noFill/>
          <a:ln/>
        </p:spPr>
        <p:txBody>
          <a:bodyPr wrap="square" lIns="0" tIns="0" rIns="0" bIns="0" rtlCol="0" anchor="ctr"/>
          <a:lstStyle/>
          <a:p>
            <a:r>
              <a:rPr lang="en-US" sz="2600" dirty="0">
                <a:solidFill>
                  <a:srgbClr val="C00000"/>
                </a:solidFill>
                <a:latin typeface="Arial" panose="020B0604020202020204" pitchFamily="34" charset="0"/>
                <a:ea typeface="+mj-ea"/>
                <a:cs typeface="Arial" panose="020B0604020202020204" pitchFamily="34" charset="0"/>
              </a:rPr>
              <a:t>I. Data &amp; Integration Model — What BRPL Built</a:t>
            </a:r>
          </a:p>
        </p:txBody>
      </p:sp>
      <p:sp>
        <p:nvSpPr>
          <p:cNvPr id="4" name="Text 2"/>
          <p:cNvSpPr/>
          <p:nvPr/>
        </p:nvSpPr>
        <p:spPr>
          <a:xfrm>
            <a:off x="487680" y="827568"/>
            <a:ext cx="11216640" cy="242111"/>
          </a:xfrm>
          <a:prstGeom prst="rect">
            <a:avLst/>
          </a:prstGeom>
          <a:noFill/>
          <a:ln/>
        </p:spPr>
        <p:txBody>
          <a:bodyPr wrap="square" lIns="0" tIns="0" rIns="0" bIns="0" rtlCol="0" anchor="ctr"/>
          <a:lstStyle/>
          <a:p>
            <a:r>
              <a:rPr lang="en-US" sz="1800" dirty="0">
                <a:solidFill>
                  <a:srgbClr val="5B677A"/>
                </a:solidFill>
              </a:rPr>
              <a:t>P2P depends on trusted identity, interval meter data, ledger write-back and billing controls</a:t>
            </a:r>
            <a:endParaRPr lang="en-US" sz="1800" dirty="0"/>
          </a:p>
          <a:p>
            <a:endParaRPr lang="en-US" dirty="0">
              <a:solidFill>
                <a:srgbClr val="5B677A"/>
              </a:solidFill>
            </a:endParaRPr>
          </a:p>
        </p:txBody>
      </p:sp>
      <p:graphicFrame>
        <p:nvGraphicFramePr>
          <p:cNvPr id="71" name="Diagram 70">
            <a:extLst>
              <a:ext uri="{FF2B5EF4-FFF2-40B4-BE49-F238E27FC236}">
                <a16:creationId xmlns:a16="http://schemas.microsoft.com/office/drawing/2014/main" id="{E771BBEE-BF0E-FC19-6307-7C3FEA8AB9E1}"/>
              </a:ext>
            </a:extLst>
          </p:cNvPr>
          <p:cNvGraphicFramePr/>
          <p:nvPr>
            <p:extLst>
              <p:ext uri="{D42A27DB-BD31-4B8C-83A1-F6EECF244321}">
                <p14:modId xmlns:p14="http://schemas.microsoft.com/office/powerpoint/2010/main" val="2800254035"/>
              </p:ext>
            </p:extLst>
          </p:nvPr>
        </p:nvGraphicFramePr>
        <p:xfrm>
          <a:off x="1503892" y="1735293"/>
          <a:ext cx="8147170" cy="3836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2" name="TextBox 71">
            <a:extLst>
              <a:ext uri="{FF2B5EF4-FFF2-40B4-BE49-F238E27FC236}">
                <a16:creationId xmlns:a16="http://schemas.microsoft.com/office/drawing/2014/main" id="{C9A3173A-899C-44B3-FC51-4DC848651039}"/>
              </a:ext>
            </a:extLst>
          </p:cNvPr>
          <p:cNvSpPr txBox="1"/>
          <p:nvPr/>
        </p:nvSpPr>
        <p:spPr>
          <a:xfrm>
            <a:off x="1863304" y="2137631"/>
            <a:ext cx="553998" cy="2667287"/>
          </a:xfrm>
          <a:prstGeom prst="rect">
            <a:avLst/>
          </a:prstGeom>
          <a:noFill/>
        </p:spPr>
        <p:txBody>
          <a:bodyPr vert="vert270" wrap="square" rtlCol="0">
            <a:spAutoFit/>
          </a:bodyPr>
          <a:lstStyle/>
          <a:p>
            <a:r>
              <a:rPr lang="en-US" sz="2400" b="1" dirty="0">
                <a:solidFill>
                  <a:srgbClr val="FF0000"/>
                </a:solidFill>
              </a:rPr>
              <a:t>Data control points</a:t>
            </a:r>
            <a:endParaRPr lang="en-US" sz="2400" dirty="0">
              <a:solidFill>
                <a:srgbClr val="FF0000"/>
              </a:solidFill>
            </a:endParaRPr>
          </a:p>
        </p:txBody>
      </p:sp>
    </p:spTree>
    <p:extLst>
      <p:ext uri="{BB962C8B-B14F-4D97-AF65-F5344CB8AC3E}">
        <p14:creationId xmlns:p14="http://schemas.microsoft.com/office/powerpoint/2010/main" val="2946085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BCF1B-35CA-FA95-C0FC-BC73CAF8EF89}"/>
              </a:ext>
            </a:extLst>
          </p:cNvPr>
          <p:cNvSpPr>
            <a:spLocks noGrp="1"/>
          </p:cNvSpPr>
          <p:nvPr>
            <p:ph type="title"/>
          </p:nvPr>
        </p:nvSpPr>
        <p:spPr/>
        <p:txBody>
          <a:bodyPr/>
          <a:lstStyle/>
          <a:p>
            <a:r>
              <a:rPr lang="en-IN" dirty="0"/>
              <a:t>Table of Content</a:t>
            </a:r>
          </a:p>
        </p:txBody>
      </p:sp>
      <p:sp>
        <p:nvSpPr>
          <p:cNvPr id="3" name="Content Placeholder 2">
            <a:extLst>
              <a:ext uri="{FF2B5EF4-FFF2-40B4-BE49-F238E27FC236}">
                <a16:creationId xmlns:a16="http://schemas.microsoft.com/office/drawing/2014/main" id="{007234AA-375F-FBB8-AE30-94730CF62073}"/>
              </a:ext>
            </a:extLst>
          </p:cNvPr>
          <p:cNvSpPr>
            <a:spLocks noGrp="1"/>
          </p:cNvSpPr>
          <p:nvPr>
            <p:ph idx="1"/>
          </p:nvPr>
        </p:nvSpPr>
        <p:spPr>
          <a:xfrm>
            <a:off x="838200" y="496953"/>
            <a:ext cx="10515600" cy="5770682"/>
          </a:xfrm>
        </p:spPr>
        <p:txBody>
          <a:bodyPr>
            <a:normAutofit fontScale="92500" lnSpcReduction="20000"/>
          </a:bodyPr>
          <a:lstStyle/>
          <a:p>
            <a:pPr marL="457200" indent="-457200">
              <a:buAutoNum type="alphaUcPeriod"/>
            </a:pPr>
            <a:endParaRPr lang="en-IN" dirty="0"/>
          </a:p>
          <a:p>
            <a:pPr marL="457200" indent="-457200">
              <a:buFont typeface="+mj-lt"/>
              <a:buAutoNum type="arabicPeriod"/>
            </a:pPr>
            <a:endParaRPr lang="en-IN" dirty="0">
              <a:solidFill>
                <a:schemeClr val="accent1">
                  <a:lumMod val="50000"/>
                </a:schemeClr>
              </a:solidFill>
            </a:endParaRPr>
          </a:p>
          <a:p>
            <a:pPr marL="457200" indent="-457200">
              <a:buFont typeface="+mj-lt"/>
              <a:buAutoNum type="arabicPeriod"/>
            </a:pPr>
            <a:r>
              <a:rPr lang="en-IN" dirty="0">
                <a:solidFill>
                  <a:schemeClr val="accent1">
                    <a:lumMod val="50000"/>
                  </a:schemeClr>
                </a:solidFill>
              </a:rPr>
              <a:t>P2P Process and Architecture</a:t>
            </a:r>
          </a:p>
          <a:p>
            <a:pPr marL="914400" lvl="1" indent="-457200">
              <a:lnSpc>
                <a:spcPct val="100000"/>
              </a:lnSpc>
              <a:buAutoNum type="alphaUcPeriod"/>
            </a:pPr>
            <a:r>
              <a:rPr lang="en-IN" dirty="0">
                <a:solidFill>
                  <a:schemeClr val="accent1">
                    <a:lumMod val="50000"/>
                  </a:schemeClr>
                </a:solidFill>
              </a:rPr>
              <a:t>Pilot Context : </a:t>
            </a:r>
            <a:r>
              <a:rPr lang="en-US" dirty="0">
                <a:solidFill>
                  <a:schemeClr val="accent1">
                    <a:lumMod val="50000"/>
                  </a:schemeClr>
                </a:solidFill>
                <a:latin typeface="Arial" panose="020B0604020202020204" pitchFamily="34" charset="0"/>
                <a:ea typeface="+mj-ea"/>
                <a:cs typeface="Arial" panose="020B0604020202020204" pitchFamily="34" charset="0"/>
              </a:rPr>
              <a:t>Why Interstate P2P Matters</a:t>
            </a:r>
            <a:endParaRPr lang="en-IN" dirty="0">
              <a:solidFill>
                <a:schemeClr val="accent1">
                  <a:lumMod val="50000"/>
                </a:schemeClr>
              </a:solidFill>
            </a:endParaRPr>
          </a:p>
          <a:p>
            <a:pPr marL="914400" lvl="1" indent="-457200">
              <a:lnSpc>
                <a:spcPct val="100000"/>
              </a:lnSpc>
              <a:buFont typeface="+mj-lt"/>
              <a:buAutoNum type="alphaUcPeriod"/>
            </a:pPr>
            <a:r>
              <a:rPr lang="en-IN" dirty="0">
                <a:solidFill>
                  <a:schemeClr val="accent1">
                    <a:lumMod val="50000"/>
                  </a:schemeClr>
                </a:solidFill>
              </a:rPr>
              <a:t>P2P Architecture</a:t>
            </a:r>
          </a:p>
          <a:p>
            <a:pPr marL="914400" lvl="1" indent="-457200">
              <a:lnSpc>
                <a:spcPct val="100000"/>
              </a:lnSpc>
              <a:buFont typeface="+mj-lt"/>
              <a:buAutoNum type="alphaUcPeriod"/>
            </a:pPr>
            <a:r>
              <a:rPr lang="en-IN" dirty="0">
                <a:solidFill>
                  <a:schemeClr val="accent1">
                    <a:lumMod val="50000"/>
                  </a:schemeClr>
                </a:solidFill>
              </a:rPr>
              <a:t>P2P Trade – 3 Layered Flow</a:t>
            </a:r>
          </a:p>
          <a:p>
            <a:pPr marL="457200" indent="-457200">
              <a:lnSpc>
                <a:spcPct val="100000"/>
              </a:lnSpc>
              <a:buFont typeface="+mj-lt"/>
              <a:buAutoNum type="arabicPeriod"/>
            </a:pPr>
            <a:r>
              <a:rPr lang="en-IN" dirty="0">
                <a:solidFill>
                  <a:schemeClr val="accent1">
                    <a:lumMod val="50000"/>
                  </a:schemeClr>
                </a:solidFill>
              </a:rPr>
              <a:t>P2P Pilot at BRPL</a:t>
            </a:r>
          </a:p>
          <a:p>
            <a:pPr marL="914400" lvl="1" indent="-457200">
              <a:lnSpc>
                <a:spcPct val="100000"/>
              </a:lnSpc>
              <a:buFont typeface="+mj-lt"/>
              <a:buAutoNum type="alphaUcPeriod" startAt="4"/>
            </a:pPr>
            <a:r>
              <a:rPr lang="en-US" sz="2000" dirty="0">
                <a:solidFill>
                  <a:schemeClr val="accent1">
                    <a:lumMod val="50000"/>
                  </a:schemeClr>
                </a:solidFill>
                <a:latin typeface="Arial" panose="020B0604020202020204" pitchFamily="34" charset="0"/>
                <a:ea typeface="+mj-ea"/>
                <a:cs typeface="Arial" panose="020B0604020202020204" pitchFamily="34" charset="0"/>
              </a:rPr>
              <a:t>P2P Pilot at BRPL — Snapshot</a:t>
            </a:r>
          </a:p>
          <a:p>
            <a:pPr marL="914400" lvl="1" indent="-457200">
              <a:lnSpc>
                <a:spcPct val="100000"/>
              </a:lnSpc>
              <a:buFont typeface="+mj-lt"/>
              <a:buAutoNum type="alphaUcPeriod" startAt="4"/>
            </a:pPr>
            <a:r>
              <a:rPr lang="en-US" sz="2000" dirty="0">
                <a:solidFill>
                  <a:schemeClr val="accent1">
                    <a:lumMod val="50000"/>
                  </a:schemeClr>
                </a:solidFill>
                <a:latin typeface="Arial" panose="020B0604020202020204" pitchFamily="34" charset="0"/>
                <a:ea typeface="+mj-ea"/>
                <a:cs typeface="Arial" panose="020B0604020202020204" pitchFamily="34" charset="0"/>
              </a:rPr>
              <a:t>Trade Performance — Results Till 16 June 2026</a:t>
            </a:r>
          </a:p>
          <a:p>
            <a:pPr marL="914400" lvl="1" indent="-457200">
              <a:lnSpc>
                <a:spcPct val="100000"/>
              </a:lnSpc>
              <a:buFont typeface="+mj-lt"/>
              <a:buAutoNum type="alphaUcPeriod" startAt="4"/>
            </a:pPr>
            <a:r>
              <a:rPr lang="en-US" sz="2000" dirty="0">
                <a:solidFill>
                  <a:schemeClr val="accent1">
                    <a:lumMod val="50000"/>
                  </a:schemeClr>
                </a:solidFill>
                <a:latin typeface="Arial" panose="020B0604020202020204" pitchFamily="34" charset="0"/>
                <a:ea typeface="+mj-ea"/>
                <a:cs typeface="Arial" panose="020B0604020202020204" pitchFamily="34" charset="0"/>
              </a:rPr>
              <a:t>Bill Settlement — Making P2P Visible &amp; Auditable</a:t>
            </a:r>
          </a:p>
          <a:p>
            <a:pPr marL="914400" lvl="1" indent="-457200">
              <a:lnSpc>
                <a:spcPct val="100000"/>
              </a:lnSpc>
              <a:buFont typeface="+mj-lt"/>
              <a:buAutoNum type="alphaUcPeriod" startAt="4"/>
            </a:pPr>
            <a:r>
              <a:rPr lang="en-US" sz="2000" dirty="0">
                <a:solidFill>
                  <a:schemeClr val="accent1">
                    <a:lumMod val="50000"/>
                  </a:schemeClr>
                </a:solidFill>
                <a:latin typeface="Arial" panose="020B0604020202020204" pitchFamily="34" charset="0"/>
                <a:ea typeface="+mj-ea"/>
                <a:cs typeface="Arial" panose="020B0604020202020204" pitchFamily="34" charset="0"/>
              </a:rPr>
              <a:t>Best Practices — What BRPL Built</a:t>
            </a:r>
          </a:p>
          <a:p>
            <a:pPr marL="914400" lvl="1" indent="-457200">
              <a:lnSpc>
                <a:spcPct val="100000"/>
              </a:lnSpc>
              <a:buFont typeface="+mj-lt"/>
              <a:buAutoNum type="alphaUcPeriod" startAt="4"/>
            </a:pPr>
            <a:r>
              <a:rPr lang="en-US" sz="2000" dirty="0">
                <a:solidFill>
                  <a:schemeClr val="accent1">
                    <a:lumMod val="50000"/>
                  </a:schemeClr>
                </a:solidFill>
                <a:latin typeface="Arial" panose="020B0604020202020204" pitchFamily="34" charset="0"/>
                <a:ea typeface="+mj-ea"/>
                <a:cs typeface="Arial" panose="020B0604020202020204" pitchFamily="34" charset="0"/>
              </a:rPr>
              <a:t>Operational Monitoring — From Pilot to Control Room Discipline</a:t>
            </a:r>
          </a:p>
          <a:p>
            <a:pPr marL="457200" indent="-457200">
              <a:lnSpc>
                <a:spcPct val="100000"/>
              </a:lnSpc>
              <a:buFont typeface="+mj-lt"/>
              <a:buAutoNum type="arabicPeriod"/>
            </a:pPr>
            <a:r>
              <a:rPr lang="en-US" dirty="0">
                <a:solidFill>
                  <a:schemeClr val="accent1">
                    <a:lumMod val="50000"/>
                  </a:schemeClr>
                </a:solidFill>
                <a:latin typeface="Arial" panose="020B0604020202020204" pitchFamily="34" charset="0"/>
                <a:ea typeface="+mj-ea"/>
                <a:cs typeface="Arial" panose="020B0604020202020204" pitchFamily="34" charset="0"/>
              </a:rPr>
              <a:t>Challenges, Hurdles &amp; Policy Gaps</a:t>
            </a:r>
          </a:p>
          <a:p>
            <a:pPr marL="914400" lvl="1" indent="-457200">
              <a:lnSpc>
                <a:spcPct val="100000"/>
              </a:lnSpc>
              <a:buFont typeface="+mj-lt"/>
              <a:buAutoNum type="alphaUcPeriod" startAt="9"/>
            </a:pPr>
            <a:r>
              <a:rPr lang="en-US" dirty="0">
                <a:solidFill>
                  <a:schemeClr val="accent1">
                    <a:lumMod val="50000"/>
                  </a:schemeClr>
                </a:solidFill>
                <a:ea typeface="+mj-ea"/>
              </a:rPr>
              <a:t>Challenges &amp; Hurdles</a:t>
            </a:r>
          </a:p>
          <a:p>
            <a:pPr marL="914400" lvl="1" indent="-457200">
              <a:lnSpc>
                <a:spcPct val="100000"/>
              </a:lnSpc>
              <a:buFont typeface="+mj-lt"/>
              <a:buAutoNum type="alphaUcPeriod" startAt="9"/>
            </a:pPr>
            <a:r>
              <a:rPr lang="en-US" sz="2000" dirty="0">
                <a:solidFill>
                  <a:schemeClr val="accent1">
                    <a:lumMod val="50000"/>
                  </a:schemeClr>
                </a:solidFill>
                <a:latin typeface="Arial" panose="020B0604020202020204" pitchFamily="34" charset="0"/>
                <a:ea typeface="+mj-ea"/>
                <a:cs typeface="Arial" panose="020B0604020202020204" pitchFamily="34" charset="0"/>
              </a:rPr>
              <a:t>Regulatory &amp; Policy Gaps</a:t>
            </a:r>
            <a:endParaRPr lang="en-US" dirty="0">
              <a:solidFill>
                <a:schemeClr val="accent1">
                  <a:lumMod val="50000"/>
                </a:schemeClr>
              </a:solidFill>
              <a:ea typeface="+mj-ea"/>
            </a:endParaRPr>
          </a:p>
          <a:p>
            <a:pPr marL="457200" indent="-457200">
              <a:lnSpc>
                <a:spcPct val="100000"/>
              </a:lnSpc>
              <a:buFont typeface="+mj-lt"/>
              <a:buAutoNum type="arabicPeriod"/>
            </a:pPr>
            <a:r>
              <a:rPr lang="en-US" dirty="0">
                <a:solidFill>
                  <a:schemeClr val="accent1">
                    <a:lumMod val="50000"/>
                  </a:schemeClr>
                </a:solidFill>
                <a:latin typeface="Arial" panose="020B0604020202020204" pitchFamily="34" charset="0"/>
                <a:ea typeface="+mj-ea"/>
                <a:cs typeface="Arial" panose="020B0604020202020204" pitchFamily="34" charset="0"/>
              </a:rPr>
              <a:t>Way Forward</a:t>
            </a:r>
          </a:p>
          <a:p>
            <a:pPr marL="914400" lvl="1" indent="-457200">
              <a:lnSpc>
                <a:spcPct val="100000"/>
              </a:lnSpc>
              <a:buFont typeface="+mj-lt"/>
              <a:buAutoNum type="alphaUcPeriod" startAt="11"/>
            </a:pPr>
            <a:r>
              <a:rPr lang="en-US" sz="2000" dirty="0">
                <a:solidFill>
                  <a:schemeClr val="accent1">
                    <a:lumMod val="50000"/>
                  </a:schemeClr>
                </a:solidFill>
                <a:latin typeface="Arial" panose="020B0604020202020204" pitchFamily="34" charset="0"/>
                <a:ea typeface="+mj-ea"/>
                <a:cs typeface="Arial" panose="020B0604020202020204" pitchFamily="34" charset="0"/>
              </a:rPr>
              <a:t>Way Forward — Recommendations</a:t>
            </a:r>
          </a:p>
          <a:p>
            <a:pPr marL="914400" lvl="1" indent="-457200">
              <a:lnSpc>
                <a:spcPct val="100000"/>
              </a:lnSpc>
              <a:buFont typeface="+mj-lt"/>
              <a:buAutoNum type="alphaUcPeriod" startAt="11"/>
            </a:pPr>
            <a:r>
              <a:rPr lang="en-US" dirty="0">
                <a:solidFill>
                  <a:schemeClr val="accent1">
                    <a:lumMod val="50000"/>
                  </a:schemeClr>
                </a:solidFill>
                <a:ea typeface="+mj-ea"/>
              </a:rPr>
              <a:t>Key Takeaways</a:t>
            </a:r>
            <a:endParaRPr lang="en-US" sz="2000" dirty="0">
              <a:solidFill>
                <a:schemeClr val="accent1">
                  <a:lumMod val="50000"/>
                </a:schemeClr>
              </a:solidFill>
              <a:latin typeface="Arial" panose="020B0604020202020204" pitchFamily="34" charset="0"/>
              <a:ea typeface="+mj-ea"/>
              <a:cs typeface="Arial" panose="020B0604020202020204" pitchFamily="34" charset="0"/>
            </a:endParaRPr>
          </a:p>
          <a:p>
            <a:pPr marL="457200" lvl="1" indent="0">
              <a:lnSpc>
                <a:spcPct val="100000"/>
              </a:lnSpc>
              <a:buNone/>
            </a:pPr>
            <a:endParaRPr lang="en-US" dirty="0">
              <a:solidFill>
                <a:srgbClr val="C00000"/>
              </a:solidFill>
              <a:latin typeface="Arial" panose="020B0604020202020204" pitchFamily="34" charset="0"/>
              <a:ea typeface="+mj-ea"/>
              <a:cs typeface="Arial" panose="020B0604020202020204" pitchFamily="34" charset="0"/>
            </a:endParaRPr>
          </a:p>
          <a:p>
            <a:pPr marL="0" indent="0">
              <a:lnSpc>
                <a:spcPct val="100000"/>
              </a:lnSpc>
              <a:buNone/>
            </a:pPr>
            <a:endParaRPr lang="en-US" dirty="0">
              <a:solidFill>
                <a:srgbClr val="C00000"/>
              </a:solidFill>
              <a:latin typeface="Arial" panose="020B0604020202020204" pitchFamily="34" charset="0"/>
              <a:ea typeface="+mj-ea"/>
              <a:cs typeface="Arial" panose="020B0604020202020204" pitchFamily="34" charset="0"/>
            </a:endParaRPr>
          </a:p>
          <a:p>
            <a:pPr marL="914400" lvl="1" indent="-457200">
              <a:lnSpc>
                <a:spcPct val="100000"/>
              </a:lnSpc>
              <a:buFont typeface="+mj-lt"/>
              <a:buAutoNum type="alphaUcPeriod" startAt="10"/>
            </a:pPr>
            <a:endParaRPr lang="en-US" dirty="0">
              <a:solidFill>
                <a:srgbClr val="C00000"/>
              </a:solidFill>
              <a:latin typeface="Arial" panose="020B0604020202020204" pitchFamily="34" charset="0"/>
              <a:ea typeface="+mj-ea"/>
              <a:cs typeface="Arial" panose="020B0604020202020204" pitchFamily="34" charset="0"/>
            </a:endParaRPr>
          </a:p>
          <a:p>
            <a:pPr marL="914400" lvl="1" indent="-457200">
              <a:lnSpc>
                <a:spcPct val="100000"/>
              </a:lnSpc>
              <a:buFont typeface="+mj-lt"/>
              <a:buAutoNum type="alphaUcPeriod" startAt="10"/>
            </a:pPr>
            <a:endParaRPr lang="en-US" sz="2000" dirty="0">
              <a:solidFill>
                <a:srgbClr val="C00000"/>
              </a:solidFill>
              <a:latin typeface="Arial" panose="020B0604020202020204" pitchFamily="34" charset="0"/>
              <a:ea typeface="+mj-ea"/>
              <a:cs typeface="Arial" panose="020B0604020202020204" pitchFamily="34" charset="0"/>
            </a:endParaRPr>
          </a:p>
          <a:p>
            <a:pPr marL="914400" lvl="1" indent="-457200">
              <a:lnSpc>
                <a:spcPct val="100000"/>
              </a:lnSpc>
              <a:buFont typeface="+mj-lt"/>
              <a:buAutoNum type="alphaUcPeriod" startAt="10"/>
            </a:pPr>
            <a:endParaRPr lang="en-US" dirty="0">
              <a:solidFill>
                <a:srgbClr val="C00000"/>
              </a:solidFill>
              <a:ea typeface="+mj-ea"/>
            </a:endParaRPr>
          </a:p>
          <a:p>
            <a:pPr marL="914400" lvl="1" indent="-457200">
              <a:lnSpc>
                <a:spcPct val="100000"/>
              </a:lnSpc>
              <a:buFont typeface="+mj-lt"/>
              <a:buAutoNum type="alphaUcPeriod" startAt="10"/>
            </a:pPr>
            <a:endParaRPr lang="en-US" sz="2000" dirty="0">
              <a:solidFill>
                <a:srgbClr val="C00000"/>
              </a:solidFill>
              <a:latin typeface="Arial" panose="020B0604020202020204" pitchFamily="34" charset="0"/>
              <a:ea typeface="+mj-ea"/>
              <a:cs typeface="Arial" panose="020B0604020202020204" pitchFamily="34" charset="0"/>
            </a:endParaRPr>
          </a:p>
          <a:p>
            <a:pPr marL="914400" lvl="1" indent="-457200">
              <a:lnSpc>
                <a:spcPct val="100000"/>
              </a:lnSpc>
              <a:buFont typeface="+mj-lt"/>
              <a:buAutoNum type="alphaUcPeriod" startAt="10"/>
            </a:pPr>
            <a:endParaRPr lang="en-IN" dirty="0"/>
          </a:p>
          <a:p>
            <a:pPr marL="0" indent="0">
              <a:buNone/>
            </a:pPr>
            <a:endParaRPr lang="en-IN" dirty="0"/>
          </a:p>
        </p:txBody>
      </p:sp>
      <p:sp>
        <p:nvSpPr>
          <p:cNvPr id="4" name="Slide Number Placeholder 3">
            <a:extLst>
              <a:ext uri="{FF2B5EF4-FFF2-40B4-BE49-F238E27FC236}">
                <a16:creationId xmlns:a16="http://schemas.microsoft.com/office/drawing/2014/main" id="{ECEE5AFC-FC8D-AA0F-7229-4ABB4886BFA2}"/>
              </a:ext>
            </a:extLst>
          </p:cNvPr>
          <p:cNvSpPr>
            <a:spLocks noGrp="1"/>
          </p:cNvSpPr>
          <p:nvPr>
            <p:ph type="sldNum" sz="quarter" idx="12"/>
          </p:nvPr>
        </p:nvSpPr>
        <p:spPr/>
        <p:txBody>
          <a:bodyPr/>
          <a:lstStyle/>
          <a:p>
            <a:fld id="{0225A399-8E50-4BCE-8B62-547D0D5B6D50}" type="slidenum">
              <a:rPr lang="en-US" smtClean="0"/>
              <a:pPr/>
              <a:t>3</a:t>
            </a:fld>
            <a:endParaRPr lang="en-US" dirty="0"/>
          </a:p>
        </p:txBody>
      </p:sp>
    </p:spTree>
    <p:extLst>
      <p:ext uri="{BB962C8B-B14F-4D97-AF65-F5344CB8AC3E}">
        <p14:creationId xmlns:p14="http://schemas.microsoft.com/office/powerpoint/2010/main" val="532378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8686800" y="6630988"/>
            <a:ext cx="457200" cy="228600"/>
          </a:xfrm>
          <a:prstGeom prst="rect">
            <a:avLst/>
          </a:prstGeom>
        </p:spPr>
        <p:txBody>
          <a:bodyPr vert="horz" lIns="91440" tIns="45720" rIns="91440" bIns="45720" rtlCol="0" anchor="ctr"/>
          <a:lstStyle>
            <a:defPPr>
              <a:defRPr lang="en-US"/>
            </a:defPPr>
            <a:lvl1pPr algn="l" rtl="0" fontAlgn="auto">
              <a:spcBef>
                <a:spcPts val="0"/>
              </a:spcBef>
              <a:spcAft>
                <a:spcPts val="0"/>
              </a:spcAft>
              <a:defRPr sz="1000" b="0" kern="1200">
                <a:solidFill>
                  <a:srgbClr val="FFFFFF"/>
                </a:solidFill>
                <a:latin typeface="Arial" pitchFamily="34" charset="0"/>
                <a:ea typeface="+mn-ea"/>
                <a:cs typeface="Arial" pitchFamily="34" charset="0"/>
              </a:defRPr>
            </a:lvl1pPr>
            <a:lvl2pPr marL="457200" algn="l" rtl="0" fontAlgn="base">
              <a:spcBef>
                <a:spcPct val="0"/>
              </a:spcBef>
              <a:spcAft>
                <a:spcPct val="0"/>
              </a:spcAft>
              <a:defRPr sz="800" b="1" kern="1200">
                <a:solidFill>
                  <a:schemeClr val="tx1"/>
                </a:solidFill>
                <a:latin typeface="Arial" pitchFamily="34" charset="0"/>
                <a:ea typeface="+mn-ea"/>
                <a:cs typeface="+mn-cs"/>
              </a:defRPr>
            </a:lvl2pPr>
            <a:lvl3pPr marL="914400" algn="l" rtl="0" fontAlgn="base">
              <a:spcBef>
                <a:spcPct val="0"/>
              </a:spcBef>
              <a:spcAft>
                <a:spcPct val="0"/>
              </a:spcAft>
              <a:defRPr sz="800" b="1" kern="1200">
                <a:solidFill>
                  <a:schemeClr val="tx1"/>
                </a:solidFill>
                <a:latin typeface="Arial" pitchFamily="34" charset="0"/>
                <a:ea typeface="+mn-ea"/>
                <a:cs typeface="+mn-cs"/>
              </a:defRPr>
            </a:lvl3pPr>
            <a:lvl4pPr marL="1371600" algn="l" rtl="0" fontAlgn="base">
              <a:spcBef>
                <a:spcPct val="0"/>
              </a:spcBef>
              <a:spcAft>
                <a:spcPct val="0"/>
              </a:spcAft>
              <a:defRPr sz="800" b="1" kern="1200">
                <a:solidFill>
                  <a:schemeClr val="tx1"/>
                </a:solidFill>
                <a:latin typeface="Arial" pitchFamily="34" charset="0"/>
                <a:ea typeface="+mn-ea"/>
                <a:cs typeface="+mn-cs"/>
              </a:defRPr>
            </a:lvl4pPr>
            <a:lvl5pPr marL="1828800" algn="l" rtl="0" fontAlgn="base">
              <a:spcBef>
                <a:spcPct val="0"/>
              </a:spcBef>
              <a:spcAft>
                <a:spcPct val="0"/>
              </a:spcAft>
              <a:defRPr sz="800" b="1" kern="1200">
                <a:solidFill>
                  <a:schemeClr val="tx1"/>
                </a:solidFill>
                <a:latin typeface="Arial" pitchFamily="34" charset="0"/>
                <a:ea typeface="+mn-ea"/>
                <a:cs typeface="+mn-cs"/>
              </a:defRPr>
            </a:lvl5pPr>
            <a:lvl6pPr marL="2286000" algn="l" defTabSz="914400" rtl="0" eaLnBrk="1" latinLnBrk="0" hangingPunct="1">
              <a:defRPr sz="800" b="1" kern="1200">
                <a:solidFill>
                  <a:schemeClr val="tx1"/>
                </a:solidFill>
                <a:latin typeface="Arial" pitchFamily="34" charset="0"/>
                <a:ea typeface="+mn-ea"/>
                <a:cs typeface="+mn-cs"/>
              </a:defRPr>
            </a:lvl6pPr>
            <a:lvl7pPr marL="2743200" algn="l" defTabSz="914400" rtl="0" eaLnBrk="1" latinLnBrk="0" hangingPunct="1">
              <a:defRPr sz="800" b="1" kern="1200">
                <a:solidFill>
                  <a:schemeClr val="tx1"/>
                </a:solidFill>
                <a:latin typeface="Arial" pitchFamily="34" charset="0"/>
                <a:ea typeface="+mn-ea"/>
                <a:cs typeface="+mn-cs"/>
              </a:defRPr>
            </a:lvl7pPr>
            <a:lvl8pPr marL="3200400" algn="l" defTabSz="914400" rtl="0" eaLnBrk="1" latinLnBrk="0" hangingPunct="1">
              <a:defRPr sz="800" b="1" kern="1200">
                <a:solidFill>
                  <a:schemeClr val="tx1"/>
                </a:solidFill>
                <a:latin typeface="Arial" pitchFamily="34" charset="0"/>
                <a:ea typeface="+mn-ea"/>
                <a:cs typeface="+mn-cs"/>
              </a:defRPr>
            </a:lvl8pPr>
            <a:lvl9pPr marL="3657600" algn="l" defTabSz="914400" rtl="0" eaLnBrk="1" latinLnBrk="0" hangingPunct="1">
              <a:defRPr sz="800" b="1" kern="1200">
                <a:solidFill>
                  <a:schemeClr val="tx1"/>
                </a:solidFill>
                <a:latin typeface="Arial" pitchFamily="34" charset="0"/>
                <a:ea typeface="+mn-ea"/>
                <a:cs typeface="+mn-cs"/>
              </a:defRPr>
            </a:lvl9pPr>
          </a:lstStyle>
          <a:p>
            <a:pPr>
              <a:defRPr/>
            </a:pPr>
            <a:fld id="{AAF75887-4075-426C-B21A-D55C8EC3F6FB}" type="slidenum">
              <a:rPr lang="en-US" smtClean="0"/>
              <a:pPr>
                <a:defRPr/>
              </a:pPr>
              <a:t>4</a:t>
            </a:fld>
            <a:endParaRPr lang="en-US" dirty="0"/>
          </a:p>
        </p:txBody>
      </p:sp>
      <p:sp>
        <p:nvSpPr>
          <p:cNvPr id="16" name="Rectangle 5"/>
          <p:cNvSpPr txBox="1">
            <a:spLocks noChangeArrowheads="1"/>
          </p:cNvSpPr>
          <p:nvPr/>
        </p:nvSpPr>
        <p:spPr>
          <a:xfrm>
            <a:off x="2854804" y="2269075"/>
            <a:ext cx="4572000" cy="381000"/>
          </a:xfrm>
          <a:prstGeom prst="rect">
            <a:avLst/>
          </a:prstGeom>
        </p:spPr>
        <p:txBody>
          <a:bodyPr vert="horz" lIns="0" tIns="0" rIns="0" bIns="0" rtlCol="0">
            <a:noAutofit/>
          </a:bodyPr>
          <a:lstStyle/>
          <a:p>
            <a:pPr defTabSz="862686">
              <a:spcAft>
                <a:spcPts val="944"/>
              </a:spcAft>
              <a:buSzPct val="100000"/>
              <a:defRPr/>
            </a:pPr>
            <a:endParaRPr lang="en-US" sz="2000" b="1" i="1" dirty="0">
              <a:latin typeface="Arial" pitchFamily="34" charset="0"/>
            </a:endParaRPr>
          </a:p>
        </p:txBody>
      </p:sp>
      <p:sp>
        <p:nvSpPr>
          <p:cNvPr id="8" name="Rectangle 5"/>
          <p:cNvSpPr txBox="1">
            <a:spLocks noChangeArrowheads="1"/>
          </p:cNvSpPr>
          <p:nvPr/>
        </p:nvSpPr>
        <p:spPr>
          <a:xfrm>
            <a:off x="2676770" y="2719364"/>
            <a:ext cx="4750034" cy="335451"/>
          </a:xfrm>
          <a:prstGeom prst="rect">
            <a:avLst/>
          </a:prstGeom>
        </p:spPr>
        <p:txBody>
          <a:bodyPr vert="horz" lIns="0" tIns="0" rIns="0" bIns="0" rtlCol="0">
            <a:noAutofit/>
          </a:bodyPr>
          <a:lstStyle/>
          <a:p>
            <a:pPr defTabSz="862686">
              <a:spcAft>
                <a:spcPts val="944"/>
              </a:spcAft>
              <a:buSzPct val="100000"/>
              <a:defRPr/>
            </a:pPr>
            <a:endParaRPr lang="en-US" sz="2000" b="1" i="1" dirty="0">
              <a:latin typeface="Arial" pitchFamily="34" charset="0"/>
            </a:endParaRPr>
          </a:p>
        </p:txBody>
      </p:sp>
      <p:sp>
        <p:nvSpPr>
          <p:cNvPr id="17" name="Rectangle 16"/>
          <p:cNvSpPr/>
          <p:nvPr/>
        </p:nvSpPr>
        <p:spPr>
          <a:xfrm>
            <a:off x="478837" y="274916"/>
            <a:ext cx="8364662" cy="537840"/>
          </a:xfrm>
          <a:prstGeom prst="rect">
            <a:avLst/>
          </a:prstGeom>
        </p:spPr>
        <p:txBody>
          <a:bodyPr wrap="square">
            <a:spAutoFit/>
          </a:bodyPr>
          <a:lstStyle/>
          <a:p>
            <a:pPr marL="514350" indent="-514350">
              <a:lnSpc>
                <a:spcPct val="120000"/>
              </a:lnSpc>
              <a:spcBef>
                <a:spcPts val="600"/>
              </a:spcBef>
              <a:buFont typeface="+mj-lt"/>
              <a:buAutoNum type="alphaUcPeriod"/>
            </a:pPr>
            <a:r>
              <a:rPr lang="en-US" sz="2600" dirty="0">
                <a:solidFill>
                  <a:srgbClr val="C00000"/>
                </a:solidFill>
                <a:latin typeface="Arial" panose="020B0604020202020204" pitchFamily="34" charset="0"/>
                <a:ea typeface="+mj-ea"/>
                <a:cs typeface="Arial" panose="020B0604020202020204" pitchFamily="34" charset="0"/>
              </a:rPr>
              <a:t>Pilot Context: Why Interstate P2P Matters</a:t>
            </a:r>
            <a:endParaRPr lang="en-US" dirty="0">
              <a:solidFill>
                <a:srgbClr val="034DA2"/>
              </a:solidFill>
            </a:endParaRPr>
          </a:p>
        </p:txBody>
      </p:sp>
      <p:sp>
        <p:nvSpPr>
          <p:cNvPr id="2" name="Text 5">
            <a:extLst>
              <a:ext uri="{FF2B5EF4-FFF2-40B4-BE49-F238E27FC236}">
                <a16:creationId xmlns:a16="http://schemas.microsoft.com/office/drawing/2014/main" id="{A079EE5D-F25C-39FC-9502-6B7095099F72}"/>
              </a:ext>
            </a:extLst>
          </p:cNvPr>
          <p:cNvSpPr/>
          <p:nvPr/>
        </p:nvSpPr>
        <p:spPr>
          <a:xfrm>
            <a:off x="1123638" y="804672"/>
            <a:ext cx="9875520" cy="274320"/>
          </a:xfrm>
          <a:prstGeom prst="rect">
            <a:avLst/>
          </a:prstGeom>
          <a:noFill/>
          <a:ln/>
        </p:spPr>
        <p:txBody>
          <a:bodyPr wrap="square" lIns="254" tIns="254" rIns="254" bIns="254" rtlCol="0" anchor="ctr">
            <a:normAutofit/>
          </a:bodyPr>
          <a:lstStyle/>
          <a:p>
            <a:pPr marL="0" indent="0">
              <a:buNone/>
            </a:pPr>
            <a:r>
              <a:rPr lang="en-US" sz="1400" dirty="0">
                <a:solidFill>
                  <a:srgbClr val="5B677A"/>
                </a:solidFill>
              </a:rPr>
              <a:t>A practical model to connect distributed green energy with willing consumers</a:t>
            </a:r>
            <a:endParaRPr lang="en-US" sz="1400" dirty="0"/>
          </a:p>
        </p:txBody>
      </p:sp>
      <p:sp>
        <p:nvSpPr>
          <p:cNvPr id="26" name="Shape 1">
            <a:extLst>
              <a:ext uri="{FF2B5EF4-FFF2-40B4-BE49-F238E27FC236}">
                <a16:creationId xmlns:a16="http://schemas.microsoft.com/office/drawing/2014/main" id="{024B6D12-6A22-71C1-2F32-AF51F0C38C16}"/>
              </a:ext>
            </a:extLst>
          </p:cNvPr>
          <p:cNvSpPr/>
          <p:nvPr/>
        </p:nvSpPr>
        <p:spPr>
          <a:xfrm>
            <a:off x="0" y="-1"/>
            <a:ext cx="12918352" cy="124859"/>
          </a:xfrm>
          <a:prstGeom prst="rect">
            <a:avLst/>
          </a:prstGeom>
          <a:solidFill>
            <a:srgbClr val="D71920"/>
          </a:solidFill>
          <a:ln w="12700">
            <a:solidFill>
              <a:srgbClr val="D71920"/>
            </a:solidFill>
            <a:prstDash val="solid"/>
          </a:ln>
        </p:spPr>
      </p:sp>
      <p:sp>
        <p:nvSpPr>
          <p:cNvPr id="28" name="Shape 7">
            <a:extLst>
              <a:ext uri="{FF2B5EF4-FFF2-40B4-BE49-F238E27FC236}">
                <a16:creationId xmlns:a16="http://schemas.microsoft.com/office/drawing/2014/main" id="{5B95D2F0-42B3-A1BB-26FC-3E42EF277CF6}"/>
              </a:ext>
            </a:extLst>
          </p:cNvPr>
          <p:cNvSpPr/>
          <p:nvPr/>
        </p:nvSpPr>
        <p:spPr>
          <a:xfrm>
            <a:off x="777240" y="1417319"/>
            <a:ext cx="3488042" cy="1248591"/>
          </a:xfrm>
          <a:prstGeom prst="roundRect">
            <a:avLst>
              <a:gd name="adj" fmla="val 10000"/>
            </a:avLst>
          </a:prstGeom>
          <a:solidFill>
            <a:srgbClr val="FFFFFF"/>
          </a:solidFill>
          <a:ln w="15240">
            <a:solidFill>
              <a:srgbClr val="D71920"/>
            </a:solidFill>
            <a:prstDash val="solid"/>
          </a:ln>
        </p:spPr>
      </p:sp>
      <p:sp>
        <p:nvSpPr>
          <p:cNvPr id="29" name="Shape 8">
            <a:extLst>
              <a:ext uri="{FF2B5EF4-FFF2-40B4-BE49-F238E27FC236}">
                <a16:creationId xmlns:a16="http://schemas.microsoft.com/office/drawing/2014/main" id="{8D66215F-182E-87E3-BE91-CB150F359960}"/>
              </a:ext>
            </a:extLst>
          </p:cNvPr>
          <p:cNvSpPr/>
          <p:nvPr/>
        </p:nvSpPr>
        <p:spPr>
          <a:xfrm>
            <a:off x="777240" y="1417319"/>
            <a:ext cx="77512" cy="1248591"/>
          </a:xfrm>
          <a:prstGeom prst="rect">
            <a:avLst/>
          </a:prstGeom>
          <a:solidFill>
            <a:srgbClr val="D71920"/>
          </a:solidFill>
          <a:ln w="12700">
            <a:solidFill>
              <a:srgbClr val="D71920"/>
            </a:solidFill>
            <a:prstDash val="solid"/>
          </a:ln>
        </p:spPr>
      </p:sp>
      <p:sp>
        <p:nvSpPr>
          <p:cNvPr id="30" name="Text 9">
            <a:extLst>
              <a:ext uri="{FF2B5EF4-FFF2-40B4-BE49-F238E27FC236}">
                <a16:creationId xmlns:a16="http://schemas.microsoft.com/office/drawing/2014/main" id="{B2866D1D-972D-6A7D-2FE7-A6F89F0635F4}"/>
              </a:ext>
            </a:extLst>
          </p:cNvPr>
          <p:cNvSpPr/>
          <p:nvPr/>
        </p:nvSpPr>
        <p:spPr>
          <a:xfrm>
            <a:off x="941832" y="1545336"/>
            <a:ext cx="3216750" cy="228908"/>
          </a:xfrm>
          <a:prstGeom prst="rect">
            <a:avLst/>
          </a:prstGeom>
          <a:noFill/>
          <a:ln/>
        </p:spPr>
        <p:txBody>
          <a:bodyPr wrap="square" lIns="0" tIns="0" rIns="0" bIns="0" rtlCol="0" anchor="ctr">
            <a:noAutofit/>
          </a:bodyPr>
          <a:lstStyle/>
          <a:p>
            <a:pPr marL="0" indent="0">
              <a:buNone/>
            </a:pPr>
            <a:r>
              <a:rPr lang="en-US" b="1" dirty="0">
                <a:solidFill>
                  <a:srgbClr val="0B1F3A"/>
                </a:solidFill>
              </a:rPr>
              <a:t>Consumer choice</a:t>
            </a:r>
            <a:endParaRPr lang="en-US" dirty="0"/>
          </a:p>
        </p:txBody>
      </p:sp>
      <p:sp>
        <p:nvSpPr>
          <p:cNvPr id="31" name="Text 10">
            <a:extLst>
              <a:ext uri="{FF2B5EF4-FFF2-40B4-BE49-F238E27FC236}">
                <a16:creationId xmlns:a16="http://schemas.microsoft.com/office/drawing/2014/main" id="{64A776EF-DCD5-D7FC-EC99-68212873CEDD}"/>
              </a:ext>
            </a:extLst>
          </p:cNvPr>
          <p:cNvSpPr/>
          <p:nvPr/>
        </p:nvSpPr>
        <p:spPr>
          <a:xfrm>
            <a:off x="941832" y="1801367"/>
            <a:ext cx="3236128" cy="728345"/>
          </a:xfrm>
          <a:prstGeom prst="rect">
            <a:avLst/>
          </a:prstGeom>
          <a:noFill/>
          <a:ln/>
        </p:spPr>
        <p:txBody>
          <a:bodyPr wrap="square" lIns="254" tIns="254" rIns="254" bIns="254" rtlCol="0" anchor="ctr">
            <a:normAutofit/>
          </a:bodyPr>
          <a:lstStyle/>
          <a:p>
            <a:pPr marL="0" indent="0">
              <a:buNone/>
            </a:pPr>
            <a:r>
              <a:rPr lang="en-US" sz="1200" dirty="0">
                <a:solidFill>
                  <a:srgbClr val="5B677A"/>
                </a:solidFill>
              </a:rPr>
              <a:t>Consumers can access green energy from prosumers through approved trading platforms and transparent settlement.</a:t>
            </a:r>
            <a:endParaRPr lang="en-US" sz="1200" dirty="0"/>
          </a:p>
        </p:txBody>
      </p:sp>
      <p:sp>
        <p:nvSpPr>
          <p:cNvPr id="32" name="Shape 11">
            <a:extLst>
              <a:ext uri="{FF2B5EF4-FFF2-40B4-BE49-F238E27FC236}">
                <a16:creationId xmlns:a16="http://schemas.microsoft.com/office/drawing/2014/main" id="{9B101495-4C1F-63F2-BA63-1177DF5CC088}"/>
              </a:ext>
            </a:extLst>
          </p:cNvPr>
          <p:cNvSpPr/>
          <p:nvPr/>
        </p:nvSpPr>
        <p:spPr>
          <a:xfrm>
            <a:off x="777240" y="2743199"/>
            <a:ext cx="3488042" cy="1248591"/>
          </a:xfrm>
          <a:prstGeom prst="roundRect">
            <a:avLst>
              <a:gd name="adj" fmla="val 10000"/>
            </a:avLst>
          </a:prstGeom>
          <a:solidFill>
            <a:srgbClr val="FFFFFF"/>
          </a:solidFill>
          <a:ln w="15240">
            <a:solidFill>
              <a:srgbClr val="00A86B"/>
            </a:solidFill>
            <a:prstDash val="solid"/>
          </a:ln>
        </p:spPr>
      </p:sp>
      <p:sp>
        <p:nvSpPr>
          <p:cNvPr id="33" name="Shape 12">
            <a:extLst>
              <a:ext uri="{FF2B5EF4-FFF2-40B4-BE49-F238E27FC236}">
                <a16:creationId xmlns:a16="http://schemas.microsoft.com/office/drawing/2014/main" id="{F2EA0012-0C3E-089A-BDA9-C3C5523AB735}"/>
              </a:ext>
            </a:extLst>
          </p:cNvPr>
          <p:cNvSpPr/>
          <p:nvPr/>
        </p:nvSpPr>
        <p:spPr>
          <a:xfrm>
            <a:off x="777240" y="2743199"/>
            <a:ext cx="77512" cy="1248591"/>
          </a:xfrm>
          <a:prstGeom prst="rect">
            <a:avLst/>
          </a:prstGeom>
          <a:solidFill>
            <a:srgbClr val="00A86B"/>
          </a:solidFill>
          <a:ln w="12700">
            <a:solidFill>
              <a:srgbClr val="00A86B"/>
            </a:solidFill>
            <a:prstDash val="solid"/>
          </a:ln>
        </p:spPr>
      </p:sp>
      <p:sp>
        <p:nvSpPr>
          <p:cNvPr id="34" name="Text 13">
            <a:extLst>
              <a:ext uri="{FF2B5EF4-FFF2-40B4-BE49-F238E27FC236}">
                <a16:creationId xmlns:a16="http://schemas.microsoft.com/office/drawing/2014/main" id="{5EBB9061-DDC3-F549-BAE5-8D765B9627F9}"/>
              </a:ext>
            </a:extLst>
          </p:cNvPr>
          <p:cNvSpPr/>
          <p:nvPr/>
        </p:nvSpPr>
        <p:spPr>
          <a:xfrm>
            <a:off x="941832" y="2871216"/>
            <a:ext cx="3216750" cy="228908"/>
          </a:xfrm>
          <a:prstGeom prst="rect">
            <a:avLst/>
          </a:prstGeom>
          <a:noFill/>
          <a:ln/>
        </p:spPr>
        <p:txBody>
          <a:bodyPr wrap="square" lIns="0" tIns="0" rIns="0" bIns="0" rtlCol="0" anchor="ctr">
            <a:noAutofit/>
          </a:bodyPr>
          <a:lstStyle/>
          <a:p>
            <a:pPr marL="0" indent="0">
              <a:buNone/>
            </a:pPr>
            <a:r>
              <a:rPr lang="en-US" b="1" dirty="0">
                <a:solidFill>
                  <a:srgbClr val="0B1F3A"/>
                </a:solidFill>
              </a:rPr>
              <a:t>Prosumer monetization</a:t>
            </a:r>
            <a:endParaRPr lang="en-US" dirty="0"/>
          </a:p>
        </p:txBody>
      </p:sp>
      <p:sp>
        <p:nvSpPr>
          <p:cNvPr id="35" name="Text 14">
            <a:extLst>
              <a:ext uri="{FF2B5EF4-FFF2-40B4-BE49-F238E27FC236}">
                <a16:creationId xmlns:a16="http://schemas.microsoft.com/office/drawing/2014/main" id="{A55BBA55-0867-7632-221E-BA08A7FC9746}"/>
              </a:ext>
            </a:extLst>
          </p:cNvPr>
          <p:cNvSpPr/>
          <p:nvPr/>
        </p:nvSpPr>
        <p:spPr>
          <a:xfrm>
            <a:off x="941832" y="3127247"/>
            <a:ext cx="3236128" cy="728345"/>
          </a:xfrm>
          <a:prstGeom prst="rect">
            <a:avLst/>
          </a:prstGeom>
          <a:noFill/>
          <a:ln/>
        </p:spPr>
        <p:txBody>
          <a:bodyPr wrap="square" lIns="254" tIns="254" rIns="254" bIns="254" rtlCol="0" anchor="ctr">
            <a:normAutofit/>
          </a:bodyPr>
          <a:lstStyle/>
          <a:p>
            <a:pPr marL="0" indent="0">
              <a:buNone/>
            </a:pPr>
            <a:r>
              <a:rPr lang="en-US" sz="1200" dirty="0">
                <a:solidFill>
                  <a:srgbClr val="5B677A"/>
                </a:solidFill>
              </a:rPr>
              <a:t>Rooftop solar surplus receives a market-linked opportunity beyond traditional net-meter adjustment.</a:t>
            </a:r>
            <a:endParaRPr lang="en-US" sz="1200" dirty="0"/>
          </a:p>
        </p:txBody>
      </p:sp>
      <p:sp>
        <p:nvSpPr>
          <p:cNvPr id="36" name="Shape 15">
            <a:extLst>
              <a:ext uri="{FF2B5EF4-FFF2-40B4-BE49-F238E27FC236}">
                <a16:creationId xmlns:a16="http://schemas.microsoft.com/office/drawing/2014/main" id="{8C1AA856-8D61-C83E-F2EB-41E1559286B1}"/>
              </a:ext>
            </a:extLst>
          </p:cNvPr>
          <p:cNvSpPr/>
          <p:nvPr/>
        </p:nvSpPr>
        <p:spPr>
          <a:xfrm>
            <a:off x="777240" y="4069079"/>
            <a:ext cx="3488042" cy="1248591"/>
          </a:xfrm>
          <a:prstGeom prst="roundRect">
            <a:avLst>
              <a:gd name="adj" fmla="val 10000"/>
            </a:avLst>
          </a:prstGeom>
          <a:solidFill>
            <a:srgbClr val="FFFFFF"/>
          </a:solidFill>
          <a:ln w="15240">
            <a:solidFill>
              <a:srgbClr val="123C69"/>
            </a:solidFill>
            <a:prstDash val="solid"/>
          </a:ln>
        </p:spPr>
      </p:sp>
      <p:sp>
        <p:nvSpPr>
          <p:cNvPr id="37" name="Shape 16">
            <a:extLst>
              <a:ext uri="{FF2B5EF4-FFF2-40B4-BE49-F238E27FC236}">
                <a16:creationId xmlns:a16="http://schemas.microsoft.com/office/drawing/2014/main" id="{646BB688-6F43-AC5B-BD2D-11B5CA34A866}"/>
              </a:ext>
            </a:extLst>
          </p:cNvPr>
          <p:cNvSpPr/>
          <p:nvPr/>
        </p:nvSpPr>
        <p:spPr>
          <a:xfrm>
            <a:off x="777240" y="4069079"/>
            <a:ext cx="77512" cy="1248591"/>
          </a:xfrm>
          <a:prstGeom prst="rect">
            <a:avLst/>
          </a:prstGeom>
          <a:solidFill>
            <a:srgbClr val="123C69"/>
          </a:solidFill>
          <a:ln w="12700">
            <a:solidFill>
              <a:srgbClr val="123C69"/>
            </a:solidFill>
            <a:prstDash val="solid"/>
          </a:ln>
        </p:spPr>
      </p:sp>
      <p:sp>
        <p:nvSpPr>
          <p:cNvPr id="38" name="Text 17">
            <a:extLst>
              <a:ext uri="{FF2B5EF4-FFF2-40B4-BE49-F238E27FC236}">
                <a16:creationId xmlns:a16="http://schemas.microsoft.com/office/drawing/2014/main" id="{5D75A111-B7FB-5917-81E9-1C59EF0DB71F}"/>
              </a:ext>
            </a:extLst>
          </p:cNvPr>
          <p:cNvSpPr/>
          <p:nvPr/>
        </p:nvSpPr>
        <p:spPr>
          <a:xfrm>
            <a:off x="941832" y="4197096"/>
            <a:ext cx="3216750" cy="228908"/>
          </a:xfrm>
          <a:prstGeom prst="rect">
            <a:avLst/>
          </a:prstGeom>
          <a:noFill/>
          <a:ln/>
        </p:spPr>
        <p:txBody>
          <a:bodyPr wrap="square" lIns="0" tIns="0" rIns="0" bIns="0" rtlCol="0" anchor="ctr">
            <a:noAutofit/>
          </a:bodyPr>
          <a:lstStyle/>
          <a:p>
            <a:pPr marL="0" indent="0">
              <a:buNone/>
            </a:pPr>
            <a:r>
              <a:rPr lang="en-US" b="1" dirty="0">
                <a:solidFill>
                  <a:srgbClr val="0B1F3A"/>
                </a:solidFill>
              </a:rPr>
              <a:t>DISCOM-managed trust</a:t>
            </a:r>
            <a:endParaRPr lang="en-US" dirty="0"/>
          </a:p>
        </p:txBody>
      </p:sp>
      <p:sp>
        <p:nvSpPr>
          <p:cNvPr id="39" name="Text 18">
            <a:extLst>
              <a:ext uri="{FF2B5EF4-FFF2-40B4-BE49-F238E27FC236}">
                <a16:creationId xmlns:a16="http://schemas.microsoft.com/office/drawing/2014/main" id="{0E13010B-1F2F-4E09-60EC-0980B6F8DD5D}"/>
              </a:ext>
            </a:extLst>
          </p:cNvPr>
          <p:cNvSpPr/>
          <p:nvPr/>
        </p:nvSpPr>
        <p:spPr>
          <a:xfrm>
            <a:off x="941832" y="4453127"/>
            <a:ext cx="3236128" cy="728345"/>
          </a:xfrm>
          <a:prstGeom prst="rect">
            <a:avLst/>
          </a:prstGeom>
          <a:noFill/>
          <a:ln/>
        </p:spPr>
        <p:txBody>
          <a:bodyPr wrap="square" lIns="254" tIns="254" rIns="254" bIns="254" rtlCol="0" anchor="ctr">
            <a:normAutofit/>
          </a:bodyPr>
          <a:lstStyle/>
          <a:p>
            <a:pPr marL="0" indent="0">
              <a:buNone/>
            </a:pPr>
            <a:r>
              <a:rPr lang="en-US" sz="1200" dirty="0">
                <a:solidFill>
                  <a:srgbClr val="5B677A"/>
                </a:solidFill>
              </a:rPr>
              <a:t>DISCOM remains the source of consumer identity, meter validation, energy accounting and billing adjustment.</a:t>
            </a:r>
            <a:endParaRPr lang="en-US" sz="1200" dirty="0"/>
          </a:p>
        </p:txBody>
      </p:sp>
      <p:sp>
        <p:nvSpPr>
          <p:cNvPr id="40" name="Shape 19">
            <a:extLst>
              <a:ext uri="{FF2B5EF4-FFF2-40B4-BE49-F238E27FC236}">
                <a16:creationId xmlns:a16="http://schemas.microsoft.com/office/drawing/2014/main" id="{A7A6869D-9448-2224-A950-0EB001A9711C}"/>
              </a:ext>
            </a:extLst>
          </p:cNvPr>
          <p:cNvSpPr/>
          <p:nvPr/>
        </p:nvSpPr>
        <p:spPr>
          <a:xfrm>
            <a:off x="4572000" y="1234440"/>
            <a:ext cx="7315200" cy="4500536"/>
          </a:xfrm>
          <a:prstGeom prst="roundRect">
            <a:avLst>
              <a:gd name="adj" fmla="val 3830"/>
            </a:avLst>
          </a:prstGeom>
          <a:solidFill>
            <a:srgbClr val="FFFFFF"/>
          </a:solidFill>
          <a:ln w="19050">
            <a:solidFill>
              <a:schemeClr val="accent1"/>
            </a:solidFill>
            <a:prstDash val="solid"/>
          </a:ln>
        </p:spPr>
      </p:sp>
      <p:sp>
        <p:nvSpPr>
          <p:cNvPr id="41" name="Text 20">
            <a:extLst>
              <a:ext uri="{FF2B5EF4-FFF2-40B4-BE49-F238E27FC236}">
                <a16:creationId xmlns:a16="http://schemas.microsoft.com/office/drawing/2014/main" id="{26DA0ABB-CE3D-93B5-BF08-0CA7F0DA51BC}"/>
              </a:ext>
            </a:extLst>
          </p:cNvPr>
          <p:cNvSpPr/>
          <p:nvPr/>
        </p:nvSpPr>
        <p:spPr>
          <a:xfrm>
            <a:off x="4892039" y="1572768"/>
            <a:ext cx="1937801" cy="312148"/>
          </a:xfrm>
          <a:prstGeom prst="rect">
            <a:avLst/>
          </a:prstGeom>
          <a:noFill/>
          <a:ln/>
        </p:spPr>
        <p:txBody>
          <a:bodyPr wrap="square" lIns="0" tIns="0" rIns="0" bIns="0" rtlCol="0" anchor="ctr"/>
          <a:lstStyle/>
          <a:p>
            <a:pPr marL="0" indent="0">
              <a:buNone/>
            </a:pPr>
            <a:r>
              <a:rPr lang="en-US" sz="2000" b="1" dirty="0">
                <a:solidFill>
                  <a:srgbClr val="0B1F3A"/>
                </a:solidFill>
              </a:rPr>
              <a:t>Pilot objectives</a:t>
            </a:r>
            <a:endParaRPr lang="en-US" sz="2000" dirty="0"/>
          </a:p>
        </p:txBody>
      </p:sp>
      <p:sp>
        <p:nvSpPr>
          <p:cNvPr id="42" name="Text 21">
            <a:extLst>
              <a:ext uri="{FF2B5EF4-FFF2-40B4-BE49-F238E27FC236}">
                <a16:creationId xmlns:a16="http://schemas.microsoft.com/office/drawing/2014/main" id="{764A2E31-D86D-0BEB-0646-2E41E0FC9015}"/>
              </a:ext>
            </a:extLst>
          </p:cNvPr>
          <p:cNvSpPr/>
          <p:nvPr/>
        </p:nvSpPr>
        <p:spPr>
          <a:xfrm>
            <a:off x="4983479" y="2084832"/>
            <a:ext cx="6249409" cy="2809330"/>
          </a:xfrm>
          <a:prstGeom prst="rect">
            <a:avLst/>
          </a:prstGeom>
          <a:noFill/>
          <a:ln/>
        </p:spPr>
        <p:txBody>
          <a:bodyPr wrap="square" lIns="508" tIns="508" rIns="508" bIns="508" rtlCol="0" anchor="ctr">
            <a:normAutofit/>
          </a:bodyPr>
          <a:lstStyle/>
          <a:p>
            <a:pPr marL="342900" indent="-342900">
              <a:buFont typeface="+mj-lt"/>
              <a:buAutoNum type="arabicPeriod"/>
            </a:pPr>
            <a:r>
              <a:rPr lang="en-US" dirty="0">
                <a:solidFill>
                  <a:srgbClr val="111827"/>
                </a:solidFill>
              </a:rPr>
              <a:t>Enable secure onboarding through DISCOM-issued Verified Credential (VC).</a:t>
            </a:r>
            <a:endParaRPr lang="en-US" dirty="0"/>
          </a:p>
          <a:p>
            <a:pPr marL="342900" indent="-342900">
              <a:buFont typeface="+mj-lt"/>
              <a:buAutoNum type="arabicPeriod"/>
            </a:pPr>
            <a:r>
              <a:rPr lang="en-US" dirty="0">
                <a:solidFill>
                  <a:srgbClr val="111827"/>
                </a:solidFill>
              </a:rPr>
              <a:t>Demonstrate interoperability across multiple trading platforms via IES Common Data Service and Ledger.</a:t>
            </a:r>
            <a:endParaRPr lang="en-US" dirty="0"/>
          </a:p>
          <a:p>
            <a:pPr marL="342900" indent="-342900">
              <a:buFont typeface="+mj-lt"/>
              <a:buAutoNum type="arabicPeriod"/>
            </a:pPr>
            <a:r>
              <a:rPr lang="en-US" dirty="0">
                <a:solidFill>
                  <a:srgbClr val="111827"/>
                </a:solidFill>
              </a:rPr>
              <a:t>Validate actual import / export using smart meter data after trade day.</a:t>
            </a:r>
            <a:endParaRPr lang="en-US" dirty="0"/>
          </a:p>
          <a:p>
            <a:pPr marL="342900" indent="-342900">
              <a:buFont typeface="+mj-lt"/>
              <a:buAutoNum type="arabicPeriod"/>
            </a:pPr>
            <a:r>
              <a:rPr lang="en-US" dirty="0">
                <a:solidFill>
                  <a:srgbClr val="111827"/>
                </a:solidFill>
              </a:rPr>
              <a:t>Apply allocation logic when committed energy differs from actual generation / consumption.</a:t>
            </a:r>
            <a:endParaRPr lang="en-US" dirty="0"/>
          </a:p>
          <a:p>
            <a:pPr marL="342900" indent="-342900">
              <a:buFont typeface="+mj-lt"/>
              <a:buAutoNum type="arabicPeriod"/>
            </a:pPr>
            <a:r>
              <a:rPr lang="en-US" dirty="0">
                <a:solidFill>
                  <a:srgbClr val="111827"/>
                </a:solidFill>
              </a:rPr>
              <a:t>Settle final P2P units in monthly consumer and prosumer bills.</a:t>
            </a:r>
            <a:endParaRPr lang="en-US" dirty="0"/>
          </a:p>
        </p:txBody>
      </p:sp>
      <p:sp>
        <p:nvSpPr>
          <p:cNvPr id="43" name="Text 22">
            <a:extLst>
              <a:ext uri="{FF2B5EF4-FFF2-40B4-BE49-F238E27FC236}">
                <a16:creationId xmlns:a16="http://schemas.microsoft.com/office/drawing/2014/main" id="{106F76DB-92FA-F6D6-805C-CDA539895B51}"/>
              </a:ext>
            </a:extLst>
          </p:cNvPr>
          <p:cNvSpPr/>
          <p:nvPr/>
        </p:nvSpPr>
        <p:spPr>
          <a:xfrm>
            <a:off x="4983480" y="4919472"/>
            <a:ext cx="6431280" cy="365760"/>
          </a:xfrm>
          <a:prstGeom prst="rect">
            <a:avLst/>
          </a:prstGeom>
          <a:noFill/>
          <a:ln/>
        </p:spPr>
        <p:txBody>
          <a:bodyPr wrap="square" lIns="0" tIns="0" rIns="0" bIns="0" rtlCol="0" anchor="ctr">
            <a:normAutofit fontScale="92500"/>
          </a:bodyPr>
          <a:lstStyle/>
          <a:p>
            <a:pPr marL="0" indent="0">
              <a:buNone/>
            </a:pPr>
            <a:r>
              <a:rPr lang="en-US" sz="1400" b="1" dirty="0">
                <a:solidFill>
                  <a:srgbClr val="0B6E4F"/>
                </a:solidFill>
              </a:rPr>
              <a:t>Pilot lens: technology + regulation + </a:t>
            </a:r>
            <a:r>
              <a:rPr lang="en-US" sz="1500" b="1" dirty="0">
                <a:solidFill>
                  <a:srgbClr val="0B6E4F"/>
                </a:solidFill>
              </a:rPr>
              <a:t>operations</a:t>
            </a:r>
            <a:r>
              <a:rPr lang="en-US" sz="1400" b="1" dirty="0">
                <a:solidFill>
                  <a:srgbClr val="0B6E4F"/>
                </a:solidFill>
              </a:rPr>
              <a:t> + consumer experience must work together.</a:t>
            </a:r>
            <a:endParaRPr lang="en-US" sz="1400" dirty="0"/>
          </a:p>
        </p:txBody>
      </p:sp>
    </p:spTree>
    <p:extLst>
      <p:ext uri="{BB962C8B-B14F-4D97-AF65-F5344CB8AC3E}">
        <p14:creationId xmlns:p14="http://schemas.microsoft.com/office/powerpoint/2010/main" val="690471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EE5AFC-FC8D-AA0F-7229-4ABB4886BFA2}"/>
              </a:ext>
            </a:extLst>
          </p:cNvPr>
          <p:cNvSpPr>
            <a:spLocks noGrp="1"/>
          </p:cNvSpPr>
          <p:nvPr>
            <p:ph type="sldNum" sz="quarter" idx="12"/>
          </p:nvPr>
        </p:nvSpPr>
        <p:spPr/>
        <p:txBody>
          <a:bodyPr/>
          <a:lstStyle/>
          <a:p>
            <a:fld id="{0225A399-8E50-4BCE-8B62-547D0D5B6D50}" type="slidenum">
              <a:rPr lang="en-US" smtClean="0"/>
              <a:pPr/>
              <a:t>5</a:t>
            </a:fld>
            <a:endParaRPr lang="en-US"/>
          </a:p>
        </p:txBody>
      </p:sp>
      <p:sp>
        <p:nvSpPr>
          <p:cNvPr id="7" name="Rectangle 6">
            <a:extLst>
              <a:ext uri="{FF2B5EF4-FFF2-40B4-BE49-F238E27FC236}">
                <a16:creationId xmlns:a16="http://schemas.microsoft.com/office/drawing/2014/main" id="{82C05AF9-F3F9-AF4D-23E9-D93387347F6C}"/>
              </a:ext>
            </a:extLst>
          </p:cNvPr>
          <p:cNvSpPr/>
          <p:nvPr/>
        </p:nvSpPr>
        <p:spPr>
          <a:xfrm>
            <a:off x="869456" y="274916"/>
            <a:ext cx="8364662" cy="537840"/>
          </a:xfrm>
          <a:prstGeom prst="rect">
            <a:avLst/>
          </a:prstGeom>
        </p:spPr>
        <p:txBody>
          <a:bodyPr wrap="square">
            <a:spAutoFit/>
          </a:bodyPr>
          <a:lstStyle/>
          <a:p>
            <a:pPr>
              <a:lnSpc>
                <a:spcPct val="120000"/>
              </a:lnSpc>
              <a:spcBef>
                <a:spcPts val="600"/>
              </a:spcBef>
            </a:pPr>
            <a:r>
              <a:rPr lang="en-US" sz="2600" dirty="0">
                <a:solidFill>
                  <a:srgbClr val="C00000"/>
                </a:solidFill>
                <a:latin typeface="Arial" panose="020B0604020202020204" pitchFamily="34" charset="0"/>
                <a:ea typeface="+mj-ea"/>
                <a:cs typeface="Arial" panose="020B0604020202020204" pitchFamily="34" charset="0"/>
              </a:rPr>
              <a:t>B. P2P Architecture</a:t>
            </a:r>
            <a:endParaRPr lang="en-US" dirty="0">
              <a:solidFill>
                <a:srgbClr val="034DA2"/>
              </a:solidFill>
            </a:endParaRPr>
          </a:p>
        </p:txBody>
      </p:sp>
      <p:pic>
        <p:nvPicPr>
          <p:cNvPr id="16" name="Picture 15">
            <a:extLst>
              <a:ext uri="{FF2B5EF4-FFF2-40B4-BE49-F238E27FC236}">
                <a16:creationId xmlns:a16="http://schemas.microsoft.com/office/drawing/2014/main" id="{99C54186-B6BF-EEC6-972C-466939C8F646}"/>
              </a:ext>
            </a:extLst>
          </p:cNvPr>
          <p:cNvPicPr>
            <a:picLocks noChangeAspect="1"/>
          </p:cNvPicPr>
          <p:nvPr/>
        </p:nvPicPr>
        <p:blipFill>
          <a:blip r:embed="rId2"/>
          <a:stretch>
            <a:fillRect/>
          </a:stretch>
        </p:blipFill>
        <p:spPr>
          <a:xfrm>
            <a:off x="1319725" y="1155944"/>
            <a:ext cx="9420162" cy="4485792"/>
          </a:xfrm>
          <a:prstGeom prst="rect">
            <a:avLst/>
          </a:prstGeom>
        </p:spPr>
      </p:pic>
      <p:sp>
        <p:nvSpPr>
          <p:cNvPr id="17" name="Text 5">
            <a:extLst>
              <a:ext uri="{FF2B5EF4-FFF2-40B4-BE49-F238E27FC236}">
                <a16:creationId xmlns:a16="http://schemas.microsoft.com/office/drawing/2014/main" id="{25747885-6A80-7F98-C4DA-C5BDE3C06886}"/>
              </a:ext>
            </a:extLst>
          </p:cNvPr>
          <p:cNvSpPr/>
          <p:nvPr/>
        </p:nvSpPr>
        <p:spPr>
          <a:xfrm>
            <a:off x="1462006" y="752916"/>
            <a:ext cx="9875520" cy="274320"/>
          </a:xfrm>
          <a:prstGeom prst="rect">
            <a:avLst/>
          </a:prstGeom>
          <a:noFill/>
          <a:ln/>
        </p:spPr>
        <p:txBody>
          <a:bodyPr wrap="square" lIns="254" tIns="254" rIns="254" bIns="254" rtlCol="0" anchor="ctr">
            <a:normAutofit/>
          </a:bodyPr>
          <a:lstStyle/>
          <a:p>
            <a:pPr marL="0" indent="0">
              <a:buNone/>
            </a:pPr>
            <a:r>
              <a:rPr lang="en-US" sz="1400" dirty="0">
                <a:solidFill>
                  <a:srgbClr val="5B677A"/>
                </a:solidFill>
              </a:rPr>
              <a:t>Trade platform ecosystem, India Energy Stack, and DISCOM systems operate as a connected chain</a:t>
            </a:r>
            <a:endParaRPr lang="en-US" sz="1400" dirty="0"/>
          </a:p>
        </p:txBody>
      </p:sp>
      <p:sp>
        <p:nvSpPr>
          <p:cNvPr id="18" name="Shape 7">
            <a:extLst>
              <a:ext uri="{FF2B5EF4-FFF2-40B4-BE49-F238E27FC236}">
                <a16:creationId xmlns:a16="http://schemas.microsoft.com/office/drawing/2014/main" id="{74805E0F-4319-4DB5-F722-C2CAF5303C08}"/>
              </a:ext>
            </a:extLst>
          </p:cNvPr>
          <p:cNvSpPr/>
          <p:nvPr/>
        </p:nvSpPr>
        <p:spPr>
          <a:xfrm>
            <a:off x="788452" y="5792635"/>
            <a:ext cx="10701933" cy="537840"/>
          </a:xfrm>
          <a:prstGeom prst="roundRect">
            <a:avLst>
              <a:gd name="adj" fmla="val 21818"/>
            </a:avLst>
          </a:prstGeom>
          <a:solidFill>
            <a:srgbClr val="0B1F3A"/>
          </a:solidFill>
          <a:ln w="12700">
            <a:solidFill>
              <a:srgbClr val="0B1F3A"/>
            </a:solidFill>
            <a:prstDash val="solid"/>
          </a:ln>
        </p:spPr>
      </p:sp>
      <p:sp>
        <p:nvSpPr>
          <p:cNvPr id="19" name="Text 8">
            <a:extLst>
              <a:ext uri="{FF2B5EF4-FFF2-40B4-BE49-F238E27FC236}">
                <a16:creationId xmlns:a16="http://schemas.microsoft.com/office/drawing/2014/main" id="{545E5D5C-B595-7180-A5C0-E4FFC6E933A1}"/>
              </a:ext>
            </a:extLst>
          </p:cNvPr>
          <p:cNvSpPr/>
          <p:nvPr/>
        </p:nvSpPr>
        <p:spPr>
          <a:xfrm>
            <a:off x="840213" y="5822824"/>
            <a:ext cx="10575982" cy="498612"/>
          </a:xfrm>
          <a:prstGeom prst="rect">
            <a:avLst/>
          </a:prstGeom>
          <a:noFill/>
          <a:ln/>
        </p:spPr>
        <p:txBody>
          <a:bodyPr wrap="square" lIns="0" tIns="0" rIns="0" bIns="0" rtlCol="0" anchor="ctr">
            <a:normAutofit/>
          </a:bodyPr>
          <a:lstStyle/>
          <a:p>
            <a:pPr marL="0" indent="0" algn="ctr">
              <a:buNone/>
            </a:pPr>
            <a:r>
              <a:rPr lang="en-US" sz="1400" b="1" dirty="0">
                <a:solidFill>
                  <a:srgbClr val="FFFFFF"/>
                </a:solidFill>
              </a:rPr>
              <a:t>Core principle: trading apps match and settle wallets; IES publishes and records commitments; DISCOM validates actual energy and settles bills.</a:t>
            </a:r>
            <a:endParaRPr lang="en-US" sz="1400" dirty="0"/>
          </a:p>
        </p:txBody>
      </p:sp>
    </p:spTree>
    <p:extLst>
      <p:ext uri="{BB962C8B-B14F-4D97-AF65-F5344CB8AC3E}">
        <p14:creationId xmlns:p14="http://schemas.microsoft.com/office/powerpoint/2010/main" val="4658476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1119706" y="739688"/>
            <a:ext cx="11216640" cy="426720"/>
          </a:xfrm>
          <a:prstGeom prst="rect">
            <a:avLst/>
          </a:prstGeom>
          <a:noFill/>
          <a:ln/>
        </p:spPr>
        <p:txBody>
          <a:bodyPr wrap="square" lIns="0" tIns="0" rIns="0" bIns="0" rtlCol="0" anchor="ctr"/>
          <a:lstStyle/>
          <a:p>
            <a:r>
              <a:rPr lang="en-US" dirty="0">
                <a:solidFill>
                  <a:srgbClr val="5B677A"/>
                </a:solidFill>
              </a:rPr>
              <a:t>BRPL's integration with India Energy Stack (IES)</a:t>
            </a:r>
          </a:p>
        </p:txBody>
      </p:sp>
      <p:sp>
        <p:nvSpPr>
          <p:cNvPr id="5" name="Shape 3"/>
          <p:cNvSpPr/>
          <p:nvPr/>
        </p:nvSpPr>
        <p:spPr>
          <a:xfrm>
            <a:off x="336430" y="1187004"/>
            <a:ext cx="11436556" cy="1361026"/>
          </a:xfrm>
          <a:prstGeom prst="roundRect">
            <a:avLst>
              <a:gd name="adj" fmla="val 5926"/>
            </a:avLst>
          </a:prstGeom>
          <a:solidFill>
            <a:srgbClr val="065A82"/>
          </a:solidFill>
          <a:ln w="6350">
            <a:solidFill>
              <a:srgbClr val="D1E8EF"/>
            </a:solidFill>
            <a:prstDash val="solid"/>
          </a:ln>
          <a:effectLst>
            <a:outerShdw blurRad="63500" dist="25400" dir="2700000" algn="bl" rotWithShape="0">
              <a:srgbClr val="000000">
                <a:alpha val="10000"/>
              </a:srgbClr>
            </a:outerShdw>
          </a:effectLst>
        </p:spPr>
      </p:sp>
      <p:sp>
        <p:nvSpPr>
          <p:cNvPr id="6" name="Text 4"/>
          <p:cNvSpPr/>
          <p:nvPr/>
        </p:nvSpPr>
        <p:spPr>
          <a:xfrm>
            <a:off x="393358" y="1272347"/>
            <a:ext cx="1211500" cy="339047"/>
          </a:xfrm>
          <a:prstGeom prst="rect">
            <a:avLst/>
          </a:prstGeom>
          <a:noFill/>
          <a:ln/>
        </p:spPr>
        <p:txBody>
          <a:bodyPr wrap="square" lIns="0" tIns="0" rIns="0" bIns="0" rtlCol="0" anchor="ctr"/>
          <a:lstStyle/>
          <a:p>
            <a:r>
              <a:rPr lang="en-US" sz="1200" b="1" dirty="0">
                <a:solidFill>
                  <a:srgbClr val="A8D8E8"/>
                </a:solidFill>
                <a:latin typeface="Calibri" pitchFamily="34" charset="0"/>
                <a:ea typeface="Calibri" pitchFamily="34" charset="-122"/>
                <a:cs typeface="Calibri" pitchFamily="34" charset="-120"/>
              </a:rPr>
              <a:t>LAYER 1</a:t>
            </a:r>
            <a:endParaRPr lang="en-US" sz="1200" dirty="0"/>
          </a:p>
        </p:txBody>
      </p:sp>
      <p:sp>
        <p:nvSpPr>
          <p:cNvPr id="7" name="Text 5"/>
          <p:cNvSpPr/>
          <p:nvPr/>
        </p:nvSpPr>
        <p:spPr>
          <a:xfrm>
            <a:off x="428010" y="1473634"/>
            <a:ext cx="6663248" cy="423808"/>
          </a:xfrm>
          <a:prstGeom prst="rect">
            <a:avLst/>
          </a:prstGeom>
          <a:noFill/>
          <a:ln/>
        </p:spPr>
        <p:txBody>
          <a:bodyPr wrap="square" lIns="0" tIns="0" rIns="0" bIns="0" rtlCol="0" anchor="ctr"/>
          <a:lstStyle/>
          <a:p>
            <a:r>
              <a:rPr lang="en-US" sz="1867" b="1" dirty="0">
                <a:solidFill>
                  <a:srgbClr val="FFFFFF"/>
                </a:solidFill>
                <a:latin typeface="Calibri" pitchFamily="34" charset="0"/>
                <a:ea typeface="Calibri" pitchFamily="34" charset="-122"/>
                <a:cs typeface="Calibri" pitchFamily="34" charset="-120"/>
              </a:rPr>
              <a:t>Trade Platform Ecosystem</a:t>
            </a:r>
            <a:endParaRPr lang="en-US" sz="1867" dirty="0"/>
          </a:p>
        </p:txBody>
      </p:sp>
      <p:pic>
        <p:nvPicPr>
          <p:cNvPr id="8" name="Image 0" descr="preencoded.png"/>
          <p:cNvPicPr>
            <a:picLocks noChangeAspect="1"/>
          </p:cNvPicPr>
          <p:nvPr/>
        </p:nvPicPr>
        <p:blipFill>
          <a:blip r:embed="rId3"/>
          <a:stretch>
            <a:fillRect/>
          </a:stretch>
        </p:blipFill>
        <p:spPr>
          <a:xfrm>
            <a:off x="10716902" y="1552763"/>
            <a:ext cx="726900" cy="726900"/>
          </a:xfrm>
          <a:prstGeom prst="rect">
            <a:avLst/>
          </a:prstGeom>
        </p:spPr>
      </p:pic>
      <p:sp>
        <p:nvSpPr>
          <p:cNvPr id="9" name="Text 6"/>
          <p:cNvSpPr/>
          <p:nvPr/>
        </p:nvSpPr>
        <p:spPr>
          <a:xfrm>
            <a:off x="449572" y="2212970"/>
            <a:ext cx="10055446" cy="266394"/>
          </a:xfrm>
          <a:prstGeom prst="rect">
            <a:avLst/>
          </a:prstGeom>
          <a:noFill/>
          <a:ln/>
        </p:spPr>
        <p:txBody>
          <a:bodyPr wrap="square" lIns="0" tIns="0" rIns="0" bIns="0" rtlCol="0" anchor="ctr"/>
          <a:lstStyle/>
          <a:p>
            <a:r>
              <a:rPr lang="en-US" sz="1333" dirty="0">
                <a:solidFill>
                  <a:srgbClr val="D4EEF5"/>
                </a:solidFill>
                <a:latin typeface="Calibri" pitchFamily="34" charset="0"/>
                <a:ea typeface="Calibri" pitchFamily="34" charset="-122"/>
                <a:cs typeface="Calibri" pitchFamily="34" charset="-120"/>
              </a:rPr>
              <a:t>▸  Kazam Energy  |  Terra Rex Energy  |  Pulse Energy</a:t>
            </a:r>
          </a:p>
          <a:p>
            <a:r>
              <a:rPr lang="en-US" sz="1333" dirty="0">
                <a:solidFill>
                  <a:srgbClr val="D4EEF5"/>
                </a:solidFill>
                <a:latin typeface="Calibri" pitchFamily="34" charset="0"/>
                <a:ea typeface="Calibri" pitchFamily="34" charset="-122"/>
                <a:cs typeface="Calibri" pitchFamily="34" charset="-120"/>
              </a:rPr>
              <a:t>▸  Consumer places Bid / Prosumer places Offer for a time slot</a:t>
            </a:r>
          </a:p>
          <a:p>
            <a:r>
              <a:rPr lang="en-US" sz="1333" dirty="0">
                <a:solidFill>
                  <a:srgbClr val="D4EEF5"/>
                </a:solidFill>
                <a:latin typeface="Calibri" pitchFamily="34" charset="0"/>
                <a:ea typeface="Calibri" pitchFamily="34" charset="-122"/>
                <a:cs typeface="Calibri" pitchFamily="34" charset="-120"/>
              </a:rPr>
              <a:t>▸  Trade matching, wallet settlement, consumer-facing app</a:t>
            </a:r>
            <a:endParaRPr lang="en-US" sz="1333" dirty="0"/>
          </a:p>
          <a:p>
            <a:endParaRPr lang="en-US" sz="1333" dirty="0"/>
          </a:p>
          <a:p>
            <a:endParaRPr lang="en-US" sz="1333" dirty="0"/>
          </a:p>
        </p:txBody>
      </p:sp>
      <p:sp>
        <p:nvSpPr>
          <p:cNvPr id="10" name="Text 7"/>
          <p:cNvSpPr/>
          <p:nvPr/>
        </p:nvSpPr>
        <p:spPr>
          <a:xfrm>
            <a:off x="449572" y="2308667"/>
            <a:ext cx="10055446" cy="266394"/>
          </a:xfrm>
          <a:prstGeom prst="rect">
            <a:avLst/>
          </a:prstGeom>
          <a:noFill/>
          <a:ln/>
        </p:spPr>
        <p:txBody>
          <a:bodyPr wrap="square" lIns="0" tIns="0" rIns="0" bIns="0" rtlCol="0" anchor="ctr"/>
          <a:lstStyle/>
          <a:p>
            <a:endParaRPr lang="en-US" sz="1333" dirty="0"/>
          </a:p>
        </p:txBody>
      </p:sp>
      <p:sp>
        <p:nvSpPr>
          <p:cNvPr id="11" name="Text 8"/>
          <p:cNvSpPr/>
          <p:nvPr/>
        </p:nvSpPr>
        <p:spPr>
          <a:xfrm>
            <a:off x="449572" y="2576891"/>
            <a:ext cx="10055446" cy="266394"/>
          </a:xfrm>
          <a:prstGeom prst="rect">
            <a:avLst/>
          </a:prstGeom>
          <a:noFill/>
          <a:ln/>
        </p:spPr>
        <p:txBody>
          <a:bodyPr wrap="square" lIns="0" tIns="0" rIns="0" bIns="0" rtlCol="0" anchor="ctr"/>
          <a:lstStyle/>
          <a:p>
            <a:endParaRPr lang="en-US" sz="1333" dirty="0"/>
          </a:p>
        </p:txBody>
      </p:sp>
      <p:sp>
        <p:nvSpPr>
          <p:cNvPr id="12" name="Shape 9"/>
          <p:cNvSpPr/>
          <p:nvPr/>
        </p:nvSpPr>
        <p:spPr>
          <a:xfrm>
            <a:off x="336430" y="2686515"/>
            <a:ext cx="11436556" cy="1344764"/>
          </a:xfrm>
          <a:prstGeom prst="roundRect">
            <a:avLst>
              <a:gd name="adj" fmla="val 5926"/>
            </a:avLst>
          </a:prstGeom>
          <a:solidFill>
            <a:srgbClr val="028090"/>
          </a:solidFill>
          <a:ln w="6350">
            <a:solidFill>
              <a:srgbClr val="D1E8EF"/>
            </a:solidFill>
            <a:prstDash val="solid"/>
          </a:ln>
          <a:effectLst>
            <a:outerShdw blurRad="63500" dist="25400" dir="2700000" algn="bl" rotWithShape="0">
              <a:srgbClr val="000000">
                <a:alpha val="10000"/>
              </a:srgbClr>
            </a:outerShdw>
          </a:effectLst>
        </p:spPr>
      </p:sp>
      <p:sp>
        <p:nvSpPr>
          <p:cNvPr id="13" name="Text 10"/>
          <p:cNvSpPr/>
          <p:nvPr/>
        </p:nvSpPr>
        <p:spPr>
          <a:xfrm>
            <a:off x="393358" y="2771854"/>
            <a:ext cx="1211500" cy="339047"/>
          </a:xfrm>
          <a:prstGeom prst="rect">
            <a:avLst/>
          </a:prstGeom>
          <a:noFill/>
          <a:ln/>
        </p:spPr>
        <p:txBody>
          <a:bodyPr wrap="square" lIns="0" tIns="0" rIns="0" bIns="0" rtlCol="0" anchor="ctr"/>
          <a:lstStyle/>
          <a:p>
            <a:r>
              <a:rPr lang="en-US" sz="1200" b="1" dirty="0">
                <a:solidFill>
                  <a:srgbClr val="A8D8E8"/>
                </a:solidFill>
                <a:latin typeface="Calibri" pitchFamily="34" charset="0"/>
                <a:ea typeface="Calibri" pitchFamily="34" charset="-122"/>
                <a:cs typeface="Calibri" pitchFamily="34" charset="-120"/>
              </a:rPr>
              <a:t>LAYER 2</a:t>
            </a:r>
            <a:endParaRPr lang="en-US" sz="1200" dirty="0"/>
          </a:p>
        </p:txBody>
      </p:sp>
      <p:sp>
        <p:nvSpPr>
          <p:cNvPr id="14" name="Text 11"/>
          <p:cNvSpPr/>
          <p:nvPr/>
        </p:nvSpPr>
        <p:spPr>
          <a:xfrm>
            <a:off x="436636" y="2938634"/>
            <a:ext cx="6663248" cy="423808"/>
          </a:xfrm>
          <a:prstGeom prst="rect">
            <a:avLst/>
          </a:prstGeom>
          <a:noFill/>
          <a:ln/>
        </p:spPr>
        <p:txBody>
          <a:bodyPr wrap="square" lIns="0" tIns="0" rIns="0" bIns="0" rtlCol="0" anchor="ctr"/>
          <a:lstStyle/>
          <a:p>
            <a:r>
              <a:rPr lang="en-US" sz="1867" b="1" dirty="0">
                <a:solidFill>
                  <a:srgbClr val="FFFFFF"/>
                </a:solidFill>
                <a:latin typeface="Calibri" pitchFamily="34" charset="0"/>
                <a:ea typeface="Calibri" pitchFamily="34" charset="-122"/>
                <a:cs typeface="Calibri" pitchFamily="34" charset="-120"/>
              </a:rPr>
              <a:t>India Energy Stack (IES)</a:t>
            </a:r>
            <a:endParaRPr lang="en-US" sz="1867" dirty="0"/>
          </a:p>
        </p:txBody>
      </p:sp>
      <p:pic>
        <p:nvPicPr>
          <p:cNvPr id="15" name="Image 1" descr="preencoded.png"/>
          <p:cNvPicPr>
            <a:picLocks noChangeAspect="1"/>
          </p:cNvPicPr>
          <p:nvPr/>
        </p:nvPicPr>
        <p:blipFill>
          <a:blip r:embed="rId4"/>
          <a:stretch>
            <a:fillRect/>
          </a:stretch>
        </p:blipFill>
        <p:spPr>
          <a:xfrm>
            <a:off x="10716902" y="3052270"/>
            <a:ext cx="726900" cy="726900"/>
          </a:xfrm>
          <a:prstGeom prst="rect">
            <a:avLst/>
          </a:prstGeom>
        </p:spPr>
      </p:pic>
      <p:sp>
        <p:nvSpPr>
          <p:cNvPr id="16" name="Text 12"/>
          <p:cNvSpPr/>
          <p:nvPr/>
        </p:nvSpPr>
        <p:spPr>
          <a:xfrm>
            <a:off x="449572" y="3686601"/>
            <a:ext cx="10055446" cy="266394"/>
          </a:xfrm>
          <a:prstGeom prst="rect">
            <a:avLst/>
          </a:prstGeom>
          <a:noFill/>
          <a:ln/>
        </p:spPr>
        <p:txBody>
          <a:bodyPr wrap="square" lIns="0" tIns="0" rIns="0" bIns="0" rtlCol="0" anchor="ctr"/>
          <a:lstStyle/>
          <a:p>
            <a:r>
              <a:rPr lang="en-US" sz="1333" dirty="0">
                <a:solidFill>
                  <a:srgbClr val="D4EEF5"/>
                </a:solidFill>
                <a:latin typeface="Calibri" pitchFamily="34" charset="0"/>
                <a:ea typeface="Calibri" pitchFamily="34" charset="-122"/>
                <a:cs typeface="Calibri" pitchFamily="34" charset="-120"/>
              </a:rPr>
              <a:t>▸  Common Data Service (CDS): publishes all bids &amp; offers from all platforms</a:t>
            </a:r>
          </a:p>
          <a:p>
            <a:r>
              <a:rPr lang="en-US" sz="1333" dirty="0">
                <a:solidFill>
                  <a:srgbClr val="D4EEF5"/>
                </a:solidFill>
                <a:latin typeface="Calibri" pitchFamily="34" charset="0"/>
                <a:ea typeface="Calibri" pitchFamily="34" charset="-122"/>
                <a:cs typeface="Calibri" pitchFamily="34" charset="-120"/>
              </a:rPr>
              <a:t>▸  Trade Ledger: stores committed trades, receives validated units from DISCOMs</a:t>
            </a:r>
          </a:p>
          <a:p>
            <a:r>
              <a:rPr lang="en-US" sz="1333" dirty="0">
                <a:solidFill>
                  <a:srgbClr val="D4EEF5"/>
                </a:solidFill>
                <a:latin typeface="Calibri" pitchFamily="34" charset="0"/>
                <a:ea typeface="Calibri" pitchFamily="34" charset="-122"/>
                <a:cs typeface="Calibri" pitchFamily="34" charset="-120"/>
              </a:rPr>
              <a:t>▸  Enables interoperability across states &amp; prevents over-allocation</a:t>
            </a:r>
            <a:endParaRPr lang="en-US" sz="1333" dirty="0"/>
          </a:p>
          <a:p>
            <a:endParaRPr lang="en-US" sz="1333" dirty="0"/>
          </a:p>
          <a:p>
            <a:endParaRPr lang="en-US" sz="1333" dirty="0"/>
          </a:p>
        </p:txBody>
      </p:sp>
      <p:sp>
        <p:nvSpPr>
          <p:cNvPr id="17" name="Text 13"/>
          <p:cNvSpPr/>
          <p:nvPr/>
        </p:nvSpPr>
        <p:spPr>
          <a:xfrm>
            <a:off x="449572" y="3808174"/>
            <a:ext cx="10055446" cy="266394"/>
          </a:xfrm>
          <a:prstGeom prst="rect">
            <a:avLst/>
          </a:prstGeom>
          <a:noFill/>
          <a:ln/>
        </p:spPr>
        <p:txBody>
          <a:bodyPr wrap="square" lIns="0" tIns="0" rIns="0" bIns="0" rtlCol="0" anchor="ctr"/>
          <a:lstStyle/>
          <a:p>
            <a:endParaRPr lang="en-US" sz="1333" dirty="0"/>
          </a:p>
        </p:txBody>
      </p:sp>
      <p:sp>
        <p:nvSpPr>
          <p:cNvPr id="19" name="Shape 15"/>
          <p:cNvSpPr/>
          <p:nvPr/>
        </p:nvSpPr>
        <p:spPr>
          <a:xfrm>
            <a:off x="336430" y="4255019"/>
            <a:ext cx="11436556" cy="1421164"/>
          </a:xfrm>
          <a:prstGeom prst="roundRect">
            <a:avLst>
              <a:gd name="adj" fmla="val 5926"/>
            </a:avLst>
          </a:prstGeom>
          <a:solidFill>
            <a:srgbClr val="016D7A"/>
          </a:solidFill>
          <a:ln w="6350">
            <a:solidFill>
              <a:srgbClr val="D1E8EF"/>
            </a:solidFill>
            <a:prstDash val="solid"/>
          </a:ln>
          <a:effectLst>
            <a:outerShdw blurRad="63500" dist="25400" dir="2700000" algn="bl" rotWithShape="0">
              <a:srgbClr val="000000">
                <a:alpha val="10000"/>
              </a:srgbClr>
            </a:outerShdw>
          </a:effectLst>
        </p:spPr>
      </p:sp>
      <p:sp>
        <p:nvSpPr>
          <p:cNvPr id="20" name="Text 16"/>
          <p:cNvSpPr/>
          <p:nvPr/>
        </p:nvSpPr>
        <p:spPr>
          <a:xfrm>
            <a:off x="393358" y="4314488"/>
            <a:ext cx="1211500" cy="339047"/>
          </a:xfrm>
          <a:prstGeom prst="rect">
            <a:avLst/>
          </a:prstGeom>
          <a:noFill/>
          <a:ln/>
        </p:spPr>
        <p:txBody>
          <a:bodyPr wrap="square" lIns="0" tIns="0" rIns="0" bIns="0" rtlCol="0" anchor="ctr"/>
          <a:lstStyle/>
          <a:p>
            <a:r>
              <a:rPr lang="en-US" sz="1200" b="1" dirty="0">
                <a:solidFill>
                  <a:srgbClr val="A8D8E8"/>
                </a:solidFill>
                <a:latin typeface="Calibri" pitchFamily="34" charset="0"/>
                <a:ea typeface="Calibri" pitchFamily="34" charset="-122"/>
                <a:cs typeface="Calibri" pitchFamily="34" charset="-120"/>
              </a:rPr>
              <a:t>LAYER 3</a:t>
            </a:r>
            <a:endParaRPr lang="en-US" sz="1200" dirty="0"/>
          </a:p>
        </p:txBody>
      </p:sp>
      <p:sp>
        <p:nvSpPr>
          <p:cNvPr id="21" name="Text 17"/>
          <p:cNvSpPr/>
          <p:nvPr/>
        </p:nvSpPr>
        <p:spPr>
          <a:xfrm>
            <a:off x="436636" y="4498523"/>
            <a:ext cx="6663248" cy="423808"/>
          </a:xfrm>
          <a:prstGeom prst="rect">
            <a:avLst/>
          </a:prstGeom>
          <a:noFill/>
          <a:ln/>
        </p:spPr>
        <p:txBody>
          <a:bodyPr wrap="square" lIns="0" tIns="0" rIns="0" bIns="0" rtlCol="0" anchor="ctr"/>
          <a:lstStyle/>
          <a:p>
            <a:r>
              <a:rPr lang="en-US" sz="1867" b="1" dirty="0">
                <a:solidFill>
                  <a:srgbClr val="FFFFFF"/>
                </a:solidFill>
                <a:latin typeface="Calibri" pitchFamily="34" charset="0"/>
                <a:ea typeface="Calibri" pitchFamily="34" charset="-122"/>
                <a:cs typeface="Calibri" pitchFamily="34" charset="-120"/>
              </a:rPr>
              <a:t>DISCOM Ecosystem (BRPL)</a:t>
            </a:r>
            <a:endParaRPr lang="en-US" sz="1867" dirty="0"/>
          </a:p>
        </p:txBody>
      </p:sp>
      <p:pic>
        <p:nvPicPr>
          <p:cNvPr id="22" name="Image 2" descr="preencoded.png"/>
          <p:cNvPicPr>
            <a:picLocks noChangeAspect="1"/>
          </p:cNvPicPr>
          <p:nvPr/>
        </p:nvPicPr>
        <p:blipFill>
          <a:blip r:embed="rId5"/>
          <a:stretch>
            <a:fillRect/>
          </a:stretch>
        </p:blipFill>
        <p:spPr>
          <a:xfrm>
            <a:off x="10716902" y="4793309"/>
            <a:ext cx="726900" cy="726900"/>
          </a:xfrm>
          <a:prstGeom prst="rect">
            <a:avLst/>
          </a:prstGeom>
        </p:spPr>
      </p:pic>
      <p:sp>
        <p:nvSpPr>
          <p:cNvPr id="23" name="Text 18"/>
          <p:cNvSpPr/>
          <p:nvPr/>
        </p:nvSpPr>
        <p:spPr>
          <a:xfrm>
            <a:off x="449572" y="5034558"/>
            <a:ext cx="10055446" cy="650849"/>
          </a:xfrm>
          <a:prstGeom prst="rect">
            <a:avLst/>
          </a:prstGeom>
          <a:noFill/>
          <a:ln/>
        </p:spPr>
        <p:txBody>
          <a:bodyPr wrap="square" lIns="0" tIns="0" rIns="0" bIns="0" rtlCol="0" anchor="ctr"/>
          <a:lstStyle/>
          <a:p>
            <a:r>
              <a:rPr lang="en-US" sz="1333" dirty="0">
                <a:solidFill>
                  <a:srgbClr val="D4EEF5"/>
                </a:solidFill>
                <a:latin typeface="Calibri" pitchFamily="34" charset="0"/>
                <a:ea typeface="Calibri" pitchFamily="34" charset="-122"/>
                <a:cs typeface="Calibri" pitchFamily="34" charset="-120"/>
              </a:rPr>
              <a:t>▸  VC Issuance Portal → Smart Meter (AMI/HES/MDMS) → P2P Validation Engine</a:t>
            </a:r>
          </a:p>
          <a:p>
            <a:r>
              <a:rPr lang="en-US" sz="1333" dirty="0">
                <a:solidFill>
                  <a:srgbClr val="D4EEF5"/>
                </a:solidFill>
                <a:latin typeface="Calibri" pitchFamily="34" charset="0"/>
                <a:ea typeface="Calibri" pitchFamily="34" charset="-122"/>
                <a:cs typeface="Calibri" pitchFamily="34" charset="-120"/>
              </a:rPr>
              <a:t>▸  Validate meter data against trades on T+1; apply pro-rata allocation logic</a:t>
            </a:r>
          </a:p>
          <a:p>
            <a:r>
              <a:rPr lang="en-US" sz="1333" dirty="0">
                <a:solidFill>
                  <a:srgbClr val="D4EEF5"/>
                </a:solidFill>
                <a:latin typeface="Calibri" pitchFamily="34" charset="0"/>
                <a:ea typeface="Calibri" pitchFamily="34" charset="-122"/>
                <a:cs typeface="Calibri" pitchFamily="34" charset="-120"/>
              </a:rPr>
              <a:t>▸  Final settled units pushed to Ledger; monthly billing via SAP integration</a:t>
            </a:r>
            <a:endParaRPr lang="en-US" sz="1333" dirty="0"/>
          </a:p>
          <a:p>
            <a:endParaRPr lang="en-US" sz="1333" dirty="0"/>
          </a:p>
          <a:p>
            <a:endParaRPr lang="en-US" sz="1333" dirty="0"/>
          </a:p>
        </p:txBody>
      </p:sp>
      <p:sp>
        <p:nvSpPr>
          <p:cNvPr id="25" name="Text 20"/>
          <p:cNvSpPr/>
          <p:nvPr/>
        </p:nvSpPr>
        <p:spPr>
          <a:xfrm>
            <a:off x="449572" y="6283259"/>
            <a:ext cx="10055446" cy="266394"/>
          </a:xfrm>
          <a:prstGeom prst="rect">
            <a:avLst/>
          </a:prstGeom>
          <a:noFill/>
          <a:ln/>
        </p:spPr>
        <p:txBody>
          <a:bodyPr wrap="square" lIns="0" tIns="0" rIns="0" bIns="0" rtlCol="0" anchor="ctr"/>
          <a:lstStyle/>
          <a:p>
            <a:endParaRPr lang="en-US" sz="1333" dirty="0"/>
          </a:p>
        </p:txBody>
      </p:sp>
      <p:sp>
        <p:nvSpPr>
          <p:cNvPr id="28" name="Rectangle 27">
            <a:extLst>
              <a:ext uri="{FF2B5EF4-FFF2-40B4-BE49-F238E27FC236}">
                <a16:creationId xmlns:a16="http://schemas.microsoft.com/office/drawing/2014/main" id="{C16FEBB7-4671-1170-60D0-90E8CA7E3B52}"/>
              </a:ext>
            </a:extLst>
          </p:cNvPr>
          <p:cNvSpPr/>
          <p:nvPr/>
        </p:nvSpPr>
        <p:spPr>
          <a:xfrm>
            <a:off x="515776" y="266290"/>
            <a:ext cx="8364662" cy="537840"/>
          </a:xfrm>
          <a:prstGeom prst="rect">
            <a:avLst/>
          </a:prstGeom>
        </p:spPr>
        <p:txBody>
          <a:bodyPr wrap="square">
            <a:spAutoFit/>
          </a:bodyPr>
          <a:lstStyle/>
          <a:p>
            <a:pPr>
              <a:lnSpc>
                <a:spcPct val="120000"/>
              </a:lnSpc>
              <a:spcBef>
                <a:spcPts val="600"/>
              </a:spcBef>
            </a:pPr>
            <a:r>
              <a:rPr lang="en-US" sz="2600" dirty="0">
                <a:solidFill>
                  <a:srgbClr val="C00000"/>
                </a:solidFill>
                <a:latin typeface="Arial" panose="020B0604020202020204" pitchFamily="34" charset="0"/>
                <a:ea typeface="+mj-ea"/>
                <a:cs typeface="Arial" panose="020B0604020202020204" pitchFamily="34" charset="0"/>
              </a:rPr>
              <a:t>C. P2P Trade Architecture — Three Layers</a:t>
            </a:r>
            <a:endParaRPr lang="en-US" dirty="0">
              <a:solidFill>
                <a:srgbClr val="034DA2"/>
              </a:solidFill>
            </a:endParaRPr>
          </a:p>
        </p:txBody>
      </p:sp>
      <p:sp>
        <p:nvSpPr>
          <p:cNvPr id="29" name="Shape 54">
            <a:extLst>
              <a:ext uri="{FF2B5EF4-FFF2-40B4-BE49-F238E27FC236}">
                <a16:creationId xmlns:a16="http://schemas.microsoft.com/office/drawing/2014/main" id="{6E07B23F-97B0-48A7-F338-4107F84819AE}"/>
              </a:ext>
            </a:extLst>
          </p:cNvPr>
          <p:cNvSpPr/>
          <p:nvPr/>
        </p:nvSpPr>
        <p:spPr>
          <a:xfrm>
            <a:off x="369130" y="5895159"/>
            <a:ext cx="11360726" cy="602737"/>
          </a:xfrm>
          <a:prstGeom prst="roundRect">
            <a:avLst>
              <a:gd name="adj" fmla="val 11111"/>
            </a:avLst>
          </a:prstGeom>
          <a:solidFill>
            <a:srgbClr val="E8F6EF"/>
          </a:solidFill>
          <a:ln w="12700">
            <a:solidFill>
              <a:srgbClr val="B7E4CE"/>
            </a:solidFill>
            <a:prstDash val="solid"/>
          </a:ln>
        </p:spPr>
        <p:txBody>
          <a:bodyPr/>
          <a:lstStyle/>
          <a:p>
            <a:endParaRPr lang="en-IN" dirty="0"/>
          </a:p>
        </p:txBody>
      </p:sp>
      <p:sp>
        <p:nvSpPr>
          <p:cNvPr id="30" name="Text 55">
            <a:extLst>
              <a:ext uri="{FF2B5EF4-FFF2-40B4-BE49-F238E27FC236}">
                <a16:creationId xmlns:a16="http://schemas.microsoft.com/office/drawing/2014/main" id="{EEF60617-5117-DEF0-799E-1667014D9B85}"/>
              </a:ext>
            </a:extLst>
          </p:cNvPr>
          <p:cNvSpPr/>
          <p:nvPr/>
        </p:nvSpPr>
        <p:spPr>
          <a:xfrm>
            <a:off x="437360" y="6057456"/>
            <a:ext cx="11292496" cy="446857"/>
          </a:xfrm>
          <a:prstGeom prst="rect">
            <a:avLst/>
          </a:prstGeom>
          <a:noFill/>
          <a:ln/>
        </p:spPr>
        <p:txBody>
          <a:bodyPr wrap="square" lIns="0" tIns="0" rIns="0" bIns="0" rtlCol="0" anchor="ctr"/>
          <a:lstStyle/>
          <a:p>
            <a:r>
              <a:rPr lang="en-US" sz="1500" b="1" dirty="0">
                <a:solidFill>
                  <a:srgbClr val="0B6E4F"/>
                </a:solidFill>
              </a:rPr>
              <a:t>Allocation rule used by BRPL: </a:t>
            </a:r>
            <a:r>
              <a:rPr lang="en-US" sz="1600" dirty="0">
                <a:solidFill>
                  <a:srgbClr val="0B1F3A"/>
                </a:solidFill>
              </a:rPr>
              <a:t>Final P2P units = lower of committed energy and actual metered import / export. If actual generation / consumption is less than committed and multiple participants are involved, pro-rata allocation is applied.</a:t>
            </a:r>
            <a:endParaRPr lang="en-US" sz="1600" dirty="0"/>
          </a:p>
          <a:p>
            <a:pPr marL="0" indent="0">
              <a:buNone/>
            </a:pP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2478025"/>
            <a:ext cx="10515600" cy="960241"/>
          </a:xfrm>
        </p:spPr>
        <p:txBody>
          <a:bodyPr/>
          <a:lstStyle/>
          <a:p>
            <a:r>
              <a:rPr lang="en-US" dirty="0">
                <a:solidFill>
                  <a:schemeClr val="bg1"/>
                </a:solidFill>
              </a:rPr>
              <a:t>P2P Pilot at BRPL</a:t>
            </a:r>
          </a:p>
        </p:txBody>
      </p:sp>
      <p:sp>
        <p:nvSpPr>
          <p:cNvPr id="3" name="Rectangle 2"/>
          <p:cNvSpPr/>
          <p:nvPr/>
        </p:nvSpPr>
        <p:spPr>
          <a:xfrm>
            <a:off x="1069848" y="1719073"/>
            <a:ext cx="978408" cy="7589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dirty="0">
                <a:solidFill>
                  <a:srgbClr val="C00000"/>
                </a:solidFill>
              </a:rPr>
              <a:t>2</a:t>
            </a:r>
          </a:p>
        </p:txBody>
      </p:sp>
    </p:spTree>
    <p:extLst>
      <p:ext uri="{BB962C8B-B14F-4D97-AF65-F5344CB8AC3E}">
        <p14:creationId xmlns:p14="http://schemas.microsoft.com/office/powerpoint/2010/main" val="4015626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617075" y="758554"/>
            <a:ext cx="11216640" cy="426720"/>
          </a:xfrm>
          <a:prstGeom prst="rect">
            <a:avLst/>
          </a:prstGeom>
          <a:noFill/>
          <a:ln/>
        </p:spPr>
        <p:txBody>
          <a:bodyPr wrap="square" lIns="0" tIns="0" rIns="0" bIns="0" rtlCol="0" anchor="ctr"/>
          <a:lstStyle/>
          <a:p>
            <a:r>
              <a:rPr lang="en-US" dirty="0">
                <a:solidFill>
                  <a:srgbClr val="5B677A"/>
                </a:solidFill>
              </a:rPr>
              <a:t>As on 16th June 2026  |  Under DERC Order dated 11.02.2026</a:t>
            </a:r>
          </a:p>
        </p:txBody>
      </p:sp>
      <p:sp>
        <p:nvSpPr>
          <p:cNvPr id="5" name="Shape 3"/>
          <p:cNvSpPr/>
          <p:nvPr/>
        </p:nvSpPr>
        <p:spPr>
          <a:xfrm>
            <a:off x="341376" y="1584960"/>
            <a:ext cx="2682240" cy="2255520"/>
          </a:xfrm>
          <a:prstGeom prst="roundRect">
            <a:avLst>
              <a:gd name="adj" fmla="val 4324"/>
            </a:avLst>
          </a:prstGeom>
          <a:solidFill>
            <a:srgbClr val="065A82"/>
          </a:solidFill>
          <a:ln w="6350">
            <a:solidFill>
              <a:srgbClr val="D1E8EF"/>
            </a:solidFill>
            <a:prstDash val="solid"/>
          </a:ln>
          <a:effectLst>
            <a:outerShdw blurRad="63500" dist="25400" dir="2700000" algn="bl" rotWithShape="0">
              <a:srgbClr val="000000">
                <a:alpha val="10000"/>
              </a:srgbClr>
            </a:outerShdw>
          </a:effectLst>
        </p:spPr>
      </p:sp>
      <p:sp>
        <p:nvSpPr>
          <p:cNvPr id="6" name="Text 4"/>
          <p:cNvSpPr/>
          <p:nvPr/>
        </p:nvSpPr>
        <p:spPr>
          <a:xfrm>
            <a:off x="646176" y="1645920"/>
            <a:ext cx="1463040" cy="1036320"/>
          </a:xfrm>
          <a:prstGeom prst="rect">
            <a:avLst/>
          </a:prstGeom>
          <a:noFill/>
          <a:ln/>
        </p:spPr>
        <p:txBody>
          <a:bodyPr wrap="square" lIns="0" tIns="0" rIns="0" bIns="0" rtlCol="0" anchor="ctr"/>
          <a:lstStyle/>
          <a:p>
            <a:r>
              <a:rPr lang="en-US" sz="6400" b="1" dirty="0">
                <a:solidFill>
                  <a:srgbClr val="FFFFFF"/>
                </a:solidFill>
                <a:latin typeface="Cambria" pitchFamily="34" charset="0"/>
                <a:ea typeface="Cambria" pitchFamily="34" charset="-122"/>
                <a:cs typeface="Cambria" pitchFamily="34" charset="-120"/>
              </a:rPr>
              <a:t>43</a:t>
            </a:r>
            <a:endParaRPr lang="en-US" sz="6400" dirty="0"/>
          </a:p>
        </p:txBody>
      </p:sp>
      <p:pic>
        <p:nvPicPr>
          <p:cNvPr id="7" name="Image 0" descr="preencoded.png"/>
          <p:cNvPicPr>
            <a:picLocks noChangeAspect="1"/>
          </p:cNvPicPr>
          <p:nvPr/>
        </p:nvPicPr>
        <p:blipFill>
          <a:blip r:embed="rId3"/>
          <a:stretch>
            <a:fillRect/>
          </a:stretch>
        </p:blipFill>
        <p:spPr>
          <a:xfrm>
            <a:off x="2231136" y="1767840"/>
            <a:ext cx="609600" cy="609600"/>
          </a:xfrm>
          <a:prstGeom prst="rect">
            <a:avLst/>
          </a:prstGeom>
        </p:spPr>
      </p:pic>
      <p:sp>
        <p:nvSpPr>
          <p:cNvPr id="8" name="Text 5"/>
          <p:cNvSpPr/>
          <p:nvPr/>
        </p:nvSpPr>
        <p:spPr>
          <a:xfrm>
            <a:off x="463296" y="2657856"/>
            <a:ext cx="2438400" cy="1036320"/>
          </a:xfrm>
          <a:prstGeom prst="rect">
            <a:avLst/>
          </a:prstGeom>
          <a:noFill/>
          <a:ln/>
        </p:spPr>
        <p:txBody>
          <a:bodyPr wrap="square" lIns="0" tIns="0" rIns="0" bIns="0" rtlCol="0" anchor="ctr"/>
          <a:lstStyle/>
          <a:p>
            <a:r>
              <a:rPr lang="en-US" sz="1333" dirty="0">
                <a:solidFill>
                  <a:srgbClr val="A8D8E8"/>
                </a:solidFill>
                <a:latin typeface="Calibri" pitchFamily="34" charset="0"/>
                <a:ea typeface="Calibri" pitchFamily="34" charset="-122"/>
                <a:cs typeface="Calibri" pitchFamily="34" charset="-120"/>
              </a:rPr>
              <a:t>Participants</a:t>
            </a:r>
            <a:endParaRPr lang="en-US" sz="1333" dirty="0"/>
          </a:p>
          <a:p>
            <a:r>
              <a:rPr lang="en-US" sz="1333" dirty="0">
                <a:solidFill>
                  <a:srgbClr val="A8D8E8"/>
                </a:solidFill>
                <a:latin typeface="Calibri" pitchFamily="34" charset="0"/>
                <a:ea typeface="Calibri" pitchFamily="34" charset="-122"/>
                <a:cs typeface="Calibri" pitchFamily="34" charset="-120"/>
              </a:rPr>
              <a:t>(8 Prosumers + 35 Consumers)</a:t>
            </a:r>
            <a:endParaRPr lang="en-US" sz="1333" dirty="0"/>
          </a:p>
        </p:txBody>
      </p:sp>
      <p:sp>
        <p:nvSpPr>
          <p:cNvPr id="9" name="Shape 6"/>
          <p:cNvSpPr/>
          <p:nvPr/>
        </p:nvSpPr>
        <p:spPr>
          <a:xfrm>
            <a:off x="3291840" y="1584960"/>
            <a:ext cx="2682240" cy="2255520"/>
          </a:xfrm>
          <a:prstGeom prst="roundRect">
            <a:avLst>
              <a:gd name="adj" fmla="val 4324"/>
            </a:avLst>
          </a:prstGeom>
          <a:solidFill>
            <a:srgbClr val="028090"/>
          </a:solidFill>
          <a:ln w="6350">
            <a:solidFill>
              <a:srgbClr val="D1E8EF"/>
            </a:solidFill>
            <a:prstDash val="solid"/>
          </a:ln>
          <a:effectLst>
            <a:outerShdw blurRad="63500" dist="25400" dir="2700000" algn="bl" rotWithShape="0">
              <a:srgbClr val="000000">
                <a:alpha val="10000"/>
              </a:srgbClr>
            </a:outerShdw>
          </a:effectLst>
        </p:spPr>
      </p:sp>
      <p:sp>
        <p:nvSpPr>
          <p:cNvPr id="10" name="Text 7"/>
          <p:cNvSpPr/>
          <p:nvPr/>
        </p:nvSpPr>
        <p:spPr>
          <a:xfrm>
            <a:off x="3596640" y="1645920"/>
            <a:ext cx="1463040" cy="1036320"/>
          </a:xfrm>
          <a:prstGeom prst="rect">
            <a:avLst/>
          </a:prstGeom>
          <a:noFill/>
          <a:ln/>
        </p:spPr>
        <p:txBody>
          <a:bodyPr wrap="square" lIns="0" tIns="0" rIns="0" bIns="0" rtlCol="0" anchor="ctr"/>
          <a:lstStyle/>
          <a:p>
            <a:r>
              <a:rPr lang="en-US" sz="6400" b="1" dirty="0">
                <a:solidFill>
                  <a:srgbClr val="FFFFFF"/>
                </a:solidFill>
                <a:latin typeface="Cambria" pitchFamily="34" charset="0"/>
                <a:ea typeface="Cambria" pitchFamily="34" charset="-122"/>
                <a:cs typeface="Cambria" pitchFamily="34" charset="-120"/>
              </a:rPr>
              <a:t>191</a:t>
            </a:r>
            <a:endParaRPr lang="en-US" sz="6400" dirty="0"/>
          </a:p>
        </p:txBody>
      </p:sp>
      <p:pic>
        <p:nvPicPr>
          <p:cNvPr id="11" name="Image 1" descr="preencoded.png"/>
          <p:cNvPicPr>
            <a:picLocks noChangeAspect="1"/>
          </p:cNvPicPr>
          <p:nvPr/>
        </p:nvPicPr>
        <p:blipFill>
          <a:blip r:embed="rId4"/>
          <a:stretch>
            <a:fillRect/>
          </a:stretch>
        </p:blipFill>
        <p:spPr>
          <a:xfrm>
            <a:off x="5181600" y="1767840"/>
            <a:ext cx="609600" cy="609600"/>
          </a:xfrm>
          <a:prstGeom prst="rect">
            <a:avLst/>
          </a:prstGeom>
        </p:spPr>
      </p:pic>
      <p:sp>
        <p:nvSpPr>
          <p:cNvPr id="12" name="Text 8"/>
          <p:cNvSpPr/>
          <p:nvPr/>
        </p:nvSpPr>
        <p:spPr>
          <a:xfrm>
            <a:off x="3413760" y="2657856"/>
            <a:ext cx="2438400" cy="1036320"/>
          </a:xfrm>
          <a:prstGeom prst="rect">
            <a:avLst/>
          </a:prstGeom>
          <a:noFill/>
          <a:ln/>
        </p:spPr>
        <p:txBody>
          <a:bodyPr wrap="square" lIns="0" tIns="0" rIns="0" bIns="0" rtlCol="0" anchor="ctr"/>
          <a:lstStyle/>
          <a:p>
            <a:r>
              <a:rPr lang="en-US" sz="1333" dirty="0">
                <a:solidFill>
                  <a:srgbClr val="A8D8E8"/>
                </a:solidFill>
                <a:latin typeface="Calibri" pitchFamily="34" charset="0"/>
                <a:ea typeface="Calibri" pitchFamily="34" charset="-122"/>
                <a:cs typeface="Calibri" pitchFamily="34" charset="-120"/>
              </a:rPr>
              <a:t>Trades</a:t>
            </a:r>
            <a:endParaRPr lang="en-US" sz="1333" dirty="0"/>
          </a:p>
          <a:p>
            <a:r>
              <a:rPr lang="en-US" sz="1333" dirty="0">
                <a:solidFill>
                  <a:srgbClr val="A8D8E8"/>
                </a:solidFill>
                <a:latin typeface="Calibri" pitchFamily="34" charset="0"/>
                <a:ea typeface="Calibri" pitchFamily="34" charset="-122"/>
                <a:cs typeface="Calibri" pitchFamily="34" charset="-120"/>
              </a:rPr>
              <a:t>Registered</a:t>
            </a:r>
            <a:endParaRPr lang="en-US" sz="1333" dirty="0"/>
          </a:p>
        </p:txBody>
      </p:sp>
      <p:sp>
        <p:nvSpPr>
          <p:cNvPr id="13" name="Shape 9"/>
          <p:cNvSpPr/>
          <p:nvPr/>
        </p:nvSpPr>
        <p:spPr>
          <a:xfrm>
            <a:off x="6242304" y="1584960"/>
            <a:ext cx="2682240" cy="2255520"/>
          </a:xfrm>
          <a:prstGeom prst="roundRect">
            <a:avLst>
              <a:gd name="adj" fmla="val 4324"/>
            </a:avLst>
          </a:prstGeom>
          <a:solidFill>
            <a:srgbClr val="016D7A"/>
          </a:solidFill>
          <a:ln w="6350">
            <a:solidFill>
              <a:srgbClr val="D1E8EF"/>
            </a:solidFill>
            <a:prstDash val="solid"/>
          </a:ln>
          <a:effectLst>
            <a:outerShdw blurRad="63500" dist="25400" dir="2700000" algn="bl" rotWithShape="0">
              <a:srgbClr val="000000">
                <a:alpha val="10000"/>
              </a:srgbClr>
            </a:outerShdw>
          </a:effectLst>
        </p:spPr>
      </p:sp>
      <p:sp>
        <p:nvSpPr>
          <p:cNvPr id="14" name="Text 10"/>
          <p:cNvSpPr/>
          <p:nvPr/>
        </p:nvSpPr>
        <p:spPr>
          <a:xfrm>
            <a:off x="6547104" y="1645920"/>
            <a:ext cx="1463040" cy="1036320"/>
          </a:xfrm>
          <a:prstGeom prst="rect">
            <a:avLst/>
          </a:prstGeom>
          <a:noFill/>
          <a:ln/>
        </p:spPr>
        <p:txBody>
          <a:bodyPr wrap="square" lIns="0" tIns="0" rIns="0" bIns="0" rtlCol="0" anchor="ctr"/>
          <a:lstStyle/>
          <a:p>
            <a:r>
              <a:rPr lang="en-US" sz="6400" b="1" dirty="0">
                <a:solidFill>
                  <a:srgbClr val="FFFFFF"/>
                </a:solidFill>
                <a:latin typeface="Cambria" pitchFamily="34" charset="0"/>
                <a:ea typeface="Cambria" pitchFamily="34" charset="-122"/>
                <a:cs typeface="Cambria" pitchFamily="34" charset="-120"/>
              </a:rPr>
              <a:t>417</a:t>
            </a:r>
            <a:endParaRPr lang="en-US" sz="6400" dirty="0"/>
          </a:p>
        </p:txBody>
      </p:sp>
      <p:pic>
        <p:nvPicPr>
          <p:cNvPr id="15" name="Image 2" descr="preencoded.png"/>
          <p:cNvPicPr>
            <a:picLocks noChangeAspect="1"/>
          </p:cNvPicPr>
          <p:nvPr/>
        </p:nvPicPr>
        <p:blipFill>
          <a:blip r:embed="rId5"/>
          <a:stretch>
            <a:fillRect/>
          </a:stretch>
        </p:blipFill>
        <p:spPr>
          <a:xfrm>
            <a:off x="8132064" y="1767840"/>
            <a:ext cx="609600" cy="609600"/>
          </a:xfrm>
          <a:prstGeom prst="rect">
            <a:avLst/>
          </a:prstGeom>
        </p:spPr>
      </p:pic>
      <p:sp>
        <p:nvSpPr>
          <p:cNvPr id="16" name="Text 11"/>
          <p:cNvSpPr/>
          <p:nvPr/>
        </p:nvSpPr>
        <p:spPr>
          <a:xfrm>
            <a:off x="6364224" y="2657856"/>
            <a:ext cx="2438400" cy="1036320"/>
          </a:xfrm>
          <a:prstGeom prst="rect">
            <a:avLst/>
          </a:prstGeom>
          <a:noFill/>
          <a:ln/>
        </p:spPr>
        <p:txBody>
          <a:bodyPr wrap="square" lIns="0" tIns="0" rIns="0" bIns="0" rtlCol="0" anchor="ctr"/>
          <a:lstStyle/>
          <a:p>
            <a:r>
              <a:rPr lang="en-US" sz="1333" dirty="0">
                <a:solidFill>
                  <a:srgbClr val="A8D8E8"/>
                </a:solidFill>
                <a:latin typeface="Calibri" pitchFamily="34" charset="0"/>
                <a:ea typeface="Calibri" pitchFamily="34" charset="-122"/>
                <a:cs typeface="Calibri" pitchFamily="34" charset="-120"/>
              </a:rPr>
              <a:t>kWh</a:t>
            </a:r>
            <a:endParaRPr lang="en-US" sz="1333" dirty="0"/>
          </a:p>
          <a:p>
            <a:r>
              <a:rPr lang="en-US" sz="1333" dirty="0">
                <a:solidFill>
                  <a:srgbClr val="A8D8E8"/>
                </a:solidFill>
                <a:latin typeface="Calibri" pitchFamily="34" charset="0"/>
                <a:ea typeface="Calibri" pitchFamily="34" charset="-122"/>
                <a:cs typeface="Calibri" pitchFamily="34" charset="-120"/>
              </a:rPr>
              <a:t>Traded</a:t>
            </a:r>
            <a:endParaRPr lang="en-US" sz="1333" dirty="0"/>
          </a:p>
        </p:txBody>
      </p:sp>
      <p:sp>
        <p:nvSpPr>
          <p:cNvPr id="17" name="Shape 12"/>
          <p:cNvSpPr/>
          <p:nvPr/>
        </p:nvSpPr>
        <p:spPr>
          <a:xfrm>
            <a:off x="9192768" y="1584960"/>
            <a:ext cx="2682240" cy="2255520"/>
          </a:xfrm>
          <a:prstGeom prst="roundRect">
            <a:avLst>
              <a:gd name="adj" fmla="val 4324"/>
            </a:avLst>
          </a:prstGeom>
          <a:solidFill>
            <a:srgbClr val="02534A"/>
          </a:solidFill>
          <a:ln w="6350">
            <a:solidFill>
              <a:srgbClr val="D1E8EF"/>
            </a:solidFill>
            <a:prstDash val="solid"/>
          </a:ln>
          <a:effectLst>
            <a:outerShdw blurRad="63500" dist="25400" dir="2700000" algn="bl" rotWithShape="0">
              <a:srgbClr val="000000">
                <a:alpha val="10000"/>
              </a:srgbClr>
            </a:outerShdw>
          </a:effectLst>
        </p:spPr>
      </p:sp>
      <p:sp>
        <p:nvSpPr>
          <p:cNvPr id="18" name="Text 13"/>
          <p:cNvSpPr/>
          <p:nvPr/>
        </p:nvSpPr>
        <p:spPr>
          <a:xfrm>
            <a:off x="9497568" y="1645920"/>
            <a:ext cx="1463040" cy="1036320"/>
          </a:xfrm>
          <a:prstGeom prst="rect">
            <a:avLst/>
          </a:prstGeom>
          <a:noFill/>
          <a:ln/>
        </p:spPr>
        <p:txBody>
          <a:bodyPr wrap="square" lIns="0" tIns="0" rIns="0" bIns="0" rtlCol="0" anchor="ctr"/>
          <a:lstStyle/>
          <a:p>
            <a:r>
              <a:rPr lang="en-US" sz="6400" b="1" dirty="0">
                <a:solidFill>
                  <a:srgbClr val="FFFFFF"/>
                </a:solidFill>
                <a:latin typeface="Cambria" pitchFamily="34" charset="0"/>
                <a:ea typeface="Cambria" pitchFamily="34" charset="-122"/>
                <a:cs typeface="Cambria" pitchFamily="34" charset="-120"/>
              </a:rPr>
              <a:t>3</a:t>
            </a:r>
            <a:endParaRPr lang="en-US" sz="6400" dirty="0"/>
          </a:p>
        </p:txBody>
      </p:sp>
      <p:pic>
        <p:nvPicPr>
          <p:cNvPr id="19" name="Image 3" descr="preencoded.png"/>
          <p:cNvPicPr>
            <a:picLocks noChangeAspect="1"/>
          </p:cNvPicPr>
          <p:nvPr/>
        </p:nvPicPr>
        <p:blipFill>
          <a:blip r:embed="rId6"/>
          <a:stretch>
            <a:fillRect/>
          </a:stretch>
        </p:blipFill>
        <p:spPr>
          <a:xfrm>
            <a:off x="11082528" y="1767840"/>
            <a:ext cx="609600" cy="609600"/>
          </a:xfrm>
          <a:prstGeom prst="rect">
            <a:avLst/>
          </a:prstGeom>
        </p:spPr>
      </p:pic>
      <p:sp>
        <p:nvSpPr>
          <p:cNvPr id="20" name="Text 14"/>
          <p:cNvSpPr/>
          <p:nvPr/>
        </p:nvSpPr>
        <p:spPr>
          <a:xfrm>
            <a:off x="9314688" y="2657856"/>
            <a:ext cx="2438400" cy="1036320"/>
          </a:xfrm>
          <a:prstGeom prst="rect">
            <a:avLst/>
          </a:prstGeom>
          <a:noFill/>
          <a:ln/>
        </p:spPr>
        <p:txBody>
          <a:bodyPr wrap="square" lIns="0" tIns="0" rIns="0" bIns="0" rtlCol="0" anchor="ctr"/>
          <a:lstStyle/>
          <a:p>
            <a:r>
              <a:rPr lang="en-US" sz="1333" dirty="0">
                <a:solidFill>
                  <a:srgbClr val="A8D8E8"/>
                </a:solidFill>
                <a:latin typeface="Calibri" pitchFamily="34" charset="0"/>
                <a:ea typeface="Calibri" pitchFamily="34" charset="-122"/>
                <a:cs typeface="Calibri" pitchFamily="34" charset="-120"/>
              </a:rPr>
              <a:t>DISCOMs</a:t>
            </a:r>
            <a:endParaRPr lang="en-US" sz="1333" dirty="0"/>
          </a:p>
          <a:p>
            <a:r>
              <a:rPr lang="en-US" sz="1333" dirty="0">
                <a:solidFill>
                  <a:srgbClr val="A8D8E8"/>
                </a:solidFill>
                <a:latin typeface="Calibri" pitchFamily="34" charset="0"/>
                <a:ea typeface="Calibri" pitchFamily="34" charset="-122"/>
                <a:cs typeface="Calibri" pitchFamily="34" charset="-120"/>
              </a:rPr>
              <a:t>Participating</a:t>
            </a:r>
            <a:endParaRPr lang="en-US" sz="1333" dirty="0"/>
          </a:p>
        </p:txBody>
      </p:sp>
      <p:sp>
        <p:nvSpPr>
          <p:cNvPr id="21" name="Shape 15"/>
          <p:cNvSpPr/>
          <p:nvPr/>
        </p:nvSpPr>
        <p:spPr>
          <a:xfrm>
            <a:off x="341376" y="4084320"/>
            <a:ext cx="7193280" cy="2316480"/>
          </a:xfrm>
          <a:prstGeom prst="roundRect">
            <a:avLst>
              <a:gd name="adj" fmla="val 4211"/>
            </a:avLst>
          </a:prstGeom>
          <a:solidFill>
            <a:srgbClr val="F0F8FB"/>
          </a:solidFill>
          <a:ln w="6350">
            <a:solidFill>
              <a:srgbClr val="D1E8EF"/>
            </a:solidFill>
            <a:prstDash val="solid"/>
          </a:ln>
          <a:effectLst>
            <a:outerShdw blurRad="63500" dist="25400" dir="2700000" algn="bl" rotWithShape="0">
              <a:srgbClr val="000000">
                <a:alpha val="10000"/>
              </a:srgbClr>
            </a:outerShdw>
          </a:effectLst>
        </p:spPr>
      </p:sp>
      <p:sp>
        <p:nvSpPr>
          <p:cNvPr id="22" name="Text 16"/>
          <p:cNvSpPr/>
          <p:nvPr/>
        </p:nvSpPr>
        <p:spPr>
          <a:xfrm>
            <a:off x="548640" y="4145280"/>
            <a:ext cx="6705600" cy="426720"/>
          </a:xfrm>
          <a:prstGeom prst="rect">
            <a:avLst/>
          </a:prstGeom>
          <a:noFill/>
          <a:ln/>
        </p:spPr>
        <p:txBody>
          <a:bodyPr wrap="square" lIns="0" tIns="0" rIns="0" bIns="0" rtlCol="0" anchor="ctr"/>
          <a:lstStyle/>
          <a:p>
            <a:r>
              <a:rPr lang="en-US" sz="1600" b="1" dirty="0">
                <a:solidFill>
                  <a:srgbClr val="065A82"/>
                </a:solidFill>
                <a:latin typeface="Calibri" pitchFamily="34" charset="0"/>
                <a:ea typeface="Calibri" pitchFamily="34" charset="-122"/>
                <a:cs typeface="Calibri" pitchFamily="34" charset="-120"/>
              </a:rPr>
              <a:t>Key Context</a:t>
            </a:r>
            <a:endParaRPr lang="en-US" sz="1600" dirty="0"/>
          </a:p>
        </p:txBody>
      </p:sp>
      <p:sp>
        <p:nvSpPr>
          <p:cNvPr id="23" name="Text 17"/>
          <p:cNvSpPr/>
          <p:nvPr/>
        </p:nvSpPr>
        <p:spPr>
          <a:xfrm>
            <a:off x="548640" y="4572000"/>
            <a:ext cx="6827520" cy="1706880"/>
          </a:xfrm>
          <a:prstGeom prst="rect">
            <a:avLst/>
          </a:prstGeom>
          <a:noFill/>
          <a:ln/>
        </p:spPr>
        <p:txBody>
          <a:bodyPr wrap="square" lIns="0" tIns="0" rIns="0" bIns="0" rtlCol="0" anchor="ctr"/>
          <a:lstStyle/>
          <a:p>
            <a:pPr marL="457189" indent="-457189">
              <a:spcAft>
                <a:spcPts val="533"/>
              </a:spcAft>
              <a:buSzPct val="100000"/>
              <a:buChar char="•"/>
            </a:pPr>
            <a:r>
              <a:rPr lang="en-US" sz="1467" dirty="0">
                <a:solidFill>
                  <a:srgbClr val="0D2233"/>
                </a:solidFill>
                <a:latin typeface="Calibri" pitchFamily="34" charset="0"/>
                <a:ea typeface="Calibri" pitchFamily="34" charset="-122"/>
                <a:cs typeface="Calibri" pitchFamily="34" charset="-120"/>
              </a:rPr>
              <a:t>DERC Order 11.02.2026 approved pilot for 6 months under P2P Transaction Guidelines 2024</a:t>
            </a:r>
            <a:endParaRPr lang="en-US" sz="1467" dirty="0"/>
          </a:p>
          <a:p>
            <a:pPr marL="457189" indent="-457189">
              <a:spcAft>
                <a:spcPts val="533"/>
              </a:spcAft>
              <a:buSzPct val="100000"/>
              <a:buChar char="•"/>
            </a:pPr>
            <a:r>
              <a:rPr lang="en-US" sz="1467" dirty="0">
                <a:solidFill>
                  <a:srgbClr val="0D2233"/>
                </a:solidFill>
                <a:latin typeface="Calibri" pitchFamily="34" charset="0"/>
                <a:ea typeface="Calibri" pitchFamily="34" charset="-122"/>
                <a:cs typeface="Calibri" pitchFamily="34" charset="-120"/>
              </a:rPr>
              <a:t>BRPL initiated all necessary actions — consumer onboarding, platform integration, billing</a:t>
            </a:r>
            <a:endParaRPr lang="en-US" sz="1467" dirty="0"/>
          </a:p>
          <a:p>
            <a:pPr marL="457189" indent="-457189">
              <a:spcAft>
                <a:spcPts val="533"/>
              </a:spcAft>
              <a:buSzPct val="100000"/>
              <a:buChar char="•"/>
            </a:pPr>
            <a:r>
              <a:rPr lang="en-US" sz="1467" dirty="0">
                <a:solidFill>
                  <a:srgbClr val="0D2233"/>
                </a:solidFill>
                <a:latin typeface="Calibri" pitchFamily="34" charset="0"/>
                <a:ea typeface="Calibri" pitchFamily="34" charset="-122"/>
                <a:cs typeface="Calibri" pitchFamily="34" charset="-120"/>
              </a:rPr>
              <a:t>Total sanctioned load of participating consumers / prosumers over 300 KW</a:t>
            </a:r>
            <a:endParaRPr lang="en-US" sz="1467" dirty="0"/>
          </a:p>
          <a:p>
            <a:pPr marL="457189" indent="-457189">
              <a:spcAft>
                <a:spcPts val="533"/>
              </a:spcAft>
              <a:buSzPct val="100000"/>
              <a:buChar char="•"/>
            </a:pPr>
            <a:r>
              <a:rPr lang="en-US" sz="1467" dirty="0">
                <a:solidFill>
                  <a:srgbClr val="0D2233"/>
                </a:solidFill>
                <a:latin typeface="Calibri" pitchFamily="34" charset="0"/>
                <a:ea typeface="Calibri" pitchFamily="34" charset="-122"/>
                <a:cs typeface="Calibri" pitchFamily="34" charset="-120"/>
              </a:rPr>
              <a:t>Bid/offer of 673 kWh placed; 417 kWh (62%) successfully traded</a:t>
            </a:r>
            <a:endParaRPr lang="en-US" sz="1467" dirty="0"/>
          </a:p>
        </p:txBody>
      </p:sp>
      <p:sp>
        <p:nvSpPr>
          <p:cNvPr id="24" name="Shape 18"/>
          <p:cNvSpPr/>
          <p:nvPr/>
        </p:nvSpPr>
        <p:spPr>
          <a:xfrm>
            <a:off x="7863840" y="4084320"/>
            <a:ext cx="3986784" cy="2316480"/>
          </a:xfrm>
          <a:prstGeom prst="roundRect">
            <a:avLst>
              <a:gd name="adj" fmla="val 4211"/>
            </a:avLst>
          </a:prstGeom>
          <a:solidFill>
            <a:srgbClr val="F0F8FB"/>
          </a:solidFill>
          <a:ln w="6350">
            <a:solidFill>
              <a:srgbClr val="D1E8EF"/>
            </a:solidFill>
            <a:prstDash val="solid"/>
          </a:ln>
          <a:effectLst>
            <a:outerShdw blurRad="63500" dist="25400" dir="2700000" algn="bl" rotWithShape="0">
              <a:srgbClr val="000000">
                <a:alpha val="10000"/>
              </a:srgbClr>
            </a:outerShdw>
          </a:effectLst>
        </p:spPr>
      </p:sp>
      <p:sp>
        <p:nvSpPr>
          <p:cNvPr id="25" name="Text 19"/>
          <p:cNvSpPr/>
          <p:nvPr/>
        </p:nvSpPr>
        <p:spPr>
          <a:xfrm>
            <a:off x="8046720" y="4145280"/>
            <a:ext cx="3657600" cy="426720"/>
          </a:xfrm>
          <a:prstGeom prst="rect">
            <a:avLst/>
          </a:prstGeom>
          <a:noFill/>
          <a:ln/>
        </p:spPr>
        <p:txBody>
          <a:bodyPr wrap="square" lIns="0" tIns="0" rIns="0" bIns="0" rtlCol="0" anchor="ctr"/>
          <a:lstStyle/>
          <a:p>
            <a:r>
              <a:rPr lang="en-US" sz="1600" b="1" dirty="0">
                <a:solidFill>
                  <a:srgbClr val="065A82"/>
                </a:solidFill>
                <a:latin typeface="Calibri" pitchFamily="34" charset="0"/>
                <a:ea typeface="Calibri" pitchFamily="34" charset="-122"/>
                <a:cs typeface="Calibri" pitchFamily="34" charset="-120"/>
              </a:rPr>
              <a:t>Trade Platforms</a:t>
            </a:r>
            <a:endParaRPr lang="en-US" sz="1600" dirty="0"/>
          </a:p>
        </p:txBody>
      </p:sp>
      <p:pic>
        <p:nvPicPr>
          <p:cNvPr id="26" name="Image 4" descr="preencoded.png"/>
          <p:cNvPicPr>
            <a:picLocks noChangeAspect="1"/>
          </p:cNvPicPr>
          <p:nvPr/>
        </p:nvPicPr>
        <p:blipFill>
          <a:blip r:embed="rId7"/>
          <a:stretch>
            <a:fillRect/>
          </a:stretch>
        </p:blipFill>
        <p:spPr>
          <a:xfrm>
            <a:off x="8046720" y="4681728"/>
            <a:ext cx="268224" cy="268224"/>
          </a:xfrm>
          <a:prstGeom prst="rect">
            <a:avLst/>
          </a:prstGeom>
        </p:spPr>
      </p:pic>
      <p:sp>
        <p:nvSpPr>
          <p:cNvPr id="27" name="Text 20"/>
          <p:cNvSpPr/>
          <p:nvPr/>
        </p:nvSpPr>
        <p:spPr>
          <a:xfrm>
            <a:off x="8388096" y="4657344"/>
            <a:ext cx="2072640" cy="341376"/>
          </a:xfrm>
          <a:prstGeom prst="rect">
            <a:avLst/>
          </a:prstGeom>
          <a:noFill/>
          <a:ln/>
        </p:spPr>
        <p:txBody>
          <a:bodyPr wrap="square" lIns="0" tIns="0" rIns="0" bIns="0" rtlCol="0" anchor="ctr"/>
          <a:lstStyle/>
          <a:p>
            <a:r>
              <a:rPr lang="en-US" sz="1467" b="1" dirty="0">
                <a:solidFill>
                  <a:srgbClr val="0D2233"/>
                </a:solidFill>
                <a:latin typeface="Calibri" pitchFamily="34" charset="0"/>
                <a:ea typeface="Calibri" pitchFamily="34" charset="-122"/>
                <a:cs typeface="Calibri" pitchFamily="34" charset="-120"/>
              </a:rPr>
              <a:t>Kazam Energy</a:t>
            </a:r>
            <a:endParaRPr lang="en-US" sz="1467" dirty="0"/>
          </a:p>
        </p:txBody>
      </p:sp>
      <p:sp>
        <p:nvSpPr>
          <p:cNvPr id="28" name="Text 21"/>
          <p:cNvSpPr/>
          <p:nvPr/>
        </p:nvSpPr>
        <p:spPr>
          <a:xfrm>
            <a:off x="10485120" y="4657344"/>
            <a:ext cx="1219200" cy="341376"/>
          </a:xfrm>
          <a:prstGeom prst="rect">
            <a:avLst/>
          </a:prstGeom>
          <a:noFill/>
          <a:ln/>
        </p:spPr>
        <p:txBody>
          <a:bodyPr wrap="square" lIns="0" tIns="0" rIns="0" bIns="0" rtlCol="0" anchor="ctr"/>
          <a:lstStyle/>
          <a:p>
            <a:pPr algn="r"/>
            <a:r>
              <a:rPr lang="en-US" sz="1467" dirty="0">
                <a:solidFill>
                  <a:srgbClr val="028090"/>
                </a:solidFill>
                <a:latin typeface="Calibri" pitchFamily="34" charset="0"/>
                <a:ea typeface="Calibri" pitchFamily="34" charset="-122"/>
                <a:cs typeface="Calibri" pitchFamily="34" charset="-120"/>
              </a:rPr>
              <a:t>31 kWh traded</a:t>
            </a:r>
            <a:endParaRPr lang="en-US" sz="1467" dirty="0"/>
          </a:p>
        </p:txBody>
      </p:sp>
      <p:pic>
        <p:nvPicPr>
          <p:cNvPr id="29" name="Image 5" descr="preencoded.png"/>
          <p:cNvPicPr>
            <a:picLocks noChangeAspect="1"/>
          </p:cNvPicPr>
          <p:nvPr/>
        </p:nvPicPr>
        <p:blipFill>
          <a:blip r:embed="rId7"/>
          <a:stretch>
            <a:fillRect/>
          </a:stretch>
        </p:blipFill>
        <p:spPr>
          <a:xfrm>
            <a:off x="8046720" y="5193792"/>
            <a:ext cx="268224" cy="268224"/>
          </a:xfrm>
          <a:prstGeom prst="rect">
            <a:avLst/>
          </a:prstGeom>
        </p:spPr>
      </p:pic>
      <p:sp>
        <p:nvSpPr>
          <p:cNvPr id="30" name="Text 22"/>
          <p:cNvSpPr/>
          <p:nvPr/>
        </p:nvSpPr>
        <p:spPr>
          <a:xfrm>
            <a:off x="8388096" y="5169408"/>
            <a:ext cx="2072640" cy="341376"/>
          </a:xfrm>
          <a:prstGeom prst="rect">
            <a:avLst/>
          </a:prstGeom>
          <a:noFill/>
          <a:ln/>
        </p:spPr>
        <p:txBody>
          <a:bodyPr wrap="square" lIns="0" tIns="0" rIns="0" bIns="0" rtlCol="0" anchor="ctr"/>
          <a:lstStyle/>
          <a:p>
            <a:r>
              <a:rPr lang="en-US" sz="1467" b="1" dirty="0">
                <a:solidFill>
                  <a:srgbClr val="0D2233"/>
                </a:solidFill>
                <a:latin typeface="Calibri" pitchFamily="34" charset="0"/>
                <a:ea typeface="Calibri" pitchFamily="34" charset="-122"/>
                <a:cs typeface="Calibri" pitchFamily="34" charset="-120"/>
              </a:rPr>
              <a:t>Terra Rex Energy</a:t>
            </a:r>
            <a:endParaRPr lang="en-US" sz="1467" dirty="0"/>
          </a:p>
        </p:txBody>
      </p:sp>
      <p:sp>
        <p:nvSpPr>
          <p:cNvPr id="31" name="Text 23"/>
          <p:cNvSpPr/>
          <p:nvPr/>
        </p:nvSpPr>
        <p:spPr>
          <a:xfrm>
            <a:off x="10485120" y="5169408"/>
            <a:ext cx="1219200" cy="341376"/>
          </a:xfrm>
          <a:prstGeom prst="rect">
            <a:avLst/>
          </a:prstGeom>
          <a:noFill/>
          <a:ln/>
        </p:spPr>
        <p:txBody>
          <a:bodyPr wrap="square" lIns="0" tIns="0" rIns="0" bIns="0" rtlCol="0" anchor="ctr"/>
          <a:lstStyle/>
          <a:p>
            <a:pPr algn="r"/>
            <a:r>
              <a:rPr lang="en-US" sz="1467" dirty="0">
                <a:solidFill>
                  <a:srgbClr val="028090"/>
                </a:solidFill>
                <a:latin typeface="Calibri" pitchFamily="34" charset="0"/>
                <a:ea typeface="Calibri" pitchFamily="34" charset="-122"/>
                <a:cs typeface="Calibri" pitchFamily="34" charset="-120"/>
              </a:rPr>
              <a:t>52 kWh traded</a:t>
            </a:r>
            <a:endParaRPr lang="en-US" sz="1467" dirty="0"/>
          </a:p>
        </p:txBody>
      </p:sp>
      <p:pic>
        <p:nvPicPr>
          <p:cNvPr id="32" name="Image 6" descr="preencoded.png"/>
          <p:cNvPicPr>
            <a:picLocks noChangeAspect="1"/>
          </p:cNvPicPr>
          <p:nvPr/>
        </p:nvPicPr>
        <p:blipFill>
          <a:blip r:embed="rId7"/>
          <a:stretch>
            <a:fillRect/>
          </a:stretch>
        </p:blipFill>
        <p:spPr>
          <a:xfrm>
            <a:off x="8046720" y="5705856"/>
            <a:ext cx="268224" cy="268224"/>
          </a:xfrm>
          <a:prstGeom prst="rect">
            <a:avLst/>
          </a:prstGeom>
        </p:spPr>
      </p:pic>
      <p:sp>
        <p:nvSpPr>
          <p:cNvPr id="33" name="Text 24"/>
          <p:cNvSpPr/>
          <p:nvPr/>
        </p:nvSpPr>
        <p:spPr>
          <a:xfrm>
            <a:off x="8388096" y="5681472"/>
            <a:ext cx="2072640" cy="341376"/>
          </a:xfrm>
          <a:prstGeom prst="rect">
            <a:avLst/>
          </a:prstGeom>
          <a:noFill/>
          <a:ln/>
        </p:spPr>
        <p:txBody>
          <a:bodyPr wrap="square" lIns="0" tIns="0" rIns="0" bIns="0" rtlCol="0" anchor="ctr"/>
          <a:lstStyle/>
          <a:p>
            <a:r>
              <a:rPr lang="en-US" sz="1467" b="1" dirty="0">
                <a:solidFill>
                  <a:srgbClr val="0D2233"/>
                </a:solidFill>
                <a:latin typeface="Calibri" pitchFamily="34" charset="0"/>
                <a:ea typeface="Calibri" pitchFamily="34" charset="-122"/>
                <a:cs typeface="Calibri" pitchFamily="34" charset="-120"/>
              </a:rPr>
              <a:t>Pulse Energy</a:t>
            </a:r>
            <a:endParaRPr lang="en-US" sz="1467" dirty="0"/>
          </a:p>
        </p:txBody>
      </p:sp>
      <p:sp>
        <p:nvSpPr>
          <p:cNvPr id="34" name="Text 25"/>
          <p:cNvSpPr/>
          <p:nvPr/>
        </p:nvSpPr>
        <p:spPr>
          <a:xfrm>
            <a:off x="10485120" y="5681472"/>
            <a:ext cx="1219200" cy="341376"/>
          </a:xfrm>
          <a:prstGeom prst="rect">
            <a:avLst/>
          </a:prstGeom>
          <a:noFill/>
          <a:ln/>
        </p:spPr>
        <p:txBody>
          <a:bodyPr wrap="square" lIns="0" tIns="0" rIns="0" bIns="0" rtlCol="0" anchor="ctr"/>
          <a:lstStyle/>
          <a:p>
            <a:pPr algn="r"/>
            <a:r>
              <a:rPr lang="en-US" sz="1467" dirty="0">
                <a:solidFill>
                  <a:srgbClr val="028090"/>
                </a:solidFill>
                <a:latin typeface="Calibri" pitchFamily="34" charset="0"/>
                <a:ea typeface="Calibri" pitchFamily="34" charset="-122"/>
                <a:cs typeface="Calibri" pitchFamily="34" charset="-120"/>
              </a:rPr>
              <a:t>333 kWh traded</a:t>
            </a:r>
            <a:endParaRPr lang="en-US" sz="1467" dirty="0"/>
          </a:p>
        </p:txBody>
      </p:sp>
      <p:sp>
        <p:nvSpPr>
          <p:cNvPr id="35" name="Rectangle 34">
            <a:extLst>
              <a:ext uri="{FF2B5EF4-FFF2-40B4-BE49-F238E27FC236}">
                <a16:creationId xmlns:a16="http://schemas.microsoft.com/office/drawing/2014/main" id="{A6D18A68-A4CB-F07A-28EF-8C007CA60DC6}"/>
              </a:ext>
            </a:extLst>
          </p:cNvPr>
          <p:cNvSpPr/>
          <p:nvPr/>
        </p:nvSpPr>
        <p:spPr>
          <a:xfrm>
            <a:off x="464020" y="266290"/>
            <a:ext cx="8364662" cy="537840"/>
          </a:xfrm>
          <a:prstGeom prst="rect">
            <a:avLst/>
          </a:prstGeom>
        </p:spPr>
        <p:txBody>
          <a:bodyPr wrap="square">
            <a:spAutoFit/>
          </a:bodyPr>
          <a:lstStyle/>
          <a:p>
            <a:pPr>
              <a:lnSpc>
                <a:spcPct val="120000"/>
              </a:lnSpc>
              <a:spcBef>
                <a:spcPts val="600"/>
              </a:spcBef>
            </a:pPr>
            <a:r>
              <a:rPr lang="en-US" sz="2600" dirty="0">
                <a:solidFill>
                  <a:srgbClr val="C00000"/>
                </a:solidFill>
                <a:latin typeface="Arial" panose="020B0604020202020204" pitchFamily="34" charset="0"/>
                <a:ea typeface="+mj-ea"/>
                <a:cs typeface="Arial" panose="020B0604020202020204" pitchFamily="34" charset="0"/>
              </a:rPr>
              <a:t>D. P2P Pilot at BRPL — Snapshot</a:t>
            </a:r>
            <a:endParaRPr lang="en-US" dirty="0">
              <a:solidFill>
                <a:srgbClr val="034DA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487680" y="121920"/>
            <a:ext cx="11216640" cy="731520"/>
          </a:xfrm>
          <a:prstGeom prst="rect">
            <a:avLst/>
          </a:prstGeom>
          <a:noFill/>
          <a:ln/>
        </p:spPr>
        <p:txBody>
          <a:bodyPr wrap="square" lIns="0" tIns="0" rIns="0" bIns="0" rtlCol="0" anchor="ctr"/>
          <a:lstStyle/>
          <a:p>
            <a:pPr>
              <a:lnSpc>
                <a:spcPct val="120000"/>
              </a:lnSpc>
              <a:spcBef>
                <a:spcPts val="600"/>
              </a:spcBef>
            </a:pPr>
            <a:r>
              <a:rPr lang="en-US" sz="2600" dirty="0">
                <a:solidFill>
                  <a:srgbClr val="C00000"/>
                </a:solidFill>
                <a:latin typeface="Arial" panose="020B0604020202020204" pitchFamily="34" charset="0"/>
                <a:ea typeface="+mj-ea"/>
                <a:cs typeface="Arial" panose="020B0604020202020204" pitchFamily="34" charset="0"/>
              </a:rPr>
              <a:t>E. Trade Performance — Results Till 16 June 2026</a:t>
            </a:r>
          </a:p>
        </p:txBody>
      </p:sp>
      <p:sp>
        <p:nvSpPr>
          <p:cNvPr id="4" name="Text 2"/>
          <p:cNvSpPr/>
          <p:nvPr/>
        </p:nvSpPr>
        <p:spPr>
          <a:xfrm>
            <a:off x="487680" y="732676"/>
            <a:ext cx="11216640" cy="426720"/>
          </a:xfrm>
          <a:prstGeom prst="rect">
            <a:avLst/>
          </a:prstGeom>
          <a:noFill/>
          <a:ln/>
        </p:spPr>
        <p:txBody>
          <a:bodyPr wrap="square" lIns="0" tIns="0" rIns="0" bIns="0" rtlCol="0" anchor="ctr"/>
          <a:lstStyle/>
          <a:p>
            <a:r>
              <a:rPr lang="en-US" dirty="0">
                <a:solidFill>
                  <a:srgbClr val="5B677A"/>
                </a:solidFill>
              </a:rPr>
              <a:t>191 trades · 673 kWh offered · 417 kWh settled</a:t>
            </a:r>
          </a:p>
        </p:txBody>
      </p:sp>
      <p:sp>
        <p:nvSpPr>
          <p:cNvPr id="5" name="Text 3"/>
          <p:cNvSpPr/>
          <p:nvPr/>
        </p:nvSpPr>
        <p:spPr>
          <a:xfrm>
            <a:off x="341376" y="1202751"/>
            <a:ext cx="5486400" cy="365760"/>
          </a:xfrm>
          <a:prstGeom prst="rect">
            <a:avLst/>
          </a:prstGeom>
          <a:noFill/>
          <a:ln/>
        </p:spPr>
        <p:txBody>
          <a:bodyPr wrap="square" lIns="0" tIns="0" rIns="0" bIns="0" rtlCol="0" anchor="ctr"/>
          <a:lstStyle/>
          <a:p>
            <a:pPr algn="ctr"/>
            <a:r>
              <a:rPr lang="en-US" sz="1600" b="1" dirty="0">
                <a:solidFill>
                  <a:srgbClr val="065A82"/>
                </a:solidFill>
                <a:latin typeface="Calibri" pitchFamily="34" charset="0"/>
                <a:ea typeface="Calibri" pitchFamily="34" charset="-122"/>
                <a:cs typeface="Calibri" pitchFamily="34" charset="-120"/>
              </a:rPr>
              <a:t>Units Traded by Platform (kWh)</a:t>
            </a:r>
            <a:endParaRPr lang="en-US" sz="1600" dirty="0"/>
          </a:p>
        </p:txBody>
      </p:sp>
      <p:graphicFrame>
        <p:nvGraphicFramePr>
          <p:cNvPr id="6" name="Chart 0"/>
          <p:cNvGraphicFramePr/>
          <p:nvPr>
            <p:extLst>
              <p:ext uri="{D42A27DB-BD31-4B8C-83A1-F6EECF244321}">
                <p14:modId xmlns:p14="http://schemas.microsoft.com/office/powerpoint/2010/main" val="3013864426"/>
              </p:ext>
            </p:extLst>
          </p:nvPr>
        </p:nvGraphicFramePr>
        <p:xfrm>
          <a:off x="341376" y="1544706"/>
          <a:ext cx="5486400" cy="30480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4"/>
          <p:cNvSpPr/>
          <p:nvPr/>
        </p:nvSpPr>
        <p:spPr>
          <a:xfrm>
            <a:off x="6096000" y="1202752"/>
            <a:ext cx="5730240" cy="365760"/>
          </a:xfrm>
          <a:prstGeom prst="rect">
            <a:avLst/>
          </a:prstGeom>
          <a:noFill/>
          <a:ln/>
        </p:spPr>
        <p:txBody>
          <a:bodyPr wrap="square" lIns="0" tIns="0" rIns="0" bIns="0" rtlCol="0" anchor="ctr"/>
          <a:lstStyle/>
          <a:p>
            <a:pPr algn="ctr"/>
            <a:r>
              <a:rPr lang="en-US" sz="1600" b="1" dirty="0">
                <a:solidFill>
                  <a:srgbClr val="065A82"/>
                </a:solidFill>
                <a:latin typeface="Calibri" pitchFamily="34" charset="0"/>
                <a:ea typeface="Calibri" pitchFamily="34" charset="-122"/>
                <a:cs typeface="Calibri" pitchFamily="34" charset="-120"/>
              </a:rPr>
              <a:t>Units Traded by DISCOM Corridor (kWh)</a:t>
            </a:r>
            <a:endParaRPr lang="en-US" sz="1600" dirty="0"/>
          </a:p>
        </p:txBody>
      </p:sp>
      <p:graphicFrame>
        <p:nvGraphicFramePr>
          <p:cNvPr id="8" name="Chart 1"/>
          <p:cNvGraphicFramePr/>
          <p:nvPr>
            <p:extLst>
              <p:ext uri="{D42A27DB-BD31-4B8C-83A1-F6EECF244321}">
                <p14:modId xmlns:p14="http://schemas.microsoft.com/office/powerpoint/2010/main" val="2494331599"/>
              </p:ext>
            </p:extLst>
          </p:nvPr>
        </p:nvGraphicFramePr>
        <p:xfrm>
          <a:off x="6096000" y="1501578"/>
          <a:ext cx="5730240" cy="3048000"/>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 5"/>
          <p:cNvSpPr/>
          <p:nvPr/>
        </p:nvSpPr>
        <p:spPr>
          <a:xfrm>
            <a:off x="341376" y="4611687"/>
            <a:ext cx="11509248" cy="365760"/>
          </a:xfrm>
          <a:prstGeom prst="rect">
            <a:avLst/>
          </a:prstGeom>
          <a:noFill/>
          <a:ln/>
        </p:spPr>
        <p:txBody>
          <a:bodyPr wrap="square" lIns="0" tIns="0" rIns="0" bIns="0" rtlCol="0" anchor="ctr"/>
          <a:lstStyle/>
          <a:p>
            <a:r>
              <a:rPr lang="en-US" sz="1467" b="1" dirty="0">
                <a:solidFill>
                  <a:srgbClr val="065A82"/>
                </a:solidFill>
                <a:latin typeface="Calibri" pitchFamily="34" charset="0"/>
                <a:ea typeface="Calibri" pitchFamily="34" charset="-122"/>
                <a:cs typeface="Calibri" pitchFamily="34" charset="-120"/>
              </a:rPr>
              <a:t>Settlement Summary by Platform</a:t>
            </a:r>
            <a:endParaRPr lang="en-US" sz="1467" dirty="0"/>
          </a:p>
        </p:txBody>
      </p:sp>
      <p:graphicFrame>
        <p:nvGraphicFramePr>
          <p:cNvPr id="10" name="Table 0"/>
          <p:cNvGraphicFramePr>
            <a:graphicFrameLocks noGrp="1"/>
          </p:cNvGraphicFramePr>
          <p:nvPr>
            <p:extLst>
              <p:ext uri="{D42A27DB-BD31-4B8C-83A1-F6EECF244321}">
                <p14:modId xmlns:p14="http://schemas.microsoft.com/office/powerpoint/2010/main" val="4166489026"/>
              </p:ext>
            </p:extLst>
          </p:nvPr>
        </p:nvGraphicFramePr>
        <p:xfrm>
          <a:off x="341376" y="4952138"/>
          <a:ext cx="11509247" cy="1625600"/>
        </p:xfrm>
        <a:graphic>
          <a:graphicData uri="http://schemas.openxmlformats.org/drawingml/2006/table">
            <a:tbl>
              <a:tblPr/>
              <a:tblGrid>
                <a:gridCol w="2406251">
                  <a:extLst>
                    <a:ext uri="{9D8B030D-6E8A-4147-A177-3AD203B41FA5}">
                      <a16:colId xmlns:a16="http://schemas.microsoft.com/office/drawing/2014/main" val="20000"/>
                    </a:ext>
                  </a:extLst>
                </a:gridCol>
                <a:gridCol w="2393716">
                  <a:extLst>
                    <a:ext uri="{9D8B030D-6E8A-4147-A177-3AD203B41FA5}">
                      <a16:colId xmlns:a16="http://schemas.microsoft.com/office/drawing/2014/main" val="20001"/>
                    </a:ext>
                  </a:extLst>
                </a:gridCol>
                <a:gridCol w="2242868">
                  <a:extLst>
                    <a:ext uri="{9D8B030D-6E8A-4147-A177-3AD203B41FA5}">
                      <a16:colId xmlns:a16="http://schemas.microsoft.com/office/drawing/2014/main" val="20002"/>
                    </a:ext>
                  </a:extLst>
                </a:gridCol>
                <a:gridCol w="2104846">
                  <a:extLst>
                    <a:ext uri="{9D8B030D-6E8A-4147-A177-3AD203B41FA5}">
                      <a16:colId xmlns:a16="http://schemas.microsoft.com/office/drawing/2014/main" val="3573125970"/>
                    </a:ext>
                  </a:extLst>
                </a:gridCol>
                <a:gridCol w="2361566">
                  <a:extLst>
                    <a:ext uri="{9D8B030D-6E8A-4147-A177-3AD203B41FA5}">
                      <a16:colId xmlns:a16="http://schemas.microsoft.com/office/drawing/2014/main" val="20003"/>
                    </a:ext>
                  </a:extLst>
                </a:gridCol>
              </a:tblGrid>
              <a:tr h="325120">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Trade Platform</a:t>
                      </a:r>
                      <a:endParaRPr lang="en-US" sz="1300" dirty="0">
                        <a:latin typeface="Calibri" charset="0"/>
                        <a:ea typeface="Calibri" charset="0"/>
                        <a:cs typeface="Calibri" charset="0"/>
                      </a:endParaRPr>
                    </a:p>
                  </a:txBody>
                  <a:tcPr marL="121920" marR="121920" marT="60960" marB="60960">
                    <a:lnL w="6350" cap="flat" cmpd="sng" algn="ctr">
                      <a:solidFill>
                        <a:srgbClr val="B0D8E8"/>
                      </a:solidFill>
                      <a:prstDash val="solid"/>
                      <a:round/>
                      <a:headEnd type="none" w="med" len="med"/>
                      <a:tailEnd type="none" w="med" len="med"/>
                    </a:lnL>
                    <a:lnR w="6350" cap="flat" cmpd="sng" algn="ctr">
                      <a:solidFill>
                        <a:srgbClr val="B0D8E8"/>
                      </a:solidFill>
                      <a:prstDash val="solid"/>
                      <a:round/>
                      <a:headEnd type="none" w="med" len="med"/>
                      <a:tailEnd type="none" w="med" len="med"/>
                    </a:lnR>
                    <a:lnT w="6350" cap="flat" cmpd="sng" algn="ctr">
                      <a:solidFill>
                        <a:srgbClr val="B0D8E8"/>
                      </a:solidFill>
                      <a:prstDash val="solid"/>
                      <a:round/>
                      <a:headEnd type="none" w="med" len="med"/>
                      <a:tailEnd type="none" w="med" len="med"/>
                    </a:lnT>
                    <a:lnB w="6350" cap="flat" cmpd="sng" algn="ctr">
                      <a:solidFill>
                        <a:srgbClr val="B0D8E8"/>
                      </a:solidFill>
                      <a:prstDash val="solid"/>
                      <a:round/>
                      <a:headEnd type="none" w="med" len="med"/>
                      <a:tailEnd type="none" w="med" len="med"/>
                    </a:lnB>
                    <a:solidFill>
                      <a:srgbClr val="065A82"/>
                    </a:solidFill>
                  </a:tcPr>
                </a:tc>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Role</a:t>
                      </a:r>
                      <a:endParaRPr lang="en-US" sz="1300" dirty="0">
                        <a:latin typeface="Calibri" charset="0"/>
                        <a:ea typeface="Calibri" charset="0"/>
                        <a:cs typeface="Calibri" charset="0"/>
                      </a:endParaRPr>
                    </a:p>
                  </a:txBody>
                  <a:tcPr marL="121920" marR="121920" marT="60960" marB="60960">
                    <a:lnL w="6350" cap="flat" cmpd="sng" algn="ctr">
                      <a:solidFill>
                        <a:srgbClr val="B0D8E8"/>
                      </a:solidFill>
                      <a:prstDash val="solid"/>
                      <a:round/>
                      <a:headEnd type="none" w="med" len="med"/>
                      <a:tailEnd type="none" w="med" len="med"/>
                    </a:lnL>
                    <a:lnR w="6350" cap="flat" cmpd="sng" algn="ctr">
                      <a:solidFill>
                        <a:srgbClr val="B0D8E8"/>
                      </a:solidFill>
                      <a:prstDash val="solid"/>
                      <a:round/>
                      <a:headEnd type="none" w="med" len="med"/>
                      <a:tailEnd type="none" w="med" len="med"/>
                    </a:lnR>
                    <a:lnT w="6350" cap="flat" cmpd="sng" algn="ctr">
                      <a:solidFill>
                        <a:srgbClr val="B0D8E8"/>
                      </a:solidFill>
                      <a:prstDash val="solid"/>
                      <a:round/>
                      <a:headEnd type="none" w="med" len="med"/>
                      <a:tailEnd type="none" w="med" len="med"/>
                    </a:lnT>
                    <a:lnB w="6350" cap="flat" cmpd="sng" algn="ctr">
                      <a:solidFill>
                        <a:srgbClr val="B0D8E8"/>
                      </a:solidFill>
                      <a:prstDash val="solid"/>
                      <a:round/>
                      <a:headEnd type="none" w="med" len="med"/>
                      <a:tailEnd type="none" w="med" len="med"/>
                    </a:lnB>
                    <a:solidFill>
                      <a:srgbClr val="065A82"/>
                    </a:solidFill>
                  </a:tcPr>
                </a:tc>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Consumer Count</a:t>
                      </a:r>
                      <a:endParaRPr lang="en-US" sz="1300" dirty="0">
                        <a:latin typeface="Calibri" charset="0"/>
                        <a:ea typeface="Calibri" charset="0"/>
                        <a:cs typeface="Calibri" charset="0"/>
                      </a:endParaRPr>
                    </a:p>
                  </a:txBody>
                  <a:tcPr marL="121920" marR="121920" marT="60960" marB="60960">
                    <a:lnL w="6350" cap="flat" cmpd="sng" algn="ctr">
                      <a:solidFill>
                        <a:srgbClr val="B0D8E8"/>
                      </a:solidFill>
                      <a:prstDash val="solid"/>
                      <a:round/>
                      <a:headEnd type="none" w="med" len="med"/>
                      <a:tailEnd type="none" w="med" len="med"/>
                    </a:lnL>
                    <a:lnR w="6350" cap="flat" cmpd="sng" algn="ctr">
                      <a:solidFill>
                        <a:srgbClr val="B0D8E8"/>
                      </a:solidFill>
                      <a:prstDash val="solid"/>
                      <a:round/>
                      <a:headEnd type="none" w="med" len="med"/>
                      <a:tailEnd type="none" w="med" len="med"/>
                    </a:lnR>
                    <a:lnT w="6350" cap="flat" cmpd="sng" algn="ctr">
                      <a:solidFill>
                        <a:srgbClr val="B0D8E8"/>
                      </a:solidFill>
                      <a:prstDash val="solid"/>
                      <a:round/>
                      <a:headEnd type="none" w="med" len="med"/>
                      <a:tailEnd type="none" w="med" len="med"/>
                    </a:lnT>
                    <a:lnB w="6350" cap="flat" cmpd="sng" algn="ctr">
                      <a:solidFill>
                        <a:srgbClr val="B0D8E8"/>
                      </a:solidFill>
                      <a:prstDash val="solid"/>
                      <a:round/>
                      <a:headEnd type="none" w="med" len="med"/>
                      <a:tailEnd type="none" w="med" len="med"/>
                    </a:lnB>
                    <a:solidFill>
                      <a:srgbClr val="065A82"/>
                    </a:solidFill>
                  </a:tcPr>
                </a:tc>
                <a:tc>
                  <a:txBody>
                    <a:bodyPr/>
                    <a:lstStyle/>
                    <a:p>
                      <a:pPr marL="0" indent="0">
                        <a:buNone/>
                      </a:pPr>
                      <a:r>
                        <a:rPr lang="en-US" sz="1300" b="1" dirty="0">
                          <a:solidFill>
                            <a:schemeClr val="bg1"/>
                          </a:solidFill>
                          <a:latin typeface="Calibri" charset="0"/>
                          <a:ea typeface="Calibri" charset="0"/>
                          <a:cs typeface="Calibri" charset="0"/>
                        </a:rPr>
                        <a:t>Prosumer Count</a:t>
                      </a:r>
                    </a:p>
                  </a:txBody>
                  <a:tcPr marL="121920" marR="121920" marT="60960" marB="60960">
                    <a:lnL w="6350" cap="flat" cmpd="sng" algn="ctr">
                      <a:solidFill>
                        <a:srgbClr val="B0D8E8"/>
                      </a:solidFill>
                      <a:prstDash val="solid"/>
                      <a:round/>
                      <a:headEnd type="none" w="med" len="med"/>
                      <a:tailEnd type="none" w="med" len="med"/>
                    </a:lnL>
                    <a:lnR w="6350" cap="flat" cmpd="sng" algn="ctr">
                      <a:solidFill>
                        <a:srgbClr val="B0D8E8"/>
                      </a:solidFill>
                      <a:prstDash val="solid"/>
                      <a:round/>
                      <a:headEnd type="none" w="med" len="med"/>
                      <a:tailEnd type="none" w="med" len="med"/>
                    </a:lnR>
                    <a:lnT w="6350" cap="flat" cmpd="sng" algn="ctr">
                      <a:solidFill>
                        <a:srgbClr val="B0D8E8"/>
                      </a:solidFill>
                      <a:prstDash val="solid"/>
                      <a:round/>
                      <a:headEnd type="none" w="med" len="med"/>
                      <a:tailEnd type="none" w="med" len="med"/>
                    </a:lnT>
                    <a:lnB w="6350" cap="flat" cmpd="sng" algn="ctr">
                      <a:solidFill>
                        <a:srgbClr val="B0D8E8"/>
                      </a:solidFill>
                      <a:prstDash val="solid"/>
                      <a:round/>
                      <a:headEnd type="none" w="med" len="med"/>
                      <a:tailEnd type="none" w="med" len="med"/>
                    </a:lnB>
                    <a:solidFill>
                      <a:srgbClr val="065A82"/>
                    </a:solidFill>
                  </a:tcPr>
                </a:tc>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Units Traded (kWh)</a:t>
                      </a:r>
                      <a:endParaRPr lang="en-US" sz="1300" dirty="0">
                        <a:latin typeface="Calibri" charset="0"/>
                        <a:ea typeface="Calibri" charset="0"/>
                        <a:cs typeface="Calibri" charset="0"/>
                      </a:endParaRPr>
                    </a:p>
                  </a:txBody>
                  <a:tcPr marL="121920" marR="121920" marT="60960" marB="60960">
                    <a:lnL w="6350" cap="flat" cmpd="sng" algn="ctr">
                      <a:solidFill>
                        <a:srgbClr val="B0D8E8"/>
                      </a:solidFill>
                      <a:prstDash val="solid"/>
                      <a:round/>
                      <a:headEnd type="none" w="med" len="med"/>
                      <a:tailEnd type="none" w="med" len="med"/>
                    </a:lnL>
                    <a:lnR w="6350" cap="flat" cmpd="sng" algn="ctr">
                      <a:solidFill>
                        <a:srgbClr val="B0D8E8"/>
                      </a:solidFill>
                      <a:prstDash val="solid"/>
                      <a:round/>
                      <a:headEnd type="none" w="med" len="med"/>
                      <a:tailEnd type="none" w="med" len="med"/>
                    </a:lnR>
                    <a:lnT w="6350" cap="flat" cmpd="sng" algn="ctr">
                      <a:solidFill>
                        <a:srgbClr val="B0D8E8"/>
                      </a:solidFill>
                      <a:prstDash val="solid"/>
                      <a:round/>
                      <a:headEnd type="none" w="med" len="med"/>
                      <a:tailEnd type="none" w="med" len="med"/>
                    </a:lnT>
                    <a:lnB w="6350" cap="flat" cmpd="sng" algn="ctr">
                      <a:solidFill>
                        <a:srgbClr val="B0D8E8"/>
                      </a:solidFill>
                      <a:prstDash val="solid"/>
                      <a:round/>
                      <a:headEnd type="none" w="med" len="med"/>
                      <a:tailEnd type="none" w="med" len="med"/>
                    </a:lnB>
                    <a:solidFill>
                      <a:srgbClr val="065A82"/>
                    </a:solidFill>
                  </a:tcPr>
                </a:tc>
                <a:extLst>
                  <a:ext uri="{0D108BD9-81ED-4DB2-BD59-A6C34878D82A}">
                    <a16:rowId xmlns:a16="http://schemas.microsoft.com/office/drawing/2014/main" val="10000"/>
                  </a:ext>
                </a:extLst>
              </a:tr>
              <a:tr h="325120">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Kazam Energy</a:t>
                      </a:r>
                      <a:endParaRPr lang="en-US" sz="1300" dirty="0">
                        <a:latin typeface="Calibri" charset="0"/>
                        <a:ea typeface="Calibri" charset="0"/>
                        <a:cs typeface="Calibri" charset="0"/>
                      </a:endParaRPr>
                    </a:p>
                  </a:txBody>
                  <a:tcPr marL="121920" marR="121920" marT="60960" marB="60960">
                    <a:lnL w="6350" cap="flat" cmpd="sng" algn="ctr">
                      <a:solidFill>
                        <a:srgbClr val="B0D8E8"/>
                      </a:solidFill>
                      <a:prstDash val="solid"/>
                      <a:round/>
                      <a:headEnd type="none" w="med" len="med"/>
                      <a:tailEnd type="none" w="med" len="med"/>
                    </a:lnL>
                    <a:lnR w="6350" cap="flat" cmpd="sng" algn="ctr">
                      <a:solidFill>
                        <a:srgbClr val="B0D8E8"/>
                      </a:solidFill>
                      <a:prstDash val="solid"/>
                      <a:round/>
                      <a:headEnd type="none" w="med" len="med"/>
                      <a:tailEnd type="none" w="med" len="med"/>
                    </a:lnR>
                    <a:lnT w="6350" cap="flat" cmpd="sng" algn="ctr">
                      <a:solidFill>
                        <a:srgbClr val="B0D8E8"/>
                      </a:solidFill>
                      <a:prstDash val="solid"/>
                      <a:round/>
                      <a:headEnd type="none" w="med" len="med"/>
                      <a:tailEnd type="none" w="med" len="med"/>
                    </a:lnT>
                    <a:lnB w="6350" cap="flat" cmpd="sng" algn="ctr">
                      <a:solidFill>
                        <a:srgbClr val="B0D8E8"/>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Prosumer + Consumer</a:t>
                      </a:r>
                      <a:endParaRPr lang="en-US" sz="1300" dirty="0">
                        <a:latin typeface="Calibri" charset="0"/>
                        <a:ea typeface="Calibri" charset="0"/>
                        <a:cs typeface="Calibri" charset="0"/>
                      </a:endParaRPr>
                    </a:p>
                  </a:txBody>
                  <a:tcPr marL="121920" marR="121920" marT="60960" marB="60960">
                    <a:lnL w="6350" cap="flat" cmpd="sng" algn="ctr">
                      <a:solidFill>
                        <a:srgbClr val="B0D8E8"/>
                      </a:solidFill>
                      <a:prstDash val="solid"/>
                      <a:round/>
                      <a:headEnd type="none" w="med" len="med"/>
                      <a:tailEnd type="none" w="med" len="med"/>
                    </a:lnL>
                    <a:lnR w="6350" cap="flat" cmpd="sng" algn="ctr">
                      <a:solidFill>
                        <a:srgbClr val="B0D8E8"/>
                      </a:solidFill>
                      <a:prstDash val="solid"/>
                      <a:round/>
                      <a:headEnd type="none" w="med" len="med"/>
                      <a:tailEnd type="none" w="med" len="med"/>
                    </a:lnR>
                    <a:lnT w="6350" cap="flat" cmpd="sng" algn="ctr">
                      <a:solidFill>
                        <a:srgbClr val="B0D8E8"/>
                      </a:solidFill>
                      <a:prstDash val="solid"/>
                      <a:round/>
                      <a:headEnd type="none" w="med" len="med"/>
                      <a:tailEnd type="none" w="med" len="med"/>
                    </a:lnT>
                    <a:lnB w="6350" cap="flat" cmpd="sng" algn="ctr">
                      <a:solidFill>
                        <a:srgbClr val="B0D8E8"/>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4</a:t>
                      </a:r>
                      <a:endParaRPr lang="en-US" sz="1300" dirty="0">
                        <a:latin typeface="Calibri" charset="0"/>
                        <a:ea typeface="Calibri" charset="0"/>
                        <a:cs typeface="Calibri" charset="0"/>
                      </a:endParaRPr>
                    </a:p>
                  </a:txBody>
                  <a:tcPr marL="121920" marR="121920" marT="60960" marB="60960">
                    <a:lnL w="6350" cap="flat" cmpd="sng" algn="ctr">
                      <a:solidFill>
                        <a:srgbClr val="B0D8E8"/>
                      </a:solidFill>
                      <a:prstDash val="solid"/>
                      <a:round/>
                      <a:headEnd type="none" w="med" len="med"/>
                      <a:tailEnd type="none" w="med" len="med"/>
                    </a:lnL>
                    <a:lnR w="6350" cap="flat" cmpd="sng" algn="ctr">
                      <a:solidFill>
                        <a:srgbClr val="B0D8E8"/>
                      </a:solidFill>
                      <a:prstDash val="solid"/>
                      <a:round/>
                      <a:headEnd type="none" w="med" len="med"/>
                      <a:tailEnd type="none" w="med" len="med"/>
                    </a:lnR>
                    <a:lnT w="6350" cap="flat" cmpd="sng" algn="ctr">
                      <a:solidFill>
                        <a:srgbClr val="B0D8E8"/>
                      </a:solidFill>
                      <a:prstDash val="solid"/>
                      <a:round/>
                      <a:headEnd type="none" w="med" len="med"/>
                      <a:tailEnd type="none" w="med" len="med"/>
                    </a:lnT>
                    <a:lnB w="6350" cap="flat" cmpd="sng" algn="ctr">
                      <a:solidFill>
                        <a:srgbClr val="B0D8E8"/>
                      </a:solidFill>
                      <a:prstDash val="solid"/>
                      <a:round/>
                      <a:headEnd type="none" w="med" len="med"/>
                      <a:tailEnd type="none" w="med" len="med"/>
                    </a:lnB>
                  </a:tcPr>
                </a:tc>
                <a:tc>
                  <a:txBody>
                    <a:bodyPr/>
                    <a:lstStyle/>
                    <a:p>
                      <a:pPr marL="0" indent="0">
                        <a:buNone/>
                      </a:pPr>
                      <a:r>
                        <a:rPr lang="en-US" sz="1300" dirty="0">
                          <a:latin typeface="Calibri" charset="0"/>
                          <a:ea typeface="Calibri" charset="0"/>
                          <a:cs typeface="Calibri" charset="0"/>
                        </a:rPr>
                        <a:t>2</a:t>
                      </a:r>
                    </a:p>
                  </a:txBody>
                  <a:tcPr marL="121920" marR="121920" marT="60960" marB="60960">
                    <a:lnL w="6350" cap="flat" cmpd="sng" algn="ctr">
                      <a:solidFill>
                        <a:srgbClr val="B0D8E8"/>
                      </a:solidFill>
                      <a:prstDash val="solid"/>
                      <a:round/>
                      <a:headEnd type="none" w="med" len="med"/>
                      <a:tailEnd type="none" w="med" len="med"/>
                    </a:lnL>
                    <a:lnR w="6350" cap="flat" cmpd="sng" algn="ctr">
                      <a:solidFill>
                        <a:srgbClr val="B0D8E8"/>
                      </a:solidFill>
                      <a:prstDash val="solid"/>
                      <a:round/>
                      <a:headEnd type="none" w="med" len="med"/>
                      <a:tailEnd type="none" w="med" len="med"/>
                    </a:lnR>
                    <a:lnT w="6350" cap="flat" cmpd="sng" algn="ctr">
                      <a:solidFill>
                        <a:srgbClr val="B0D8E8"/>
                      </a:solidFill>
                      <a:prstDash val="solid"/>
                      <a:round/>
                      <a:headEnd type="none" w="med" len="med"/>
                      <a:tailEnd type="none" w="med" len="med"/>
                    </a:lnT>
                    <a:lnB w="6350" cap="flat" cmpd="sng" algn="ctr">
                      <a:solidFill>
                        <a:srgbClr val="B0D8E8"/>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31</a:t>
                      </a:r>
                      <a:endParaRPr lang="en-US" sz="1300" dirty="0">
                        <a:latin typeface="Calibri" charset="0"/>
                        <a:ea typeface="Calibri" charset="0"/>
                        <a:cs typeface="Calibri" charset="0"/>
                      </a:endParaRPr>
                    </a:p>
                  </a:txBody>
                  <a:tcPr marL="121920" marR="121920" marT="60960" marB="60960">
                    <a:lnL w="6350" cap="flat" cmpd="sng" algn="ctr">
                      <a:solidFill>
                        <a:srgbClr val="B0D8E8"/>
                      </a:solidFill>
                      <a:prstDash val="solid"/>
                      <a:round/>
                      <a:headEnd type="none" w="med" len="med"/>
                      <a:tailEnd type="none" w="med" len="med"/>
                    </a:lnL>
                    <a:lnR w="6350" cap="flat" cmpd="sng" algn="ctr">
                      <a:solidFill>
                        <a:srgbClr val="B0D8E8"/>
                      </a:solidFill>
                      <a:prstDash val="solid"/>
                      <a:round/>
                      <a:headEnd type="none" w="med" len="med"/>
                      <a:tailEnd type="none" w="med" len="med"/>
                    </a:lnR>
                    <a:lnT w="6350" cap="flat" cmpd="sng" algn="ctr">
                      <a:solidFill>
                        <a:srgbClr val="B0D8E8"/>
                      </a:solidFill>
                      <a:prstDash val="solid"/>
                      <a:round/>
                      <a:headEnd type="none" w="med" len="med"/>
                      <a:tailEnd type="none" w="med" len="med"/>
                    </a:lnT>
                    <a:lnB w="6350" cap="flat" cmpd="sng" algn="ctr">
                      <a:solidFill>
                        <a:srgbClr val="B0D8E8"/>
                      </a:solidFill>
                      <a:prstDash val="solid"/>
                      <a:round/>
                      <a:headEnd type="none" w="med" len="med"/>
                      <a:tailEnd type="none" w="med" len="med"/>
                    </a:lnB>
                  </a:tcPr>
                </a:tc>
                <a:extLst>
                  <a:ext uri="{0D108BD9-81ED-4DB2-BD59-A6C34878D82A}">
                    <a16:rowId xmlns:a16="http://schemas.microsoft.com/office/drawing/2014/main" val="10001"/>
                  </a:ext>
                </a:extLst>
              </a:tr>
              <a:tr h="325120">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Terra Rex Energy</a:t>
                      </a:r>
                      <a:endParaRPr lang="en-US" sz="1300" dirty="0">
                        <a:latin typeface="Calibri" charset="0"/>
                        <a:ea typeface="Calibri" charset="0"/>
                        <a:cs typeface="Calibri" charset="0"/>
                      </a:endParaRPr>
                    </a:p>
                  </a:txBody>
                  <a:tcPr marL="121920" marR="121920" marT="60960" marB="60960">
                    <a:lnL w="6350" cap="flat" cmpd="sng" algn="ctr">
                      <a:solidFill>
                        <a:srgbClr val="B0D8E8"/>
                      </a:solidFill>
                      <a:prstDash val="solid"/>
                      <a:round/>
                      <a:headEnd type="none" w="med" len="med"/>
                      <a:tailEnd type="none" w="med" len="med"/>
                    </a:lnL>
                    <a:lnR w="6350" cap="flat" cmpd="sng" algn="ctr">
                      <a:solidFill>
                        <a:srgbClr val="B0D8E8"/>
                      </a:solidFill>
                      <a:prstDash val="solid"/>
                      <a:round/>
                      <a:headEnd type="none" w="med" len="med"/>
                      <a:tailEnd type="none" w="med" len="med"/>
                    </a:lnR>
                    <a:lnT w="6350" cap="flat" cmpd="sng" algn="ctr">
                      <a:solidFill>
                        <a:srgbClr val="B0D8E8"/>
                      </a:solidFill>
                      <a:prstDash val="solid"/>
                      <a:round/>
                      <a:headEnd type="none" w="med" len="med"/>
                      <a:tailEnd type="none" w="med" len="med"/>
                    </a:lnT>
                    <a:lnB w="6350" cap="flat" cmpd="sng" algn="ctr">
                      <a:solidFill>
                        <a:srgbClr val="B0D8E8"/>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Prosumer + Consumer</a:t>
                      </a:r>
                      <a:endParaRPr lang="en-US" sz="1300" dirty="0">
                        <a:latin typeface="Calibri" charset="0"/>
                        <a:ea typeface="Calibri" charset="0"/>
                        <a:cs typeface="Calibri" charset="0"/>
                      </a:endParaRPr>
                    </a:p>
                  </a:txBody>
                  <a:tcPr marL="121920" marR="121920" marT="60960" marB="60960">
                    <a:lnL w="6350" cap="flat" cmpd="sng" algn="ctr">
                      <a:solidFill>
                        <a:srgbClr val="B0D8E8"/>
                      </a:solidFill>
                      <a:prstDash val="solid"/>
                      <a:round/>
                      <a:headEnd type="none" w="med" len="med"/>
                      <a:tailEnd type="none" w="med" len="med"/>
                    </a:lnL>
                    <a:lnR w="6350" cap="flat" cmpd="sng" algn="ctr">
                      <a:solidFill>
                        <a:srgbClr val="B0D8E8"/>
                      </a:solidFill>
                      <a:prstDash val="solid"/>
                      <a:round/>
                      <a:headEnd type="none" w="med" len="med"/>
                      <a:tailEnd type="none" w="med" len="med"/>
                    </a:lnR>
                    <a:lnT w="6350" cap="flat" cmpd="sng" algn="ctr">
                      <a:solidFill>
                        <a:srgbClr val="B0D8E8"/>
                      </a:solidFill>
                      <a:prstDash val="solid"/>
                      <a:round/>
                      <a:headEnd type="none" w="med" len="med"/>
                      <a:tailEnd type="none" w="med" len="med"/>
                    </a:lnT>
                    <a:lnB w="6350" cap="flat" cmpd="sng" algn="ctr">
                      <a:solidFill>
                        <a:srgbClr val="B0D8E8"/>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0</a:t>
                      </a:r>
                      <a:endParaRPr lang="en-US" sz="1300" dirty="0">
                        <a:latin typeface="Calibri" charset="0"/>
                        <a:ea typeface="Calibri" charset="0"/>
                        <a:cs typeface="Calibri" charset="0"/>
                      </a:endParaRPr>
                    </a:p>
                  </a:txBody>
                  <a:tcPr marL="121920" marR="121920" marT="60960" marB="60960">
                    <a:lnL w="6350" cap="flat" cmpd="sng" algn="ctr">
                      <a:solidFill>
                        <a:srgbClr val="B0D8E8"/>
                      </a:solidFill>
                      <a:prstDash val="solid"/>
                      <a:round/>
                      <a:headEnd type="none" w="med" len="med"/>
                      <a:tailEnd type="none" w="med" len="med"/>
                    </a:lnL>
                    <a:lnR w="6350" cap="flat" cmpd="sng" algn="ctr">
                      <a:solidFill>
                        <a:srgbClr val="B0D8E8"/>
                      </a:solidFill>
                      <a:prstDash val="solid"/>
                      <a:round/>
                      <a:headEnd type="none" w="med" len="med"/>
                      <a:tailEnd type="none" w="med" len="med"/>
                    </a:lnR>
                    <a:lnT w="6350" cap="flat" cmpd="sng" algn="ctr">
                      <a:solidFill>
                        <a:srgbClr val="B0D8E8"/>
                      </a:solidFill>
                      <a:prstDash val="solid"/>
                      <a:round/>
                      <a:headEnd type="none" w="med" len="med"/>
                      <a:tailEnd type="none" w="med" len="med"/>
                    </a:lnT>
                    <a:lnB w="6350" cap="flat" cmpd="sng" algn="ctr">
                      <a:solidFill>
                        <a:srgbClr val="B0D8E8"/>
                      </a:solidFill>
                      <a:prstDash val="solid"/>
                      <a:round/>
                      <a:headEnd type="none" w="med" len="med"/>
                      <a:tailEnd type="none" w="med" len="med"/>
                    </a:lnB>
                  </a:tcPr>
                </a:tc>
                <a:tc>
                  <a:txBody>
                    <a:bodyPr/>
                    <a:lstStyle/>
                    <a:p>
                      <a:pPr marL="0" indent="0">
                        <a:buNone/>
                      </a:pPr>
                      <a:r>
                        <a:rPr lang="en-US" sz="1300" dirty="0">
                          <a:latin typeface="Calibri" charset="0"/>
                          <a:ea typeface="Calibri" charset="0"/>
                          <a:cs typeface="Calibri" charset="0"/>
                        </a:rPr>
                        <a:t>2</a:t>
                      </a:r>
                    </a:p>
                  </a:txBody>
                  <a:tcPr marL="121920" marR="121920" marT="60960" marB="60960">
                    <a:lnL w="6350" cap="flat" cmpd="sng" algn="ctr">
                      <a:solidFill>
                        <a:srgbClr val="B0D8E8"/>
                      </a:solidFill>
                      <a:prstDash val="solid"/>
                      <a:round/>
                      <a:headEnd type="none" w="med" len="med"/>
                      <a:tailEnd type="none" w="med" len="med"/>
                    </a:lnL>
                    <a:lnR w="6350" cap="flat" cmpd="sng" algn="ctr">
                      <a:solidFill>
                        <a:srgbClr val="B0D8E8"/>
                      </a:solidFill>
                      <a:prstDash val="solid"/>
                      <a:round/>
                      <a:headEnd type="none" w="med" len="med"/>
                      <a:tailEnd type="none" w="med" len="med"/>
                    </a:lnR>
                    <a:lnT w="6350" cap="flat" cmpd="sng" algn="ctr">
                      <a:solidFill>
                        <a:srgbClr val="B0D8E8"/>
                      </a:solidFill>
                      <a:prstDash val="solid"/>
                      <a:round/>
                      <a:headEnd type="none" w="med" len="med"/>
                      <a:tailEnd type="none" w="med" len="med"/>
                    </a:lnT>
                    <a:lnB w="6350" cap="flat" cmpd="sng" algn="ctr">
                      <a:solidFill>
                        <a:srgbClr val="B0D8E8"/>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52</a:t>
                      </a:r>
                      <a:endParaRPr lang="en-US" sz="1300" dirty="0">
                        <a:latin typeface="Calibri" charset="0"/>
                        <a:ea typeface="Calibri" charset="0"/>
                        <a:cs typeface="Calibri" charset="0"/>
                      </a:endParaRPr>
                    </a:p>
                  </a:txBody>
                  <a:tcPr marL="121920" marR="121920" marT="60960" marB="60960">
                    <a:lnL w="6350" cap="flat" cmpd="sng" algn="ctr">
                      <a:solidFill>
                        <a:srgbClr val="B0D8E8"/>
                      </a:solidFill>
                      <a:prstDash val="solid"/>
                      <a:round/>
                      <a:headEnd type="none" w="med" len="med"/>
                      <a:tailEnd type="none" w="med" len="med"/>
                    </a:lnL>
                    <a:lnR w="6350" cap="flat" cmpd="sng" algn="ctr">
                      <a:solidFill>
                        <a:srgbClr val="B0D8E8"/>
                      </a:solidFill>
                      <a:prstDash val="solid"/>
                      <a:round/>
                      <a:headEnd type="none" w="med" len="med"/>
                      <a:tailEnd type="none" w="med" len="med"/>
                    </a:lnR>
                    <a:lnT w="6350" cap="flat" cmpd="sng" algn="ctr">
                      <a:solidFill>
                        <a:srgbClr val="B0D8E8"/>
                      </a:solidFill>
                      <a:prstDash val="solid"/>
                      <a:round/>
                      <a:headEnd type="none" w="med" len="med"/>
                      <a:tailEnd type="none" w="med" len="med"/>
                    </a:lnT>
                    <a:lnB w="6350" cap="flat" cmpd="sng" algn="ctr">
                      <a:solidFill>
                        <a:srgbClr val="B0D8E8"/>
                      </a:solidFill>
                      <a:prstDash val="solid"/>
                      <a:round/>
                      <a:headEnd type="none" w="med" len="med"/>
                      <a:tailEnd type="none" w="med" len="med"/>
                    </a:lnB>
                  </a:tcPr>
                </a:tc>
                <a:extLst>
                  <a:ext uri="{0D108BD9-81ED-4DB2-BD59-A6C34878D82A}">
                    <a16:rowId xmlns:a16="http://schemas.microsoft.com/office/drawing/2014/main" val="10002"/>
                  </a:ext>
                </a:extLst>
              </a:tr>
              <a:tr h="325120">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Pulse Energy</a:t>
                      </a:r>
                      <a:endParaRPr lang="en-US" sz="1300" dirty="0">
                        <a:latin typeface="Calibri" charset="0"/>
                        <a:ea typeface="Calibri" charset="0"/>
                        <a:cs typeface="Calibri" charset="0"/>
                      </a:endParaRPr>
                    </a:p>
                  </a:txBody>
                  <a:tcPr marL="121920" marR="121920" marT="60960" marB="60960">
                    <a:lnL w="6350" cap="flat" cmpd="sng" algn="ctr">
                      <a:solidFill>
                        <a:srgbClr val="B0D8E8"/>
                      </a:solidFill>
                      <a:prstDash val="solid"/>
                      <a:round/>
                      <a:headEnd type="none" w="med" len="med"/>
                      <a:tailEnd type="none" w="med" len="med"/>
                    </a:lnL>
                    <a:lnR w="6350" cap="flat" cmpd="sng" algn="ctr">
                      <a:solidFill>
                        <a:srgbClr val="B0D8E8"/>
                      </a:solidFill>
                      <a:prstDash val="solid"/>
                      <a:round/>
                      <a:headEnd type="none" w="med" len="med"/>
                      <a:tailEnd type="none" w="med" len="med"/>
                    </a:lnR>
                    <a:lnT w="6350" cap="flat" cmpd="sng" algn="ctr">
                      <a:solidFill>
                        <a:srgbClr val="B0D8E8"/>
                      </a:solidFill>
                      <a:prstDash val="solid"/>
                      <a:round/>
                      <a:headEnd type="none" w="med" len="med"/>
                      <a:tailEnd type="none" w="med" len="med"/>
                    </a:lnT>
                    <a:lnB w="6350" cap="flat" cmpd="sng" algn="ctr">
                      <a:solidFill>
                        <a:srgbClr val="B0D8E8"/>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Consumer only</a:t>
                      </a:r>
                      <a:endParaRPr lang="en-US" sz="1300" dirty="0">
                        <a:latin typeface="Calibri" charset="0"/>
                        <a:ea typeface="Calibri" charset="0"/>
                        <a:cs typeface="Calibri" charset="0"/>
                      </a:endParaRPr>
                    </a:p>
                  </a:txBody>
                  <a:tcPr marL="121920" marR="121920" marT="60960" marB="60960">
                    <a:lnL w="6350" cap="flat" cmpd="sng" algn="ctr">
                      <a:solidFill>
                        <a:srgbClr val="B0D8E8"/>
                      </a:solidFill>
                      <a:prstDash val="solid"/>
                      <a:round/>
                      <a:headEnd type="none" w="med" len="med"/>
                      <a:tailEnd type="none" w="med" len="med"/>
                    </a:lnL>
                    <a:lnR w="6350" cap="flat" cmpd="sng" algn="ctr">
                      <a:solidFill>
                        <a:srgbClr val="B0D8E8"/>
                      </a:solidFill>
                      <a:prstDash val="solid"/>
                      <a:round/>
                      <a:headEnd type="none" w="med" len="med"/>
                      <a:tailEnd type="none" w="med" len="med"/>
                    </a:lnR>
                    <a:lnT w="6350" cap="flat" cmpd="sng" algn="ctr">
                      <a:solidFill>
                        <a:srgbClr val="B0D8E8"/>
                      </a:solidFill>
                      <a:prstDash val="solid"/>
                      <a:round/>
                      <a:headEnd type="none" w="med" len="med"/>
                      <a:tailEnd type="none" w="med" len="med"/>
                    </a:lnT>
                    <a:lnB w="6350" cap="flat" cmpd="sng" algn="ctr">
                      <a:solidFill>
                        <a:srgbClr val="B0D8E8"/>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2</a:t>
                      </a:r>
                      <a:endParaRPr lang="en-US" sz="1300" dirty="0">
                        <a:latin typeface="Calibri" charset="0"/>
                        <a:ea typeface="Calibri" charset="0"/>
                        <a:cs typeface="Calibri" charset="0"/>
                      </a:endParaRPr>
                    </a:p>
                  </a:txBody>
                  <a:tcPr marL="121920" marR="121920" marT="60960" marB="60960">
                    <a:lnL w="6350" cap="flat" cmpd="sng" algn="ctr">
                      <a:solidFill>
                        <a:srgbClr val="B0D8E8"/>
                      </a:solidFill>
                      <a:prstDash val="solid"/>
                      <a:round/>
                      <a:headEnd type="none" w="med" len="med"/>
                      <a:tailEnd type="none" w="med" len="med"/>
                    </a:lnL>
                    <a:lnR w="6350" cap="flat" cmpd="sng" algn="ctr">
                      <a:solidFill>
                        <a:srgbClr val="B0D8E8"/>
                      </a:solidFill>
                      <a:prstDash val="solid"/>
                      <a:round/>
                      <a:headEnd type="none" w="med" len="med"/>
                      <a:tailEnd type="none" w="med" len="med"/>
                    </a:lnR>
                    <a:lnT w="6350" cap="flat" cmpd="sng" algn="ctr">
                      <a:solidFill>
                        <a:srgbClr val="B0D8E8"/>
                      </a:solidFill>
                      <a:prstDash val="solid"/>
                      <a:round/>
                      <a:headEnd type="none" w="med" len="med"/>
                      <a:tailEnd type="none" w="med" len="med"/>
                    </a:lnT>
                    <a:lnB w="6350" cap="flat" cmpd="sng" algn="ctr">
                      <a:solidFill>
                        <a:srgbClr val="B0D8E8"/>
                      </a:solidFill>
                      <a:prstDash val="solid"/>
                      <a:round/>
                      <a:headEnd type="none" w="med" len="med"/>
                      <a:tailEnd type="none" w="med" len="med"/>
                    </a:lnB>
                  </a:tcPr>
                </a:tc>
                <a:tc>
                  <a:txBody>
                    <a:bodyPr/>
                    <a:lstStyle/>
                    <a:p>
                      <a:pPr marL="0" indent="0">
                        <a:buNone/>
                      </a:pPr>
                      <a:r>
                        <a:rPr lang="en-US" sz="1300" dirty="0">
                          <a:latin typeface="Calibri" charset="0"/>
                          <a:ea typeface="Calibri" charset="0"/>
                          <a:cs typeface="Calibri" charset="0"/>
                        </a:rPr>
                        <a:t>6</a:t>
                      </a:r>
                    </a:p>
                  </a:txBody>
                  <a:tcPr marL="121920" marR="121920" marT="60960" marB="60960">
                    <a:lnL w="6350" cap="flat" cmpd="sng" algn="ctr">
                      <a:solidFill>
                        <a:srgbClr val="B0D8E8"/>
                      </a:solidFill>
                      <a:prstDash val="solid"/>
                      <a:round/>
                      <a:headEnd type="none" w="med" len="med"/>
                      <a:tailEnd type="none" w="med" len="med"/>
                    </a:lnL>
                    <a:lnR w="6350" cap="flat" cmpd="sng" algn="ctr">
                      <a:solidFill>
                        <a:srgbClr val="B0D8E8"/>
                      </a:solidFill>
                      <a:prstDash val="solid"/>
                      <a:round/>
                      <a:headEnd type="none" w="med" len="med"/>
                      <a:tailEnd type="none" w="med" len="med"/>
                    </a:lnR>
                    <a:lnT w="6350" cap="flat" cmpd="sng" algn="ctr">
                      <a:solidFill>
                        <a:srgbClr val="B0D8E8"/>
                      </a:solidFill>
                      <a:prstDash val="solid"/>
                      <a:round/>
                      <a:headEnd type="none" w="med" len="med"/>
                      <a:tailEnd type="none" w="med" len="med"/>
                    </a:lnT>
                    <a:lnB w="6350" cap="flat" cmpd="sng" algn="ctr">
                      <a:solidFill>
                        <a:srgbClr val="B0D8E8"/>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333</a:t>
                      </a:r>
                      <a:endParaRPr lang="en-US" sz="1300" dirty="0">
                        <a:latin typeface="Calibri" charset="0"/>
                        <a:ea typeface="Calibri" charset="0"/>
                        <a:cs typeface="Calibri" charset="0"/>
                      </a:endParaRPr>
                    </a:p>
                  </a:txBody>
                  <a:tcPr marL="121920" marR="121920" marT="60960" marB="60960">
                    <a:lnL w="6350" cap="flat" cmpd="sng" algn="ctr">
                      <a:solidFill>
                        <a:srgbClr val="B0D8E8"/>
                      </a:solidFill>
                      <a:prstDash val="solid"/>
                      <a:round/>
                      <a:headEnd type="none" w="med" len="med"/>
                      <a:tailEnd type="none" w="med" len="med"/>
                    </a:lnL>
                    <a:lnR w="6350" cap="flat" cmpd="sng" algn="ctr">
                      <a:solidFill>
                        <a:srgbClr val="B0D8E8"/>
                      </a:solidFill>
                      <a:prstDash val="solid"/>
                      <a:round/>
                      <a:headEnd type="none" w="med" len="med"/>
                      <a:tailEnd type="none" w="med" len="med"/>
                    </a:lnR>
                    <a:lnT w="6350" cap="flat" cmpd="sng" algn="ctr">
                      <a:solidFill>
                        <a:srgbClr val="B0D8E8"/>
                      </a:solidFill>
                      <a:prstDash val="solid"/>
                      <a:round/>
                      <a:headEnd type="none" w="med" len="med"/>
                      <a:tailEnd type="none" w="med" len="med"/>
                    </a:lnT>
                    <a:lnB w="6350" cap="flat" cmpd="sng" algn="ctr">
                      <a:solidFill>
                        <a:srgbClr val="B0D8E8"/>
                      </a:solidFill>
                      <a:prstDash val="solid"/>
                      <a:round/>
                      <a:headEnd type="none" w="med" len="med"/>
                      <a:tailEnd type="none" w="med" len="med"/>
                    </a:lnB>
                  </a:tcPr>
                </a:tc>
                <a:extLst>
                  <a:ext uri="{0D108BD9-81ED-4DB2-BD59-A6C34878D82A}">
                    <a16:rowId xmlns:a16="http://schemas.microsoft.com/office/drawing/2014/main" val="10003"/>
                  </a:ext>
                </a:extLst>
              </a:tr>
              <a:tr h="325120">
                <a:tc>
                  <a:txBody>
                    <a:bodyPr/>
                    <a:lstStyle/>
                    <a:p>
                      <a:pPr marL="0" indent="0">
                        <a:buNone/>
                      </a:pPr>
                      <a:r>
                        <a:rPr lang="en-US" sz="1300" b="1" dirty="0">
                          <a:solidFill>
                            <a:srgbClr val="000000"/>
                          </a:solidFill>
                          <a:latin typeface="Calibri" pitchFamily="34" charset="0"/>
                          <a:ea typeface="Calibri" pitchFamily="34" charset="-122"/>
                          <a:cs typeface="Calibri" pitchFamily="34" charset="-120"/>
                        </a:rPr>
                        <a:t>Total</a:t>
                      </a:r>
                      <a:endParaRPr lang="en-US" sz="1300" dirty="0">
                        <a:latin typeface="Calibri" charset="0"/>
                        <a:ea typeface="Calibri" charset="0"/>
                        <a:cs typeface="Calibri" charset="0"/>
                      </a:endParaRPr>
                    </a:p>
                  </a:txBody>
                  <a:tcPr marL="121920" marR="121920" marT="60960" marB="60960">
                    <a:lnL w="6350" cap="flat" cmpd="sng" algn="ctr">
                      <a:solidFill>
                        <a:srgbClr val="B0D8E8"/>
                      </a:solidFill>
                      <a:prstDash val="solid"/>
                      <a:round/>
                      <a:headEnd type="none" w="med" len="med"/>
                      <a:tailEnd type="none" w="med" len="med"/>
                    </a:lnL>
                    <a:lnR w="6350" cap="flat" cmpd="sng" algn="ctr">
                      <a:solidFill>
                        <a:srgbClr val="B0D8E8"/>
                      </a:solidFill>
                      <a:prstDash val="solid"/>
                      <a:round/>
                      <a:headEnd type="none" w="med" len="med"/>
                      <a:tailEnd type="none" w="med" len="med"/>
                    </a:lnR>
                    <a:lnT w="6350" cap="flat" cmpd="sng" algn="ctr">
                      <a:solidFill>
                        <a:srgbClr val="B0D8E8"/>
                      </a:solidFill>
                      <a:prstDash val="solid"/>
                      <a:round/>
                      <a:headEnd type="none" w="med" len="med"/>
                      <a:tailEnd type="none" w="med" len="med"/>
                    </a:lnT>
                    <a:lnB w="6350" cap="flat" cmpd="sng" algn="ctr">
                      <a:solidFill>
                        <a:srgbClr val="B0D8E8"/>
                      </a:solidFill>
                      <a:prstDash val="solid"/>
                      <a:round/>
                      <a:headEnd type="none" w="med" len="med"/>
                      <a:tailEnd type="none" w="med" len="med"/>
                    </a:lnB>
                    <a:solidFill>
                      <a:srgbClr val="D4EEF5"/>
                    </a:solidFill>
                  </a:tcPr>
                </a:tc>
                <a:tc>
                  <a:txBody>
                    <a:bodyPr/>
                    <a:lstStyle/>
                    <a:p>
                      <a:pPr marL="0" indent="0">
                        <a:buNone/>
                      </a:pPr>
                      <a:endParaRPr lang="en-US" sz="1300" dirty="0">
                        <a:latin typeface="Calibri" charset="0"/>
                        <a:ea typeface="Calibri" charset="0"/>
                        <a:cs typeface="Calibri" charset="0"/>
                      </a:endParaRPr>
                    </a:p>
                  </a:txBody>
                  <a:tcPr marL="121920" marR="121920" marT="60960" marB="60960">
                    <a:lnL w="6350" cap="flat" cmpd="sng" algn="ctr">
                      <a:solidFill>
                        <a:srgbClr val="B0D8E8"/>
                      </a:solidFill>
                      <a:prstDash val="solid"/>
                      <a:round/>
                      <a:headEnd type="none" w="med" len="med"/>
                      <a:tailEnd type="none" w="med" len="med"/>
                    </a:lnL>
                    <a:lnR w="6350" cap="flat" cmpd="sng" algn="ctr">
                      <a:solidFill>
                        <a:srgbClr val="B0D8E8"/>
                      </a:solidFill>
                      <a:prstDash val="solid"/>
                      <a:round/>
                      <a:headEnd type="none" w="med" len="med"/>
                      <a:tailEnd type="none" w="med" len="med"/>
                    </a:lnR>
                    <a:lnT w="6350" cap="flat" cmpd="sng" algn="ctr">
                      <a:solidFill>
                        <a:srgbClr val="B0D8E8"/>
                      </a:solidFill>
                      <a:prstDash val="solid"/>
                      <a:round/>
                      <a:headEnd type="none" w="med" len="med"/>
                      <a:tailEnd type="none" w="med" len="med"/>
                    </a:lnT>
                    <a:lnB w="6350" cap="flat" cmpd="sng" algn="ctr">
                      <a:solidFill>
                        <a:srgbClr val="B0D8E8"/>
                      </a:solidFill>
                      <a:prstDash val="solid"/>
                      <a:round/>
                      <a:headEnd type="none" w="med" len="med"/>
                      <a:tailEnd type="none" w="med" len="med"/>
                    </a:lnB>
                    <a:solidFill>
                      <a:srgbClr val="D4EEF5"/>
                    </a:solidFill>
                  </a:tcPr>
                </a:tc>
                <a:tc>
                  <a:txBody>
                    <a:bodyPr/>
                    <a:lstStyle/>
                    <a:p>
                      <a:pPr marL="0" indent="0">
                        <a:buNone/>
                      </a:pPr>
                      <a:endParaRPr lang="en-US" sz="1300" dirty="0">
                        <a:latin typeface="Calibri" charset="0"/>
                        <a:ea typeface="Calibri" charset="0"/>
                        <a:cs typeface="Calibri" charset="0"/>
                      </a:endParaRPr>
                    </a:p>
                  </a:txBody>
                  <a:tcPr marL="121920" marR="121920" marT="60960" marB="60960">
                    <a:lnL w="6350" cap="flat" cmpd="sng" algn="ctr">
                      <a:solidFill>
                        <a:srgbClr val="B0D8E8"/>
                      </a:solidFill>
                      <a:prstDash val="solid"/>
                      <a:round/>
                      <a:headEnd type="none" w="med" len="med"/>
                      <a:tailEnd type="none" w="med" len="med"/>
                    </a:lnL>
                    <a:lnR w="6350" cap="flat" cmpd="sng" algn="ctr">
                      <a:solidFill>
                        <a:srgbClr val="B0D8E8"/>
                      </a:solidFill>
                      <a:prstDash val="solid"/>
                      <a:round/>
                      <a:headEnd type="none" w="med" len="med"/>
                      <a:tailEnd type="none" w="med" len="med"/>
                    </a:lnR>
                    <a:lnT w="6350" cap="flat" cmpd="sng" algn="ctr">
                      <a:solidFill>
                        <a:srgbClr val="B0D8E8"/>
                      </a:solidFill>
                      <a:prstDash val="solid"/>
                      <a:round/>
                      <a:headEnd type="none" w="med" len="med"/>
                      <a:tailEnd type="none" w="med" len="med"/>
                    </a:lnT>
                    <a:lnB w="6350" cap="flat" cmpd="sng" algn="ctr">
                      <a:solidFill>
                        <a:srgbClr val="B0D8E8"/>
                      </a:solidFill>
                      <a:prstDash val="solid"/>
                      <a:round/>
                      <a:headEnd type="none" w="med" len="med"/>
                      <a:tailEnd type="none" w="med" len="med"/>
                    </a:lnB>
                    <a:solidFill>
                      <a:srgbClr val="D4EEF5"/>
                    </a:solidFill>
                  </a:tcPr>
                </a:tc>
                <a:tc>
                  <a:txBody>
                    <a:bodyPr/>
                    <a:lstStyle/>
                    <a:p>
                      <a:pPr marL="0" indent="0">
                        <a:buNone/>
                      </a:pPr>
                      <a:endParaRPr lang="en-US" sz="1300" dirty="0">
                        <a:latin typeface="Calibri" charset="0"/>
                        <a:ea typeface="Calibri" charset="0"/>
                        <a:cs typeface="Calibri" charset="0"/>
                      </a:endParaRPr>
                    </a:p>
                  </a:txBody>
                  <a:tcPr marL="121920" marR="121920" marT="60960" marB="60960">
                    <a:lnL w="6350" cap="flat" cmpd="sng" algn="ctr">
                      <a:solidFill>
                        <a:srgbClr val="B0D8E8"/>
                      </a:solidFill>
                      <a:prstDash val="solid"/>
                      <a:round/>
                      <a:headEnd type="none" w="med" len="med"/>
                      <a:tailEnd type="none" w="med" len="med"/>
                    </a:lnL>
                    <a:lnR w="6350" cap="flat" cmpd="sng" algn="ctr">
                      <a:solidFill>
                        <a:srgbClr val="B0D8E8"/>
                      </a:solidFill>
                      <a:prstDash val="solid"/>
                      <a:round/>
                      <a:headEnd type="none" w="med" len="med"/>
                      <a:tailEnd type="none" w="med" len="med"/>
                    </a:lnR>
                    <a:lnT w="6350" cap="flat" cmpd="sng" algn="ctr">
                      <a:solidFill>
                        <a:srgbClr val="B0D8E8"/>
                      </a:solidFill>
                      <a:prstDash val="solid"/>
                      <a:round/>
                      <a:headEnd type="none" w="med" len="med"/>
                      <a:tailEnd type="none" w="med" len="med"/>
                    </a:lnT>
                    <a:lnB w="6350" cap="flat" cmpd="sng" algn="ctr">
                      <a:solidFill>
                        <a:srgbClr val="B0D8E8"/>
                      </a:solidFill>
                      <a:prstDash val="solid"/>
                      <a:round/>
                      <a:headEnd type="none" w="med" len="med"/>
                      <a:tailEnd type="none" w="med" len="med"/>
                    </a:lnB>
                    <a:solidFill>
                      <a:srgbClr val="D4EEF5"/>
                    </a:solidFill>
                  </a:tcPr>
                </a:tc>
                <a:tc>
                  <a:txBody>
                    <a:bodyPr/>
                    <a:lstStyle/>
                    <a:p>
                      <a:pPr marL="0" indent="0">
                        <a:buNone/>
                      </a:pPr>
                      <a:r>
                        <a:rPr lang="en-US" sz="1300" b="1" dirty="0">
                          <a:solidFill>
                            <a:srgbClr val="000000"/>
                          </a:solidFill>
                          <a:latin typeface="Calibri" pitchFamily="34" charset="0"/>
                          <a:ea typeface="Calibri" pitchFamily="34" charset="-122"/>
                          <a:cs typeface="Calibri" pitchFamily="34" charset="-120"/>
                        </a:rPr>
                        <a:t>417 kWh</a:t>
                      </a:r>
                      <a:endParaRPr lang="en-US" sz="1300" dirty="0">
                        <a:latin typeface="Calibri" charset="0"/>
                        <a:ea typeface="Calibri" charset="0"/>
                        <a:cs typeface="Calibri" charset="0"/>
                      </a:endParaRPr>
                    </a:p>
                  </a:txBody>
                  <a:tcPr marL="121920" marR="121920" marT="60960" marB="60960">
                    <a:lnL w="6350" cap="flat" cmpd="sng" algn="ctr">
                      <a:solidFill>
                        <a:srgbClr val="B0D8E8"/>
                      </a:solidFill>
                      <a:prstDash val="solid"/>
                      <a:round/>
                      <a:headEnd type="none" w="med" len="med"/>
                      <a:tailEnd type="none" w="med" len="med"/>
                    </a:lnL>
                    <a:lnR w="6350" cap="flat" cmpd="sng" algn="ctr">
                      <a:solidFill>
                        <a:srgbClr val="B0D8E8"/>
                      </a:solidFill>
                      <a:prstDash val="solid"/>
                      <a:round/>
                      <a:headEnd type="none" w="med" len="med"/>
                      <a:tailEnd type="none" w="med" len="med"/>
                    </a:lnR>
                    <a:lnT w="6350" cap="flat" cmpd="sng" algn="ctr">
                      <a:solidFill>
                        <a:srgbClr val="B0D8E8"/>
                      </a:solidFill>
                      <a:prstDash val="solid"/>
                      <a:round/>
                      <a:headEnd type="none" w="med" len="med"/>
                      <a:tailEnd type="none" w="med" len="med"/>
                    </a:lnT>
                    <a:lnB w="6350" cap="flat" cmpd="sng" algn="ctr">
                      <a:solidFill>
                        <a:srgbClr val="B0D8E8"/>
                      </a:solidFill>
                      <a:prstDash val="solid"/>
                      <a:round/>
                      <a:headEnd type="none" w="med" len="med"/>
                      <a:tailEnd type="none" w="med" len="med"/>
                    </a:lnB>
                    <a:solidFill>
                      <a:srgbClr val="D4EEF5"/>
                    </a:solidFill>
                  </a:tcPr>
                </a:tc>
                <a:extLst>
                  <a:ext uri="{0D108BD9-81ED-4DB2-BD59-A6C34878D82A}">
                    <a16:rowId xmlns:a16="http://schemas.microsoft.com/office/drawing/2014/main" val="10004"/>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3730</TotalTime>
  <Words>3077</Words>
  <Application>Microsoft Office PowerPoint</Application>
  <PresentationFormat>Widescreen</PresentationFormat>
  <Paragraphs>282</Paragraphs>
  <Slides>20</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Calibri Light</vt:lpstr>
      <vt:lpstr>Cambria</vt:lpstr>
      <vt:lpstr>Inter</vt:lpstr>
      <vt:lpstr>Poppins</vt:lpstr>
      <vt:lpstr>Office Theme</vt:lpstr>
      <vt:lpstr>Interstate Peer-to-Peer Energy Trading Pilot – Lessons Learned · Best Practices · Hurdles · Way Forward  23rd June 2026</vt:lpstr>
      <vt:lpstr>P2P Process and Architecture </vt:lpstr>
      <vt:lpstr>Table of Content</vt:lpstr>
      <vt:lpstr>PowerPoint Presentation</vt:lpstr>
      <vt:lpstr>PowerPoint Presentation</vt:lpstr>
      <vt:lpstr>PowerPoint Presentation</vt:lpstr>
      <vt:lpstr>P2P Pilot at BRPL</vt:lpstr>
      <vt:lpstr>PowerPoint Presentation</vt:lpstr>
      <vt:lpstr>PowerPoint Presentation</vt:lpstr>
      <vt:lpstr>PowerPoint Presentation</vt:lpstr>
      <vt:lpstr>PowerPoint Presentation</vt:lpstr>
      <vt:lpstr>PowerPoint Presentation</vt:lpstr>
      <vt:lpstr>Challenges, Hurdles &amp; Policy Gaps</vt:lpstr>
      <vt:lpstr>PowerPoint Presentation</vt:lpstr>
      <vt:lpstr>PowerPoint Presentation</vt:lpstr>
      <vt:lpstr>Way Forward</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Md Akhtar Ansari</dc:creator>
  <cp:lastModifiedBy>SAURABH KUMAR</cp:lastModifiedBy>
  <cp:revision>67</cp:revision>
  <dcterms:created xsi:type="dcterms:W3CDTF">2021-09-22T18:07:22Z</dcterms:created>
  <dcterms:modified xsi:type="dcterms:W3CDTF">2026-06-22T16:53:29Z</dcterms:modified>
</cp:coreProperties>
</file>