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3.jpg" ContentType="image/jpg"/>
  <Override PartName="/ppt/notesSlides/notesSlide3.xml" ContentType="application/vnd.openxmlformats-officedocument.presentationml.notesSlide+xml"/>
  <Override PartName="/ppt/media/image5.jpg" ContentType="image/jpg"/>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6.jpg" ContentType="image/jpg"/>
  <Override PartName="/ppt/media/image7.jpg" ContentType="image/jpg"/>
  <Override PartName="/ppt/media/image8.jpg" ContentType="image/jp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media/image12.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10705590" r:id="rId3"/>
    <p:sldId id="10705543" r:id="rId4"/>
    <p:sldId id="10705664" r:id="rId5"/>
    <p:sldId id="10705589" r:id="rId6"/>
    <p:sldId id="10705593" r:id="rId7"/>
    <p:sldId id="10705583" r:id="rId8"/>
    <p:sldId id="10705592" r:id="rId9"/>
    <p:sldId id="279" r:id="rId10"/>
    <p:sldId id="10705662" r:id="rId11"/>
    <p:sldId id="10705663" r:id="rId12"/>
    <p:sldId id="10705659" r:id="rId13"/>
  </p:sldIdLst>
  <p:sldSz cx="13716000" cy="7315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hushan Khade" initials="BK" lastIdx="1" clrIdx="0">
    <p:extLst>
      <p:ext uri="{19B8F6BF-5375-455C-9EA6-DF929625EA0E}">
        <p15:presenceInfo xmlns:p15="http://schemas.microsoft.com/office/powerpoint/2012/main" userId="31cec0be4b6873f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90" autoAdjust="0"/>
    <p:restoredTop sz="92120"/>
  </p:normalViewPr>
  <p:slideViewPr>
    <p:cSldViewPr snapToGrid="0">
      <p:cViewPr varScale="1">
        <p:scale>
          <a:sx n="74" d="100"/>
          <a:sy n="74" d="100"/>
        </p:scale>
        <p:origin x="787" y="58"/>
      </p:cViewPr>
      <p:guideLst/>
    </p:cSldViewPr>
  </p:slideViewPr>
  <p:notesTextViewPr>
    <p:cViewPr>
      <p:scale>
        <a:sx n="1" d="1"/>
        <a:sy n="1" d="1"/>
      </p:scale>
      <p:origin x="0" y="0"/>
    </p:cViewPr>
  </p:notesTextViewPr>
  <p:sorterViewPr>
    <p:cViewPr>
      <p:scale>
        <a:sx n="1" d="1"/>
        <a:sy n="1" d="1"/>
      </p:scale>
      <p:origin x="0" y="-215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569EEF-435E-49E9-8220-6189A78B05E8}" type="datetimeFigureOut">
              <a:rPr lang="en-IN" smtClean="0"/>
              <a:t>01-07-2026</a:t>
            </a:fld>
            <a:endParaRPr lang="en-IN"/>
          </a:p>
        </p:txBody>
      </p:sp>
      <p:sp>
        <p:nvSpPr>
          <p:cNvPr id="4" name="Slide Image Placeholder 3"/>
          <p:cNvSpPr>
            <a:spLocks noGrp="1" noRot="1" noChangeAspect="1"/>
          </p:cNvSpPr>
          <p:nvPr>
            <p:ph type="sldImg" idx="2"/>
          </p:nvPr>
        </p:nvSpPr>
        <p:spPr>
          <a:xfrm>
            <a:off x="536575" y="1143000"/>
            <a:ext cx="578485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297872-3954-48B1-BD02-54BA4F63B10B}" type="slidenum">
              <a:rPr lang="en-IN" smtClean="0"/>
              <a:t>‹#›</a:t>
            </a:fld>
            <a:endParaRPr lang="en-IN"/>
          </a:p>
        </p:txBody>
      </p:sp>
    </p:spTree>
    <p:extLst>
      <p:ext uri="{BB962C8B-B14F-4D97-AF65-F5344CB8AC3E}">
        <p14:creationId xmlns:p14="http://schemas.microsoft.com/office/powerpoint/2010/main" val="1486846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297872-3954-48B1-BD02-54BA4F63B10B}" type="slidenum">
              <a:rPr lang="en-IN" smtClean="0"/>
              <a:t>2</a:t>
            </a:fld>
            <a:endParaRPr lang="en-IN"/>
          </a:p>
        </p:txBody>
      </p:sp>
    </p:spTree>
    <p:extLst>
      <p:ext uri="{BB962C8B-B14F-4D97-AF65-F5344CB8AC3E}">
        <p14:creationId xmlns:p14="http://schemas.microsoft.com/office/powerpoint/2010/main" val="152125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297872-3954-48B1-BD02-54BA4F63B10B}" type="slidenum">
              <a:rPr lang="en-IN" smtClean="0"/>
              <a:t>3</a:t>
            </a:fld>
            <a:endParaRPr lang="en-IN"/>
          </a:p>
        </p:txBody>
      </p:sp>
    </p:spTree>
    <p:extLst>
      <p:ext uri="{BB962C8B-B14F-4D97-AF65-F5344CB8AC3E}">
        <p14:creationId xmlns:p14="http://schemas.microsoft.com/office/powerpoint/2010/main" val="595421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C283F-AEC4-CE4E-71A5-38E61797E4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68050-0DF1-EDBD-7A41-0C7795CA2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E68828-9D1D-7F00-3823-036AEB8341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2916D1-0429-5A53-F5CD-275DD037012C}"/>
              </a:ext>
            </a:extLst>
          </p:cNvPr>
          <p:cNvSpPr>
            <a:spLocks noGrp="1"/>
          </p:cNvSpPr>
          <p:nvPr>
            <p:ph type="sldNum" sz="quarter" idx="5"/>
          </p:nvPr>
        </p:nvSpPr>
        <p:spPr/>
        <p:txBody>
          <a:bodyPr/>
          <a:lstStyle/>
          <a:p>
            <a:fld id="{A7297872-3954-48B1-BD02-54BA4F63B10B}" type="slidenum">
              <a:rPr lang="en-IN" smtClean="0"/>
              <a:t>4</a:t>
            </a:fld>
            <a:endParaRPr lang="en-IN"/>
          </a:p>
        </p:txBody>
      </p:sp>
    </p:spTree>
    <p:extLst>
      <p:ext uri="{BB962C8B-B14F-4D97-AF65-F5344CB8AC3E}">
        <p14:creationId xmlns:p14="http://schemas.microsoft.com/office/powerpoint/2010/main" val="3372586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12F6B-FCB9-8AC4-C0C3-7E7C1ED11B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AA932C-C3FD-38AC-9F63-CD0902E607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1D0BD7-AFD3-1ACB-CAA0-624874221CFC}"/>
              </a:ext>
            </a:extLst>
          </p:cNvPr>
          <p:cNvSpPr>
            <a:spLocks noGrp="1"/>
          </p:cNvSpPr>
          <p:nvPr>
            <p:ph type="body" idx="1"/>
          </p:nvPr>
        </p:nvSpPr>
        <p:spPr/>
        <p:txBody>
          <a:bodyPr/>
          <a:lstStyle/>
          <a:p>
            <a:pPr algn="l"/>
            <a:endParaRPr lang="en-US" dirty="0"/>
          </a:p>
        </p:txBody>
      </p:sp>
      <p:sp>
        <p:nvSpPr>
          <p:cNvPr id="4" name="Slide Number Placeholder 3">
            <a:extLst>
              <a:ext uri="{FF2B5EF4-FFF2-40B4-BE49-F238E27FC236}">
                <a16:creationId xmlns:a16="http://schemas.microsoft.com/office/drawing/2014/main" id="{3C2CC6DF-F028-8E91-42E5-40C3B78CE80E}"/>
              </a:ext>
            </a:extLst>
          </p:cNvPr>
          <p:cNvSpPr>
            <a:spLocks noGrp="1"/>
          </p:cNvSpPr>
          <p:nvPr>
            <p:ph type="sldNum" sz="quarter" idx="5"/>
          </p:nvPr>
        </p:nvSpPr>
        <p:spPr/>
        <p:txBody>
          <a:bodyPr/>
          <a:lstStyle/>
          <a:p>
            <a:fld id="{A7297872-3954-48B1-BD02-54BA4F63B10B}" type="slidenum">
              <a:rPr lang="en-IN" smtClean="0"/>
              <a:t>5</a:t>
            </a:fld>
            <a:endParaRPr lang="en-IN"/>
          </a:p>
        </p:txBody>
      </p:sp>
    </p:spTree>
    <p:extLst>
      <p:ext uri="{BB962C8B-B14F-4D97-AF65-F5344CB8AC3E}">
        <p14:creationId xmlns:p14="http://schemas.microsoft.com/office/powerpoint/2010/main" val="3623267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24F8A-9180-571D-A404-E2CFE0A69F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842D0-188A-7662-412A-46F33A477E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3D0F46-30D5-AFCF-0B39-3807A2E0C0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A591D7-46A9-486E-7365-8B4C65C258D5}"/>
              </a:ext>
            </a:extLst>
          </p:cNvPr>
          <p:cNvSpPr>
            <a:spLocks noGrp="1"/>
          </p:cNvSpPr>
          <p:nvPr>
            <p:ph type="sldNum" sz="quarter" idx="5"/>
          </p:nvPr>
        </p:nvSpPr>
        <p:spPr/>
        <p:txBody>
          <a:bodyPr/>
          <a:lstStyle/>
          <a:p>
            <a:fld id="{A7297872-3954-48B1-BD02-54BA4F63B10B}" type="slidenum">
              <a:rPr lang="en-IN" smtClean="0"/>
              <a:t>6</a:t>
            </a:fld>
            <a:endParaRPr lang="en-IN"/>
          </a:p>
        </p:txBody>
      </p:sp>
    </p:spTree>
    <p:extLst>
      <p:ext uri="{BB962C8B-B14F-4D97-AF65-F5344CB8AC3E}">
        <p14:creationId xmlns:p14="http://schemas.microsoft.com/office/powerpoint/2010/main" val="3725161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297872-3954-48B1-BD02-54BA4F63B10B}" type="slidenum">
              <a:rPr lang="en-IN" smtClean="0"/>
              <a:t>7</a:t>
            </a:fld>
            <a:endParaRPr lang="en-IN"/>
          </a:p>
        </p:txBody>
      </p:sp>
    </p:spTree>
    <p:extLst>
      <p:ext uri="{BB962C8B-B14F-4D97-AF65-F5344CB8AC3E}">
        <p14:creationId xmlns:p14="http://schemas.microsoft.com/office/powerpoint/2010/main" val="4221960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3" y="685800"/>
            <a:ext cx="6429375"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25444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0A970-FB29-0BA5-87C9-0174227B42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9A77CB-2632-9F7E-4BC1-8A8C830F8FA1}"/>
              </a:ext>
            </a:extLst>
          </p:cNvPr>
          <p:cNvSpPr>
            <a:spLocks noGrp="1" noRot="1" noChangeAspect="1"/>
          </p:cNvSpPr>
          <p:nvPr>
            <p:ph type="sldImg"/>
          </p:nvPr>
        </p:nvSpPr>
        <p:spPr>
          <a:xfrm>
            <a:off x="214313" y="685800"/>
            <a:ext cx="6429375" cy="3429000"/>
          </a:xfrm>
        </p:spPr>
      </p:sp>
      <p:sp>
        <p:nvSpPr>
          <p:cNvPr id="3" name="Notes Placeholder 2">
            <a:extLst>
              <a:ext uri="{FF2B5EF4-FFF2-40B4-BE49-F238E27FC236}">
                <a16:creationId xmlns:a16="http://schemas.microsoft.com/office/drawing/2014/main" id="{9C108FFC-04AA-6C09-2573-ED92EC04C89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1785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14500" y="1197187"/>
            <a:ext cx="10287000" cy="2546773"/>
          </a:xfrm>
        </p:spPr>
        <p:txBody>
          <a:bodyPr anchor="b"/>
          <a:lstStyle>
            <a:lvl1pPr algn="ctr">
              <a:defRPr sz="6400"/>
            </a:lvl1pPr>
          </a:lstStyle>
          <a:p>
            <a:r>
              <a:rPr lang="en-US" dirty="0"/>
              <a:t>Click to edit Master title style</a:t>
            </a:r>
          </a:p>
        </p:txBody>
      </p:sp>
      <p:sp>
        <p:nvSpPr>
          <p:cNvPr id="3" name="Subtitle 2"/>
          <p:cNvSpPr>
            <a:spLocks noGrp="1"/>
          </p:cNvSpPr>
          <p:nvPr>
            <p:ph type="subTitle" idx="1"/>
          </p:nvPr>
        </p:nvSpPr>
        <p:spPr>
          <a:xfrm>
            <a:off x="1714500" y="3842174"/>
            <a:ext cx="10287000" cy="1766146"/>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endParaRPr lang="en-US" dirty="0"/>
          </a:p>
        </p:txBody>
      </p:sp>
    </p:spTree>
    <p:extLst>
      <p:ext uri="{BB962C8B-B14F-4D97-AF65-F5344CB8AC3E}">
        <p14:creationId xmlns:p14="http://schemas.microsoft.com/office/powerpoint/2010/main" val="823910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42975" y="6780107"/>
            <a:ext cx="3086100" cy="389467"/>
          </a:xfrm>
          <a:prstGeom prst="rect">
            <a:avLst/>
          </a:prstGeom>
        </p:spPr>
        <p:txBody>
          <a:bodyPr/>
          <a:lstStyle/>
          <a:p>
            <a:fld id="{97E36C46-B770-4702-A7C9-EC8B9D02FBEA}" type="datetimeFigureOut">
              <a:rPr lang="en-US" smtClean="0"/>
              <a:t>7/1/2026</a:t>
            </a:fld>
            <a:endParaRPr lang="en-US"/>
          </a:p>
        </p:txBody>
      </p:sp>
      <p:sp>
        <p:nvSpPr>
          <p:cNvPr id="5" name="Footer Placeholder 4"/>
          <p:cNvSpPr>
            <a:spLocks noGrp="1"/>
          </p:cNvSpPr>
          <p:nvPr>
            <p:ph type="ftr" sz="quarter" idx="11"/>
          </p:nvPr>
        </p:nvSpPr>
        <p:spPr>
          <a:xfrm>
            <a:off x="4543425" y="6944822"/>
            <a:ext cx="4629150" cy="389467"/>
          </a:xfrm>
          <a:prstGeom prst="rect">
            <a:avLst/>
          </a:prstGeom>
        </p:spPr>
        <p:txBody>
          <a:bodyPr/>
          <a:lstStyle/>
          <a:p>
            <a:endParaRPr lang="en-US"/>
          </a:p>
        </p:txBody>
      </p:sp>
      <p:sp>
        <p:nvSpPr>
          <p:cNvPr id="6" name="Slide Number Placeholder 5"/>
          <p:cNvSpPr>
            <a:spLocks noGrp="1"/>
          </p:cNvSpPr>
          <p:nvPr>
            <p:ph type="sldNum" sz="quarter" idx="12"/>
          </p:nvPr>
        </p:nvSpPr>
        <p:spPr>
          <a:xfrm>
            <a:off x="9964016" y="6925733"/>
            <a:ext cx="3086100" cy="389467"/>
          </a:xfrm>
          <a:prstGeom prst="rect">
            <a:avLst/>
          </a:prstGeom>
        </p:spPr>
        <p:txBody>
          <a:bodyPr/>
          <a:lstStyle/>
          <a:p>
            <a:fld id="{B64F8E08-C2B6-4F88-936E-82AEE7AA0B72}" type="slidenum">
              <a:rPr lang="en-US" smtClean="0"/>
              <a:t>‹#›</a:t>
            </a:fld>
            <a:endParaRPr lang="en-US"/>
          </a:p>
        </p:txBody>
      </p:sp>
    </p:spTree>
    <p:extLst>
      <p:ext uri="{BB962C8B-B14F-4D97-AF65-F5344CB8AC3E}">
        <p14:creationId xmlns:p14="http://schemas.microsoft.com/office/powerpoint/2010/main" val="2809382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2" y="389467"/>
            <a:ext cx="2957513" cy="619929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42975" y="389467"/>
            <a:ext cx="8701088" cy="6199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42975" y="6780107"/>
            <a:ext cx="3086100" cy="389467"/>
          </a:xfrm>
          <a:prstGeom prst="rect">
            <a:avLst/>
          </a:prstGeom>
        </p:spPr>
        <p:txBody>
          <a:bodyPr/>
          <a:lstStyle/>
          <a:p>
            <a:fld id="{97E36C46-B770-4702-A7C9-EC8B9D02FBEA}" type="datetimeFigureOut">
              <a:rPr lang="en-US" smtClean="0"/>
              <a:t>7/1/2026</a:t>
            </a:fld>
            <a:endParaRPr lang="en-US"/>
          </a:p>
        </p:txBody>
      </p:sp>
      <p:sp>
        <p:nvSpPr>
          <p:cNvPr id="5" name="Footer Placeholder 4"/>
          <p:cNvSpPr>
            <a:spLocks noGrp="1"/>
          </p:cNvSpPr>
          <p:nvPr>
            <p:ph type="ftr" sz="quarter" idx="11"/>
          </p:nvPr>
        </p:nvSpPr>
        <p:spPr>
          <a:xfrm>
            <a:off x="4543425" y="6944822"/>
            <a:ext cx="4629150" cy="389467"/>
          </a:xfrm>
          <a:prstGeom prst="rect">
            <a:avLst/>
          </a:prstGeom>
        </p:spPr>
        <p:txBody>
          <a:bodyPr/>
          <a:lstStyle/>
          <a:p>
            <a:endParaRPr lang="en-US"/>
          </a:p>
        </p:txBody>
      </p:sp>
      <p:sp>
        <p:nvSpPr>
          <p:cNvPr id="6" name="Slide Number Placeholder 5"/>
          <p:cNvSpPr>
            <a:spLocks noGrp="1"/>
          </p:cNvSpPr>
          <p:nvPr>
            <p:ph type="sldNum" sz="quarter" idx="12"/>
          </p:nvPr>
        </p:nvSpPr>
        <p:spPr>
          <a:xfrm>
            <a:off x="9964016" y="6925733"/>
            <a:ext cx="3086100" cy="389467"/>
          </a:xfrm>
          <a:prstGeom prst="rect">
            <a:avLst/>
          </a:prstGeom>
        </p:spPr>
        <p:txBody>
          <a:bodyPr/>
          <a:lstStyle/>
          <a:p>
            <a:fld id="{B64F8E08-C2B6-4F88-936E-82AEE7AA0B72}" type="slidenum">
              <a:rPr lang="en-US" smtClean="0"/>
              <a:t>‹#›</a:t>
            </a:fld>
            <a:endParaRPr lang="en-US"/>
          </a:p>
        </p:txBody>
      </p:sp>
    </p:spTree>
    <p:extLst>
      <p:ext uri="{BB962C8B-B14F-4D97-AF65-F5344CB8AC3E}">
        <p14:creationId xmlns:p14="http://schemas.microsoft.com/office/powerpoint/2010/main" val="1800951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9964016" y="6925733"/>
            <a:ext cx="3086100" cy="389467"/>
          </a:xfrm>
          <a:prstGeom prst="rect">
            <a:avLst/>
          </a:prstGeom>
        </p:spPr>
        <p:txBody>
          <a:bodyPr/>
          <a:lstStyle/>
          <a:p>
            <a:endParaRPr lang="en-US" dirty="0"/>
          </a:p>
        </p:txBody>
      </p:sp>
    </p:spTree>
    <p:extLst>
      <p:ext uri="{BB962C8B-B14F-4D97-AF65-F5344CB8AC3E}">
        <p14:creationId xmlns:p14="http://schemas.microsoft.com/office/powerpoint/2010/main" val="18072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35831" y="1823721"/>
            <a:ext cx="11830050" cy="3042919"/>
          </a:xfrm>
        </p:spPr>
        <p:txBody>
          <a:bodyPr anchor="b"/>
          <a:lstStyle>
            <a:lvl1pPr>
              <a:defRPr sz="6400"/>
            </a:lvl1pPr>
          </a:lstStyle>
          <a:p>
            <a:r>
              <a:rPr lang="en-US"/>
              <a:t>Click to edit Master title style</a:t>
            </a:r>
            <a:endParaRPr lang="en-US" dirty="0"/>
          </a:p>
        </p:txBody>
      </p:sp>
      <p:sp>
        <p:nvSpPr>
          <p:cNvPr id="3" name="Text Placeholder 2"/>
          <p:cNvSpPr>
            <a:spLocks noGrp="1"/>
          </p:cNvSpPr>
          <p:nvPr>
            <p:ph type="body" idx="1"/>
          </p:nvPr>
        </p:nvSpPr>
        <p:spPr>
          <a:xfrm>
            <a:off x="935831" y="4895428"/>
            <a:ext cx="11830050" cy="16001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942975" y="6780107"/>
            <a:ext cx="3086100" cy="389467"/>
          </a:xfrm>
          <a:prstGeom prst="rect">
            <a:avLst/>
          </a:prstGeom>
        </p:spPr>
        <p:txBody>
          <a:bodyPr/>
          <a:lstStyle/>
          <a:p>
            <a:fld id="{97E36C46-B770-4702-A7C9-EC8B9D02FBEA}" type="datetimeFigureOut">
              <a:rPr lang="en-US" smtClean="0"/>
              <a:t>7/1/2026</a:t>
            </a:fld>
            <a:endParaRPr lang="en-US"/>
          </a:p>
        </p:txBody>
      </p:sp>
      <p:sp>
        <p:nvSpPr>
          <p:cNvPr id="6" name="Slide Number Placeholder 5"/>
          <p:cNvSpPr>
            <a:spLocks noGrp="1"/>
          </p:cNvSpPr>
          <p:nvPr>
            <p:ph type="sldNum" sz="quarter" idx="12"/>
          </p:nvPr>
        </p:nvSpPr>
        <p:spPr>
          <a:xfrm>
            <a:off x="9964016" y="6925733"/>
            <a:ext cx="3086100" cy="389467"/>
          </a:xfrm>
          <a:prstGeom prst="rect">
            <a:avLst/>
          </a:prstGeom>
        </p:spPr>
        <p:txBody>
          <a:bodyPr/>
          <a:lstStyle/>
          <a:p>
            <a:fld id="{B64F8E08-C2B6-4F88-936E-82AEE7AA0B72}" type="slidenum">
              <a:rPr lang="en-US" smtClean="0"/>
              <a:t>‹#›</a:t>
            </a:fld>
            <a:endParaRPr lang="en-US"/>
          </a:p>
        </p:txBody>
      </p:sp>
    </p:spTree>
    <p:extLst>
      <p:ext uri="{BB962C8B-B14F-4D97-AF65-F5344CB8AC3E}">
        <p14:creationId xmlns:p14="http://schemas.microsoft.com/office/powerpoint/2010/main" val="585494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2975" y="1947333"/>
            <a:ext cx="582930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43725" y="1947333"/>
            <a:ext cx="582930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942975" y="6780107"/>
            <a:ext cx="3086100" cy="389467"/>
          </a:xfrm>
          <a:prstGeom prst="rect">
            <a:avLst/>
          </a:prstGeom>
        </p:spPr>
        <p:txBody>
          <a:bodyPr/>
          <a:lstStyle/>
          <a:p>
            <a:fld id="{97E36C46-B770-4702-A7C9-EC8B9D02FBEA}" type="datetimeFigureOut">
              <a:rPr lang="en-US" smtClean="0"/>
              <a:t>7/1/2026</a:t>
            </a:fld>
            <a:endParaRPr lang="en-US"/>
          </a:p>
        </p:txBody>
      </p:sp>
      <p:sp>
        <p:nvSpPr>
          <p:cNvPr id="6" name="Footer Placeholder 5"/>
          <p:cNvSpPr>
            <a:spLocks noGrp="1"/>
          </p:cNvSpPr>
          <p:nvPr>
            <p:ph type="ftr" sz="quarter" idx="11"/>
          </p:nvPr>
        </p:nvSpPr>
        <p:spPr>
          <a:xfrm>
            <a:off x="1873798" y="6974840"/>
            <a:ext cx="4629150" cy="389467"/>
          </a:xfrm>
          <a:prstGeom prst="rect">
            <a:avLst/>
          </a:prstGeom>
        </p:spPr>
        <p:txBody>
          <a:bodyPr/>
          <a:lstStyle/>
          <a:p>
            <a:endParaRPr lang="en-US" dirty="0"/>
          </a:p>
        </p:txBody>
      </p:sp>
      <p:sp>
        <p:nvSpPr>
          <p:cNvPr id="7" name="Slide Number Placeholder 6"/>
          <p:cNvSpPr>
            <a:spLocks noGrp="1"/>
          </p:cNvSpPr>
          <p:nvPr>
            <p:ph type="sldNum" sz="quarter" idx="12"/>
          </p:nvPr>
        </p:nvSpPr>
        <p:spPr>
          <a:xfrm>
            <a:off x="9964016" y="6925733"/>
            <a:ext cx="3086100" cy="389467"/>
          </a:xfrm>
          <a:prstGeom prst="rect">
            <a:avLst/>
          </a:prstGeom>
        </p:spPr>
        <p:txBody>
          <a:bodyPr/>
          <a:lstStyle/>
          <a:p>
            <a:fld id="{B64F8E08-C2B6-4F88-936E-82AEE7AA0B72}" type="slidenum">
              <a:rPr lang="en-US" smtClean="0"/>
              <a:t>‹#›</a:t>
            </a:fld>
            <a:endParaRPr lang="en-US"/>
          </a:p>
        </p:txBody>
      </p:sp>
    </p:spTree>
    <p:extLst>
      <p:ext uri="{BB962C8B-B14F-4D97-AF65-F5344CB8AC3E}">
        <p14:creationId xmlns:p14="http://schemas.microsoft.com/office/powerpoint/2010/main" val="1704344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4762" y="389467"/>
            <a:ext cx="11830050" cy="14139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944762" y="1793241"/>
            <a:ext cx="5802510" cy="878839"/>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4" name="Content Placeholder 3"/>
          <p:cNvSpPr>
            <a:spLocks noGrp="1"/>
          </p:cNvSpPr>
          <p:nvPr>
            <p:ph sz="half" idx="2"/>
          </p:nvPr>
        </p:nvSpPr>
        <p:spPr>
          <a:xfrm>
            <a:off x="944762" y="2672080"/>
            <a:ext cx="5802510"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943725" y="1793241"/>
            <a:ext cx="5831087" cy="878839"/>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6" name="Content Placeholder 5"/>
          <p:cNvSpPr>
            <a:spLocks noGrp="1"/>
          </p:cNvSpPr>
          <p:nvPr>
            <p:ph sz="quarter" idx="4"/>
          </p:nvPr>
        </p:nvSpPr>
        <p:spPr>
          <a:xfrm>
            <a:off x="6943725" y="2672080"/>
            <a:ext cx="5831087"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942975" y="6780107"/>
            <a:ext cx="3086100" cy="389467"/>
          </a:xfrm>
          <a:prstGeom prst="rect">
            <a:avLst/>
          </a:prstGeom>
        </p:spPr>
        <p:txBody>
          <a:bodyPr/>
          <a:lstStyle/>
          <a:p>
            <a:fld id="{97E36C46-B770-4702-A7C9-EC8B9D02FBEA}" type="datetimeFigureOut">
              <a:rPr lang="en-US" smtClean="0"/>
              <a:t>7/1/2026</a:t>
            </a:fld>
            <a:endParaRPr lang="en-US"/>
          </a:p>
        </p:txBody>
      </p:sp>
      <p:sp>
        <p:nvSpPr>
          <p:cNvPr id="8" name="Footer Placeholder 7"/>
          <p:cNvSpPr>
            <a:spLocks noGrp="1"/>
          </p:cNvSpPr>
          <p:nvPr>
            <p:ph type="ftr" sz="quarter" idx="11"/>
          </p:nvPr>
        </p:nvSpPr>
        <p:spPr>
          <a:xfrm>
            <a:off x="4543425" y="6944822"/>
            <a:ext cx="4629150" cy="389467"/>
          </a:xfrm>
          <a:prstGeom prst="rect">
            <a:avLst/>
          </a:prstGeom>
        </p:spPr>
        <p:txBody>
          <a:bodyPr/>
          <a:lstStyle/>
          <a:p>
            <a:endParaRPr lang="en-US" dirty="0"/>
          </a:p>
        </p:txBody>
      </p:sp>
      <p:sp>
        <p:nvSpPr>
          <p:cNvPr id="9" name="Slide Number Placeholder 8"/>
          <p:cNvSpPr>
            <a:spLocks noGrp="1"/>
          </p:cNvSpPr>
          <p:nvPr>
            <p:ph type="sldNum" sz="quarter" idx="12"/>
          </p:nvPr>
        </p:nvSpPr>
        <p:spPr>
          <a:xfrm>
            <a:off x="9964016" y="6925733"/>
            <a:ext cx="3086100" cy="389467"/>
          </a:xfrm>
          <a:prstGeom prst="rect">
            <a:avLst/>
          </a:prstGeom>
        </p:spPr>
        <p:txBody>
          <a:bodyPr/>
          <a:lstStyle/>
          <a:p>
            <a:fld id="{B64F8E08-C2B6-4F88-936E-82AEE7AA0B72}" type="slidenum">
              <a:rPr lang="en-US" smtClean="0"/>
              <a:t>‹#›</a:t>
            </a:fld>
            <a:endParaRPr lang="en-US"/>
          </a:p>
        </p:txBody>
      </p:sp>
    </p:spTree>
    <p:extLst>
      <p:ext uri="{BB962C8B-B14F-4D97-AF65-F5344CB8AC3E}">
        <p14:creationId xmlns:p14="http://schemas.microsoft.com/office/powerpoint/2010/main" val="905282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942975" y="6780107"/>
            <a:ext cx="3086100" cy="389467"/>
          </a:xfrm>
          <a:prstGeom prst="rect">
            <a:avLst/>
          </a:prstGeom>
        </p:spPr>
        <p:txBody>
          <a:bodyPr/>
          <a:lstStyle/>
          <a:p>
            <a:fld id="{97E36C46-B770-4702-A7C9-EC8B9D02FBEA}" type="datetimeFigureOut">
              <a:rPr lang="en-US" smtClean="0"/>
              <a:t>7/1/2026</a:t>
            </a:fld>
            <a:endParaRPr lang="en-US"/>
          </a:p>
        </p:txBody>
      </p:sp>
      <p:sp>
        <p:nvSpPr>
          <p:cNvPr id="4" name="Footer Placeholder 3"/>
          <p:cNvSpPr>
            <a:spLocks noGrp="1"/>
          </p:cNvSpPr>
          <p:nvPr>
            <p:ph type="ftr" sz="quarter" idx="11"/>
          </p:nvPr>
        </p:nvSpPr>
        <p:spPr>
          <a:xfrm>
            <a:off x="4543425" y="6944822"/>
            <a:ext cx="4629150" cy="389467"/>
          </a:xfrm>
          <a:prstGeom prst="rect">
            <a:avLst/>
          </a:prstGeom>
        </p:spPr>
        <p:txBody>
          <a:bodyPr/>
          <a:lstStyle/>
          <a:p>
            <a:endParaRPr lang="en-US" dirty="0"/>
          </a:p>
        </p:txBody>
      </p:sp>
      <p:sp>
        <p:nvSpPr>
          <p:cNvPr id="5" name="Slide Number Placeholder 4"/>
          <p:cNvSpPr>
            <a:spLocks noGrp="1"/>
          </p:cNvSpPr>
          <p:nvPr>
            <p:ph type="sldNum" sz="quarter" idx="12"/>
          </p:nvPr>
        </p:nvSpPr>
        <p:spPr>
          <a:xfrm>
            <a:off x="9964016" y="6925733"/>
            <a:ext cx="3086100" cy="389467"/>
          </a:xfrm>
          <a:prstGeom prst="rect">
            <a:avLst/>
          </a:prstGeom>
        </p:spPr>
        <p:txBody>
          <a:bodyPr/>
          <a:lstStyle/>
          <a:p>
            <a:fld id="{B64F8E08-C2B6-4F88-936E-82AEE7AA0B72}" type="slidenum">
              <a:rPr lang="en-US" smtClean="0"/>
              <a:t>‹#›</a:t>
            </a:fld>
            <a:endParaRPr lang="en-US"/>
          </a:p>
        </p:txBody>
      </p:sp>
    </p:spTree>
    <p:extLst>
      <p:ext uri="{BB962C8B-B14F-4D97-AF65-F5344CB8AC3E}">
        <p14:creationId xmlns:p14="http://schemas.microsoft.com/office/powerpoint/2010/main" val="1184254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942975" y="6780107"/>
            <a:ext cx="3086100" cy="389467"/>
          </a:xfrm>
          <a:prstGeom prst="rect">
            <a:avLst/>
          </a:prstGeom>
        </p:spPr>
        <p:txBody>
          <a:bodyPr/>
          <a:lstStyle/>
          <a:p>
            <a:fld id="{97E36C46-B770-4702-A7C9-EC8B9D02FBEA}" type="datetimeFigureOut">
              <a:rPr lang="en-US" smtClean="0"/>
              <a:t>7/1/2026</a:t>
            </a:fld>
            <a:endParaRPr lang="en-US"/>
          </a:p>
        </p:txBody>
      </p:sp>
      <p:sp>
        <p:nvSpPr>
          <p:cNvPr id="3" name="Footer Placeholder 2"/>
          <p:cNvSpPr>
            <a:spLocks noGrp="1"/>
          </p:cNvSpPr>
          <p:nvPr>
            <p:ph type="ftr" sz="quarter" idx="11"/>
          </p:nvPr>
        </p:nvSpPr>
        <p:spPr>
          <a:xfrm>
            <a:off x="4543425" y="6944822"/>
            <a:ext cx="4629150" cy="389467"/>
          </a:xfrm>
          <a:prstGeom prst="rect">
            <a:avLst/>
          </a:prstGeom>
        </p:spPr>
        <p:txBody>
          <a:bodyPr/>
          <a:lstStyle/>
          <a:p>
            <a:endParaRPr lang="en-US"/>
          </a:p>
        </p:txBody>
      </p:sp>
      <p:sp>
        <p:nvSpPr>
          <p:cNvPr id="4" name="Slide Number Placeholder 3"/>
          <p:cNvSpPr>
            <a:spLocks noGrp="1"/>
          </p:cNvSpPr>
          <p:nvPr>
            <p:ph type="sldNum" sz="quarter" idx="12"/>
          </p:nvPr>
        </p:nvSpPr>
        <p:spPr>
          <a:xfrm>
            <a:off x="9964016" y="6925733"/>
            <a:ext cx="3086100" cy="389467"/>
          </a:xfrm>
          <a:prstGeom prst="rect">
            <a:avLst/>
          </a:prstGeom>
        </p:spPr>
        <p:txBody>
          <a:bodyPr/>
          <a:lstStyle/>
          <a:p>
            <a:fld id="{B64F8E08-C2B6-4F88-936E-82AEE7AA0B72}" type="slidenum">
              <a:rPr lang="en-US" smtClean="0"/>
              <a:t>‹#›</a:t>
            </a:fld>
            <a:endParaRPr lang="en-US"/>
          </a:p>
        </p:txBody>
      </p:sp>
    </p:spTree>
    <p:extLst>
      <p:ext uri="{BB962C8B-B14F-4D97-AF65-F5344CB8AC3E}">
        <p14:creationId xmlns:p14="http://schemas.microsoft.com/office/powerpoint/2010/main" val="2796819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44762" y="487680"/>
            <a:ext cx="4423767" cy="1706880"/>
          </a:xfrm>
        </p:spPr>
        <p:txBody>
          <a:bodyPr anchor="b"/>
          <a:lstStyle>
            <a:lvl1pPr>
              <a:defRPr sz="3413"/>
            </a:lvl1pPr>
          </a:lstStyle>
          <a:p>
            <a:r>
              <a:rPr lang="en-US"/>
              <a:t>Click to edit Master title style</a:t>
            </a:r>
            <a:endParaRPr lang="en-US" dirty="0"/>
          </a:p>
        </p:txBody>
      </p:sp>
      <p:sp>
        <p:nvSpPr>
          <p:cNvPr id="3" name="Content Placeholder 2"/>
          <p:cNvSpPr>
            <a:spLocks noGrp="1"/>
          </p:cNvSpPr>
          <p:nvPr>
            <p:ph idx="1"/>
          </p:nvPr>
        </p:nvSpPr>
        <p:spPr>
          <a:xfrm>
            <a:off x="5831087" y="1053254"/>
            <a:ext cx="6943725" cy="5198533"/>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44762" y="2194560"/>
            <a:ext cx="4423767" cy="4065694"/>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p:cNvSpPr>
            <a:spLocks noGrp="1"/>
          </p:cNvSpPr>
          <p:nvPr>
            <p:ph type="dt" sz="half" idx="10"/>
          </p:nvPr>
        </p:nvSpPr>
        <p:spPr>
          <a:xfrm>
            <a:off x="942975" y="6780107"/>
            <a:ext cx="3086100" cy="389467"/>
          </a:xfrm>
          <a:prstGeom prst="rect">
            <a:avLst/>
          </a:prstGeom>
        </p:spPr>
        <p:txBody>
          <a:bodyPr/>
          <a:lstStyle/>
          <a:p>
            <a:fld id="{97E36C46-B770-4702-A7C9-EC8B9D02FBEA}" type="datetimeFigureOut">
              <a:rPr lang="en-US" smtClean="0"/>
              <a:t>7/1/2026</a:t>
            </a:fld>
            <a:endParaRPr lang="en-US"/>
          </a:p>
        </p:txBody>
      </p:sp>
      <p:sp>
        <p:nvSpPr>
          <p:cNvPr id="6" name="Footer Placeholder 5"/>
          <p:cNvSpPr>
            <a:spLocks noGrp="1"/>
          </p:cNvSpPr>
          <p:nvPr>
            <p:ph type="ftr" sz="quarter" idx="11"/>
          </p:nvPr>
        </p:nvSpPr>
        <p:spPr>
          <a:xfrm>
            <a:off x="4543425" y="6944822"/>
            <a:ext cx="4629150" cy="389467"/>
          </a:xfrm>
          <a:prstGeom prst="rect">
            <a:avLst/>
          </a:prstGeom>
        </p:spPr>
        <p:txBody>
          <a:bodyPr/>
          <a:lstStyle/>
          <a:p>
            <a:endParaRPr lang="en-US"/>
          </a:p>
        </p:txBody>
      </p:sp>
      <p:sp>
        <p:nvSpPr>
          <p:cNvPr id="7" name="Slide Number Placeholder 6"/>
          <p:cNvSpPr>
            <a:spLocks noGrp="1"/>
          </p:cNvSpPr>
          <p:nvPr>
            <p:ph type="sldNum" sz="quarter" idx="12"/>
          </p:nvPr>
        </p:nvSpPr>
        <p:spPr>
          <a:xfrm>
            <a:off x="9964016" y="6925733"/>
            <a:ext cx="3086100" cy="389467"/>
          </a:xfrm>
          <a:prstGeom prst="rect">
            <a:avLst/>
          </a:prstGeom>
        </p:spPr>
        <p:txBody>
          <a:bodyPr/>
          <a:lstStyle/>
          <a:p>
            <a:fld id="{B64F8E08-C2B6-4F88-936E-82AEE7AA0B72}" type="slidenum">
              <a:rPr lang="en-US" smtClean="0"/>
              <a:t>‹#›</a:t>
            </a:fld>
            <a:endParaRPr lang="en-US"/>
          </a:p>
        </p:txBody>
      </p:sp>
    </p:spTree>
    <p:extLst>
      <p:ext uri="{BB962C8B-B14F-4D97-AF65-F5344CB8AC3E}">
        <p14:creationId xmlns:p14="http://schemas.microsoft.com/office/powerpoint/2010/main" val="1562595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44762" y="487680"/>
            <a:ext cx="4423767" cy="1706880"/>
          </a:xfrm>
        </p:spPr>
        <p:txBody>
          <a:bodyPr anchor="b"/>
          <a:lstStyle>
            <a:lvl1pPr>
              <a:defRPr sz="3413"/>
            </a:lvl1pPr>
          </a:lstStyle>
          <a:p>
            <a:r>
              <a:rPr lang="en-US"/>
              <a:t>Click to edit Master title style</a:t>
            </a:r>
            <a:endParaRPr lang="en-US" dirty="0"/>
          </a:p>
        </p:txBody>
      </p:sp>
      <p:sp>
        <p:nvSpPr>
          <p:cNvPr id="3" name="Picture Placeholder 2"/>
          <p:cNvSpPr>
            <a:spLocks noGrp="1" noChangeAspect="1"/>
          </p:cNvSpPr>
          <p:nvPr>
            <p:ph type="pic" idx="1"/>
          </p:nvPr>
        </p:nvSpPr>
        <p:spPr>
          <a:xfrm>
            <a:off x="5831087" y="1053254"/>
            <a:ext cx="6943725" cy="5198533"/>
          </a:xfrm>
        </p:spPr>
        <p:txBody>
          <a:bodyPr anchor="t"/>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r>
              <a:rPr lang="en-US"/>
              <a:t>Click icon to add picture</a:t>
            </a:r>
            <a:endParaRPr lang="en-US" dirty="0"/>
          </a:p>
        </p:txBody>
      </p:sp>
      <p:sp>
        <p:nvSpPr>
          <p:cNvPr id="4" name="Text Placeholder 3"/>
          <p:cNvSpPr>
            <a:spLocks noGrp="1"/>
          </p:cNvSpPr>
          <p:nvPr>
            <p:ph type="body" sz="half" idx="2"/>
          </p:nvPr>
        </p:nvSpPr>
        <p:spPr>
          <a:xfrm>
            <a:off x="944762" y="2194560"/>
            <a:ext cx="4423767" cy="4065694"/>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p:cNvSpPr>
            <a:spLocks noGrp="1"/>
          </p:cNvSpPr>
          <p:nvPr>
            <p:ph type="dt" sz="half" idx="10"/>
          </p:nvPr>
        </p:nvSpPr>
        <p:spPr>
          <a:xfrm>
            <a:off x="942975" y="6780107"/>
            <a:ext cx="3086100" cy="389467"/>
          </a:xfrm>
          <a:prstGeom prst="rect">
            <a:avLst/>
          </a:prstGeom>
        </p:spPr>
        <p:txBody>
          <a:bodyPr/>
          <a:lstStyle/>
          <a:p>
            <a:fld id="{97E36C46-B770-4702-A7C9-EC8B9D02FBEA}" type="datetimeFigureOut">
              <a:rPr lang="en-US" smtClean="0"/>
              <a:t>7/1/2026</a:t>
            </a:fld>
            <a:endParaRPr lang="en-US"/>
          </a:p>
        </p:txBody>
      </p:sp>
      <p:sp>
        <p:nvSpPr>
          <p:cNvPr id="6" name="Footer Placeholder 5"/>
          <p:cNvSpPr>
            <a:spLocks noGrp="1"/>
          </p:cNvSpPr>
          <p:nvPr>
            <p:ph type="ftr" sz="quarter" idx="11"/>
          </p:nvPr>
        </p:nvSpPr>
        <p:spPr>
          <a:xfrm>
            <a:off x="4543425" y="6944822"/>
            <a:ext cx="4629150" cy="389467"/>
          </a:xfrm>
          <a:prstGeom prst="rect">
            <a:avLst/>
          </a:prstGeom>
        </p:spPr>
        <p:txBody>
          <a:bodyPr/>
          <a:lstStyle/>
          <a:p>
            <a:endParaRPr lang="en-US"/>
          </a:p>
        </p:txBody>
      </p:sp>
      <p:sp>
        <p:nvSpPr>
          <p:cNvPr id="7" name="Slide Number Placeholder 6"/>
          <p:cNvSpPr>
            <a:spLocks noGrp="1"/>
          </p:cNvSpPr>
          <p:nvPr>
            <p:ph type="sldNum" sz="quarter" idx="12"/>
          </p:nvPr>
        </p:nvSpPr>
        <p:spPr>
          <a:xfrm>
            <a:off x="9964016" y="6925733"/>
            <a:ext cx="3086100" cy="389467"/>
          </a:xfrm>
          <a:prstGeom prst="rect">
            <a:avLst/>
          </a:prstGeom>
        </p:spPr>
        <p:txBody>
          <a:bodyPr/>
          <a:lstStyle/>
          <a:p>
            <a:fld id="{B64F8E08-C2B6-4F88-936E-82AEE7AA0B72}" type="slidenum">
              <a:rPr lang="en-US" smtClean="0"/>
              <a:t>‹#›</a:t>
            </a:fld>
            <a:endParaRPr lang="en-US"/>
          </a:p>
        </p:txBody>
      </p:sp>
    </p:spTree>
    <p:extLst>
      <p:ext uri="{BB962C8B-B14F-4D97-AF65-F5344CB8AC3E}">
        <p14:creationId xmlns:p14="http://schemas.microsoft.com/office/powerpoint/2010/main" val="605490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www.indiasmartgrid.or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389467"/>
            <a:ext cx="11830050" cy="14139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42975" y="1947333"/>
            <a:ext cx="11830050" cy="464142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1B9B08B0-32DF-46B2-8DD8-FBD5E2AC3A8F}"/>
              </a:ext>
            </a:extLst>
          </p:cNvPr>
          <p:cNvSpPr txBox="1"/>
          <p:nvPr userDrawn="1"/>
        </p:nvSpPr>
        <p:spPr>
          <a:xfrm>
            <a:off x="9700856" y="6953437"/>
            <a:ext cx="3168770" cy="338554"/>
          </a:xfrm>
          <a:prstGeom prst="rect">
            <a:avLst/>
          </a:prstGeom>
          <a:noFill/>
        </p:spPr>
        <p:txBody>
          <a:bodyPr wrap="square" rtlCol="0">
            <a:spAutoFit/>
          </a:bodyPr>
          <a:lstStyle/>
          <a:p>
            <a:r>
              <a:rPr lang="en-US" sz="1600" dirty="0"/>
              <a:t>| </a:t>
            </a:r>
            <a:r>
              <a:rPr lang="en-US" sz="1600" dirty="0">
                <a:hlinkClick r:id="rId14"/>
              </a:rPr>
              <a:t>www.indiasmartgrid.org</a:t>
            </a:r>
            <a:r>
              <a:rPr lang="en-US" sz="1600" dirty="0"/>
              <a:t> | Slide - </a:t>
            </a:r>
          </a:p>
        </p:txBody>
      </p:sp>
      <p:sp>
        <p:nvSpPr>
          <p:cNvPr id="9" name="TextBox 8">
            <a:extLst>
              <a:ext uri="{FF2B5EF4-FFF2-40B4-BE49-F238E27FC236}">
                <a16:creationId xmlns:a16="http://schemas.microsoft.com/office/drawing/2014/main" id="{888C8D2F-7230-4547-88EA-3AF7EBCACFCB}"/>
              </a:ext>
            </a:extLst>
          </p:cNvPr>
          <p:cNvSpPr txBox="1"/>
          <p:nvPr userDrawn="1"/>
        </p:nvSpPr>
        <p:spPr>
          <a:xfrm>
            <a:off x="12636229" y="6934969"/>
            <a:ext cx="466794" cy="369332"/>
          </a:xfrm>
          <a:prstGeom prst="rect">
            <a:avLst/>
          </a:prstGeom>
          <a:noFill/>
        </p:spPr>
        <p:txBody>
          <a:bodyPr wrap="none" rtlCol="0">
            <a:spAutoFit/>
          </a:bodyPr>
          <a:lstStyle/>
          <a:p>
            <a:fld id="{4E28B05B-42AD-C849-9C89-13FE6C2DC788}" type="slidenum">
              <a:rPr lang="en-US" smtClean="0"/>
              <a:t>‹#›</a:t>
            </a:fld>
            <a:endParaRPr lang="en-US" dirty="0"/>
          </a:p>
        </p:txBody>
      </p:sp>
      <p:sp>
        <p:nvSpPr>
          <p:cNvPr id="4" name="TextBox 3">
            <a:extLst>
              <a:ext uri="{FF2B5EF4-FFF2-40B4-BE49-F238E27FC236}">
                <a16:creationId xmlns:a16="http://schemas.microsoft.com/office/drawing/2014/main" id="{78BEF11A-DB3D-A022-D656-AB12A70323DD}"/>
              </a:ext>
            </a:extLst>
          </p:cNvPr>
          <p:cNvSpPr txBox="1"/>
          <p:nvPr userDrawn="1"/>
        </p:nvSpPr>
        <p:spPr>
          <a:xfrm>
            <a:off x="3607581" y="6922659"/>
            <a:ext cx="6169890" cy="369332"/>
          </a:xfrm>
          <a:prstGeom prst="rect">
            <a:avLst/>
          </a:prstGeom>
          <a:noFill/>
        </p:spPr>
        <p:txBody>
          <a:bodyPr wrap="square">
            <a:spAutoFit/>
          </a:bodyPr>
          <a:lstStyle/>
          <a:p>
            <a:pPr algn="ctr"/>
            <a:r>
              <a:rPr lang="en-US" sz="1800" b="1" dirty="0">
                <a:solidFill>
                  <a:srgbClr val="00B050"/>
                </a:solidFill>
                <a:latin typeface="Calibri" pitchFamily="34" charset="0"/>
                <a:ea typeface="Calibri" pitchFamily="34" charset="-122"/>
                <a:cs typeface="Calibri" pitchFamily="34" charset="-120"/>
              </a:rPr>
              <a:t>Reena Suri  |  ISGF  </a:t>
            </a:r>
            <a:endParaRPr lang="en-US" sz="1800" b="1" dirty="0">
              <a:solidFill>
                <a:srgbClr val="00B050"/>
              </a:solidFill>
            </a:endParaRPr>
          </a:p>
        </p:txBody>
      </p:sp>
    </p:spTree>
    <p:extLst>
      <p:ext uri="{BB962C8B-B14F-4D97-AF65-F5344CB8AC3E}">
        <p14:creationId xmlns:p14="http://schemas.microsoft.com/office/powerpoint/2010/main" val="18721733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indiasmartgrid.org/" TargetMode="External"/><Relationship Id="rId2" Type="http://schemas.openxmlformats.org/officeDocument/2006/relationships/hyperlink" Target="mailto:reena.suri@indiasmartgrid.orgm" TargetMode="Externa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www.dumindia.in/" TargetMode="External"/><Relationship Id="rId4" Type="http://schemas.openxmlformats.org/officeDocument/2006/relationships/hyperlink" Target="http://www.isuw.i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shorturl.at/8vtAx" TargetMode="Externa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tinyurl.com/u45534j7" TargetMode="External"/><Relationship Id="rId3" Type="http://schemas.openxmlformats.org/officeDocument/2006/relationships/image" Target="../media/image6.jpg"/><Relationship Id="rId7"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shorturl.at/dw1dq" TargetMode="External"/><Relationship Id="rId5" Type="http://schemas.openxmlformats.org/officeDocument/2006/relationships/image" Target="../media/image7.jpg"/><Relationship Id="rId10" Type="http://schemas.openxmlformats.org/officeDocument/2006/relationships/hyperlink" Target="https://shorturl.at/Lp92W" TargetMode="External"/><Relationship Id="rId4" Type="http://schemas.openxmlformats.org/officeDocument/2006/relationships/hyperlink" Target="https://shorturl.at/ScmVC" TargetMode="Externa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stomShape 1">
            <a:extLst>
              <a:ext uri="{FF2B5EF4-FFF2-40B4-BE49-F238E27FC236}">
                <a16:creationId xmlns:a16="http://schemas.microsoft.com/office/drawing/2014/main" id="{44B5D653-B897-4BB6-8B42-622AC7AF58B3}"/>
              </a:ext>
            </a:extLst>
          </p:cNvPr>
          <p:cNvSpPr/>
          <p:nvPr/>
        </p:nvSpPr>
        <p:spPr>
          <a:xfrm>
            <a:off x="62753" y="1130067"/>
            <a:ext cx="13590494" cy="542838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15000"/>
              </a:lnSpc>
              <a:spcAft>
                <a:spcPts val="800"/>
              </a:spcAft>
            </a:pPr>
            <a:r>
              <a:rPr lang="en-US" sz="3200" b="1" kern="100" dirty="0">
                <a:effectLst/>
                <a:ea typeface="Aptos" panose="020B0004020202020204" pitchFamily="34" charset="0"/>
                <a:cs typeface="Times New Roman" panose="02020603050405020304" pitchFamily="18" charset="0"/>
              </a:rPr>
              <a:t>Presentation to AIDA Workshop </a:t>
            </a:r>
          </a:p>
          <a:p>
            <a:pPr algn="ctr"/>
            <a:r>
              <a:rPr lang="en-IN" sz="3600" b="1" dirty="0">
                <a:solidFill>
                  <a:srgbClr val="00B050"/>
                </a:solidFill>
                <a:cs typeface="Calibri" panose="020F0502020204030204" pitchFamily="34" charset="0"/>
              </a:rPr>
              <a:t>ISGF Initiatives on </a:t>
            </a:r>
          </a:p>
          <a:p>
            <a:pPr algn="ctr"/>
            <a:r>
              <a:rPr lang="en-IN" sz="3600" b="1" dirty="0">
                <a:solidFill>
                  <a:srgbClr val="00B050"/>
                </a:solidFill>
                <a:cs typeface="Calibri" panose="020F0502020204030204" pitchFamily="34" charset="0"/>
              </a:rPr>
              <a:t>Peer–to–Peer (P2P) Trading of Rooftop Solar Energy </a:t>
            </a:r>
          </a:p>
          <a:p>
            <a:pPr algn="ctr"/>
            <a:endParaRPr lang="en-IN" sz="3200" b="1" dirty="0">
              <a:solidFill>
                <a:srgbClr val="00B050"/>
              </a:solidFill>
              <a:cs typeface="Calibri" panose="020F0502020204030204" pitchFamily="34" charset="0"/>
            </a:endParaRPr>
          </a:p>
          <a:p>
            <a:pPr algn="ctr"/>
            <a:endParaRPr lang="en-IN" sz="3200" b="1" dirty="0">
              <a:solidFill>
                <a:srgbClr val="00B050"/>
              </a:solidFill>
              <a:cs typeface="Calibri" panose="020F0502020204030204" pitchFamily="34" charset="0"/>
            </a:endParaRPr>
          </a:p>
          <a:p>
            <a:pPr algn="ctr"/>
            <a:endParaRPr lang="en-IN" sz="3200" b="1" dirty="0">
              <a:solidFill>
                <a:srgbClr val="00B050"/>
              </a:solidFill>
              <a:cs typeface="Calibri" panose="020F0502020204030204" pitchFamily="34" charset="0"/>
            </a:endParaRPr>
          </a:p>
          <a:p>
            <a:pPr algn="ctr"/>
            <a:r>
              <a:rPr lang="en-IN" sz="3200" b="1" dirty="0">
                <a:cs typeface="Calibri" panose="020F0502020204030204" pitchFamily="34" charset="0"/>
              </a:rPr>
              <a:t>Presented By</a:t>
            </a:r>
          </a:p>
          <a:p>
            <a:pPr algn="ctr"/>
            <a:r>
              <a:rPr lang="en-IN" sz="3600" b="1" dirty="0">
                <a:solidFill>
                  <a:srgbClr val="00B050"/>
                </a:solidFill>
                <a:cs typeface="Calibri" panose="020F0502020204030204" pitchFamily="34" charset="0"/>
              </a:rPr>
              <a:t>Reena Suri</a:t>
            </a:r>
          </a:p>
          <a:p>
            <a:pPr algn="ctr"/>
            <a:r>
              <a:rPr lang="en-IN" sz="3600" dirty="0">
                <a:solidFill>
                  <a:srgbClr val="00B050"/>
                </a:solidFill>
                <a:cs typeface="Calibri" panose="020F0502020204030204" pitchFamily="34" charset="0"/>
              </a:rPr>
              <a:t>Executive Director</a:t>
            </a:r>
          </a:p>
          <a:p>
            <a:pPr algn="ctr"/>
            <a:r>
              <a:rPr lang="en-IN" sz="3600" dirty="0">
                <a:solidFill>
                  <a:srgbClr val="00B050"/>
                </a:solidFill>
                <a:cs typeface="Calibri" panose="020F0502020204030204" pitchFamily="34" charset="0"/>
              </a:rPr>
              <a:t>India Smart Grid Forum</a:t>
            </a:r>
          </a:p>
          <a:p>
            <a:pPr algn="ctr"/>
            <a:endParaRPr lang="en-IN" sz="3600" dirty="0">
              <a:solidFill>
                <a:srgbClr val="00B050"/>
              </a:solidFill>
              <a:cs typeface="Calibri" panose="020F0502020204030204" pitchFamily="34" charset="0"/>
            </a:endParaRPr>
          </a:p>
        </p:txBody>
      </p:sp>
    </p:spTree>
    <p:extLst>
      <p:ext uri="{BB962C8B-B14F-4D97-AF65-F5344CB8AC3E}">
        <p14:creationId xmlns:p14="http://schemas.microsoft.com/office/powerpoint/2010/main" val="1834971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process flow&#10;&#10;AI-generated content may be incorrect.">
            <a:extLst>
              <a:ext uri="{FF2B5EF4-FFF2-40B4-BE49-F238E27FC236}">
                <a16:creationId xmlns:a16="http://schemas.microsoft.com/office/drawing/2014/main" id="{FF00262F-292D-D952-3AF6-FF68AD206CEF}"/>
              </a:ext>
            </a:extLst>
          </p:cNvPr>
          <p:cNvPicPr>
            <a:picLocks noChangeAspect="1"/>
          </p:cNvPicPr>
          <p:nvPr/>
        </p:nvPicPr>
        <p:blipFill>
          <a:blip r:embed="rId3"/>
          <a:srcRect l="273" t="19880" r="5011" b="9531"/>
          <a:stretch>
            <a:fillRect/>
          </a:stretch>
        </p:blipFill>
        <p:spPr>
          <a:xfrm>
            <a:off x="76199" y="1098492"/>
            <a:ext cx="13011827" cy="5449454"/>
          </a:xfrm>
          <a:prstGeom prst="rect">
            <a:avLst/>
          </a:prstGeom>
        </p:spPr>
      </p:pic>
      <p:sp>
        <p:nvSpPr>
          <p:cNvPr id="2" name="Title 1">
            <a:extLst>
              <a:ext uri="{FF2B5EF4-FFF2-40B4-BE49-F238E27FC236}">
                <a16:creationId xmlns:a16="http://schemas.microsoft.com/office/drawing/2014/main" id="{82B2BD2F-CF20-F6FB-3960-98CC655B79B4}"/>
              </a:ext>
            </a:extLst>
          </p:cNvPr>
          <p:cNvSpPr txBox="1">
            <a:spLocks/>
          </p:cNvSpPr>
          <p:nvPr/>
        </p:nvSpPr>
        <p:spPr>
          <a:xfrm>
            <a:off x="76199" y="161365"/>
            <a:ext cx="11663855" cy="5849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b="1" dirty="0">
                <a:solidFill>
                  <a:srgbClr val="00B050"/>
                </a:solidFill>
                <a:latin typeface="Calibri" panose="020F0502020204030204" pitchFamily="34" charset="0"/>
                <a:cs typeface="Calibri" panose="020F0502020204030204" pitchFamily="34" charset="0"/>
              </a:rPr>
              <a:t>UEI System Architecture of UPPCL Demonstration Project</a:t>
            </a:r>
          </a:p>
        </p:txBody>
      </p:sp>
    </p:spTree>
    <p:extLst>
      <p:ext uri="{BB962C8B-B14F-4D97-AF65-F5344CB8AC3E}">
        <p14:creationId xmlns:p14="http://schemas.microsoft.com/office/powerpoint/2010/main" val="2329631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DCDC9-F09D-2E77-96DA-4F79C18D9C4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DA4620E-E9DC-28E1-4AB0-D4FC2DF0F3AF}"/>
              </a:ext>
            </a:extLst>
          </p:cNvPr>
          <p:cNvSpPr txBox="1"/>
          <p:nvPr/>
        </p:nvSpPr>
        <p:spPr>
          <a:xfrm>
            <a:off x="80757" y="113034"/>
            <a:ext cx="11299371" cy="584775"/>
          </a:xfrm>
          <a:prstGeom prst="rect">
            <a:avLst/>
          </a:prstGeom>
          <a:noFill/>
        </p:spPr>
        <p:txBody>
          <a:bodyPr wrap="square" rtlCol="0">
            <a:spAutoFit/>
          </a:bodyPr>
          <a:lstStyle/>
          <a:p>
            <a:r>
              <a:rPr lang="en-US" sz="3200" b="1" dirty="0">
                <a:solidFill>
                  <a:srgbClr val="00B050"/>
                </a:solidFill>
              </a:rPr>
              <a:t>World’s First Interstate P2P Demonstration at Global AI Summit </a:t>
            </a:r>
            <a:endParaRPr lang="en-IN" sz="3200" b="1" dirty="0">
              <a:solidFill>
                <a:srgbClr val="00B050"/>
              </a:solidFill>
            </a:endParaRPr>
          </a:p>
        </p:txBody>
      </p:sp>
      <p:pic>
        <p:nvPicPr>
          <p:cNvPr id="4" name="object 4" descr="A group of people talking to each other  AI-generated content may be incorrect.">
            <a:extLst>
              <a:ext uri="{FF2B5EF4-FFF2-40B4-BE49-F238E27FC236}">
                <a16:creationId xmlns:a16="http://schemas.microsoft.com/office/drawing/2014/main" id="{D8619F0C-101A-2953-9057-7538A4F9EFD9}"/>
              </a:ext>
            </a:extLst>
          </p:cNvPr>
          <p:cNvPicPr/>
          <p:nvPr/>
        </p:nvPicPr>
        <p:blipFill>
          <a:blip r:embed="rId3" cstate="print"/>
          <a:stretch>
            <a:fillRect/>
          </a:stretch>
        </p:blipFill>
        <p:spPr>
          <a:xfrm>
            <a:off x="8807670" y="1136830"/>
            <a:ext cx="4341866" cy="3454478"/>
          </a:xfrm>
          <a:prstGeom prst="rect">
            <a:avLst/>
          </a:prstGeom>
        </p:spPr>
      </p:pic>
      <p:sp>
        <p:nvSpPr>
          <p:cNvPr id="5" name="object 5">
            <a:extLst>
              <a:ext uri="{FF2B5EF4-FFF2-40B4-BE49-F238E27FC236}">
                <a16:creationId xmlns:a16="http://schemas.microsoft.com/office/drawing/2014/main" id="{9AB7EA5C-BDEC-7372-BB84-338B40592D6D}"/>
              </a:ext>
            </a:extLst>
          </p:cNvPr>
          <p:cNvSpPr txBox="1"/>
          <p:nvPr/>
        </p:nvSpPr>
        <p:spPr>
          <a:xfrm>
            <a:off x="221397" y="1136830"/>
            <a:ext cx="8239431" cy="5196294"/>
          </a:xfrm>
          <a:prstGeom prst="rect">
            <a:avLst/>
          </a:prstGeom>
        </p:spPr>
        <p:txBody>
          <a:bodyPr vert="horz" wrap="square" lIns="0" tIns="12700" rIns="0" bIns="0" rtlCol="0">
            <a:spAutoFit/>
          </a:bodyPr>
          <a:lstStyle/>
          <a:p>
            <a:pPr marL="12700" marR="5080" algn="just">
              <a:lnSpc>
                <a:spcPct val="100200"/>
              </a:lnSpc>
              <a:spcBef>
                <a:spcPts val="100"/>
              </a:spcBef>
            </a:pPr>
            <a:r>
              <a:rPr sz="2400" dirty="0">
                <a:cs typeface="Calibri"/>
              </a:rPr>
              <a:t>The</a:t>
            </a:r>
            <a:r>
              <a:rPr sz="2400" spc="80" dirty="0">
                <a:cs typeface="Calibri"/>
              </a:rPr>
              <a:t> </a:t>
            </a:r>
            <a:r>
              <a:rPr sz="2400" dirty="0">
                <a:cs typeface="Calibri"/>
              </a:rPr>
              <a:t>India</a:t>
            </a:r>
            <a:r>
              <a:rPr sz="2400" spc="80" dirty="0">
                <a:cs typeface="Calibri"/>
              </a:rPr>
              <a:t> </a:t>
            </a:r>
            <a:r>
              <a:rPr sz="2400" dirty="0">
                <a:cs typeface="Calibri"/>
              </a:rPr>
              <a:t>Energy</a:t>
            </a:r>
            <a:r>
              <a:rPr sz="2400" spc="95" dirty="0">
                <a:cs typeface="Calibri"/>
              </a:rPr>
              <a:t> </a:t>
            </a:r>
            <a:r>
              <a:rPr sz="2400" dirty="0">
                <a:cs typeface="Calibri"/>
              </a:rPr>
              <a:t>Stack</a:t>
            </a:r>
            <a:r>
              <a:rPr sz="2400" spc="85" dirty="0">
                <a:cs typeface="Calibri"/>
              </a:rPr>
              <a:t> </a:t>
            </a:r>
            <a:r>
              <a:rPr sz="2400" dirty="0">
                <a:cs typeface="Calibri"/>
              </a:rPr>
              <a:t>(IES)</a:t>
            </a:r>
            <a:r>
              <a:rPr sz="2400" spc="75" dirty="0">
                <a:cs typeface="Calibri"/>
              </a:rPr>
              <a:t> </a:t>
            </a:r>
            <a:r>
              <a:rPr sz="2400" dirty="0">
                <a:cs typeface="Calibri"/>
              </a:rPr>
              <a:t>Strategy</a:t>
            </a:r>
            <a:r>
              <a:rPr sz="2400" spc="70" dirty="0">
                <a:cs typeface="Calibri"/>
              </a:rPr>
              <a:t> </a:t>
            </a:r>
            <a:r>
              <a:rPr sz="2400" dirty="0">
                <a:cs typeface="Calibri"/>
              </a:rPr>
              <a:t>0.2</a:t>
            </a:r>
            <a:r>
              <a:rPr sz="2400" spc="95" dirty="0">
                <a:cs typeface="Calibri"/>
              </a:rPr>
              <a:t> </a:t>
            </a:r>
            <a:r>
              <a:rPr sz="2400" dirty="0">
                <a:cs typeface="Calibri"/>
              </a:rPr>
              <a:t>and</a:t>
            </a:r>
            <a:r>
              <a:rPr sz="2400" spc="85" dirty="0">
                <a:cs typeface="Calibri"/>
              </a:rPr>
              <a:t> </a:t>
            </a:r>
            <a:r>
              <a:rPr sz="2400" dirty="0">
                <a:cs typeface="Calibri"/>
              </a:rPr>
              <a:t>IES</a:t>
            </a:r>
            <a:r>
              <a:rPr sz="2400" spc="80" dirty="0">
                <a:cs typeface="Calibri"/>
              </a:rPr>
              <a:t> </a:t>
            </a:r>
            <a:r>
              <a:rPr sz="2400" dirty="0">
                <a:cs typeface="Calibri"/>
              </a:rPr>
              <a:t>Architecture</a:t>
            </a:r>
            <a:r>
              <a:rPr sz="2400" spc="90" dirty="0">
                <a:cs typeface="Calibri"/>
              </a:rPr>
              <a:t> </a:t>
            </a:r>
            <a:r>
              <a:rPr sz="2400" spc="-25" dirty="0">
                <a:cs typeface="Calibri"/>
              </a:rPr>
              <a:t>0.2 </a:t>
            </a:r>
            <a:r>
              <a:rPr sz="2400" dirty="0">
                <a:cs typeface="Calibri"/>
              </a:rPr>
              <a:t>envisaged</a:t>
            </a:r>
            <a:r>
              <a:rPr sz="2400" spc="-5" dirty="0">
                <a:cs typeface="Calibri"/>
              </a:rPr>
              <a:t> </a:t>
            </a:r>
            <a:r>
              <a:rPr sz="2400" dirty="0">
                <a:cs typeface="Calibri"/>
              </a:rPr>
              <a:t>to</a:t>
            </a:r>
            <a:r>
              <a:rPr sz="2400" spc="-5" dirty="0">
                <a:cs typeface="Calibri"/>
              </a:rPr>
              <a:t> </a:t>
            </a:r>
            <a:r>
              <a:rPr sz="2400" spc="-10" dirty="0">
                <a:cs typeface="Calibri"/>
              </a:rPr>
              <a:t>demonstrate </a:t>
            </a:r>
            <a:r>
              <a:rPr sz="2400" dirty="0">
                <a:cs typeface="Calibri"/>
              </a:rPr>
              <a:t>the feasibility</a:t>
            </a:r>
            <a:r>
              <a:rPr sz="2400" spc="5" dirty="0">
                <a:cs typeface="Calibri"/>
              </a:rPr>
              <a:t> </a:t>
            </a:r>
            <a:r>
              <a:rPr sz="2400" dirty="0">
                <a:cs typeface="Calibri"/>
              </a:rPr>
              <a:t>of</a:t>
            </a:r>
            <a:r>
              <a:rPr sz="2400" spc="5" dirty="0">
                <a:cs typeface="Calibri"/>
              </a:rPr>
              <a:t> </a:t>
            </a:r>
            <a:r>
              <a:rPr sz="2400" spc="-10" dirty="0">
                <a:cs typeface="Calibri"/>
              </a:rPr>
              <a:t>interstate</a:t>
            </a:r>
            <a:r>
              <a:rPr sz="2400" spc="-5" dirty="0">
                <a:cs typeface="Calibri"/>
              </a:rPr>
              <a:t> </a:t>
            </a:r>
            <a:r>
              <a:rPr sz="2400" dirty="0">
                <a:cs typeface="Calibri"/>
              </a:rPr>
              <a:t>P2P</a:t>
            </a:r>
            <a:r>
              <a:rPr sz="2400" spc="-10" dirty="0">
                <a:cs typeface="Calibri"/>
              </a:rPr>
              <a:t> trading, </a:t>
            </a:r>
            <a:r>
              <a:rPr sz="2400" dirty="0">
                <a:cs typeface="Calibri"/>
              </a:rPr>
              <a:t>and</a:t>
            </a:r>
            <a:r>
              <a:rPr sz="2400" spc="95" dirty="0">
                <a:cs typeface="Calibri"/>
              </a:rPr>
              <a:t> </a:t>
            </a:r>
            <a:r>
              <a:rPr sz="2400" dirty="0">
                <a:cs typeface="Calibri"/>
              </a:rPr>
              <a:t>ISGF</a:t>
            </a:r>
            <a:r>
              <a:rPr sz="2400" spc="95" dirty="0">
                <a:cs typeface="Calibri"/>
              </a:rPr>
              <a:t> </a:t>
            </a:r>
            <a:r>
              <a:rPr lang="en-US" sz="2400" spc="95" dirty="0">
                <a:cs typeface="Calibri"/>
              </a:rPr>
              <a:t>supported </a:t>
            </a:r>
            <a:r>
              <a:rPr sz="2400" dirty="0">
                <a:cs typeface="Calibri"/>
              </a:rPr>
              <a:t>the</a:t>
            </a:r>
            <a:r>
              <a:rPr sz="2400" spc="95" dirty="0">
                <a:cs typeface="Calibri"/>
              </a:rPr>
              <a:t> </a:t>
            </a:r>
            <a:r>
              <a:rPr sz="2400" spc="-10" dirty="0">
                <a:cs typeface="Calibri"/>
              </a:rPr>
              <a:t>pilot </a:t>
            </a:r>
            <a:r>
              <a:rPr sz="2400" dirty="0">
                <a:cs typeface="Calibri"/>
              </a:rPr>
              <a:t>project</a:t>
            </a:r>
            <a:r>
              <a:rPr sz="2400" spc="-40" dirty="0">
                <a:cs typeface="Calibri"/>
              </a:rPr>
              <a:t> </a:t>
            </a:r>
            <a:r>
              <a:rPr sz="2400" dirty="0">
                <a:cs typeface="Calibri"/>
              </a:rPr>
              <a:t>in</a:t>
            </a:r>
            <a:r>
              <a:rPr sz="2400" spc="-40" dirty="0">
                <a:cs typeface="Calibri"/>
              </a:rPr>
              <a:t> </a:t>
            </a:r>
            <a:r>
              <a:rPr sz="2400" dirty="0">
                <a:cs typeface="Calibri"/>
              </a:rPr>
              <a:t>NCR</a:t>
            </a:r>
            <a:r>
              <a:rPr sz="2400" spc="-35" dirty="0">
                <a:cs typeface="Calibri"/>
              </a:rPr>
              <a:t> </a:t>
            </a:r>
            <a:r>
              <a:rPr sz="2400" dirty="0">
                <a:cs typeface="Calibri"/>
              </a:rPr>
              <a:t>involving</a:t>
            </a:r>
            <a:r>
              <a:rPr sz="2400" spc="-30" dirty="0">
                <a:cs typeface="Calibri"/>
              </a:rPr>
              <a:t> </a:t>
            </a:r>
            <a:r>
              <a:rPr sz="2400" dirty="0">
                <a:cs typeface="Calibri"/>
              </a:rPr>
              <a:t>following</a:t>
            </a:r>
            <a:r>
              <a:rPr sz="2400" spc="-15" dirty="0">
                <a:cs typeface="Calibri"/>
              </a:rPr>
              <a:t> </a:t>
            </a:r>
            <a:r>
              <a:rPr sz="2400" spc="-10" dirty="0">
                <a:cs typeface="Calibri"/>
              </a:rPr>
              <a:t>DISCOMs:</a:t>
            </a:r>
            <a:endParaRPr lang="en-US" sz="2400" spc="-10" dirty="0">
              <a:cs typeface="Calibri"/>
            </a:endParaRPr>
          </a:p>
          <a:p>
            <a:pPr marL="316865" marR="5080" indent="-304800" algn="just">
              <a:lnSpc>
                <a:spcPct val="100400"/>
              </a:lnSpc>
              <a:spcBef>
                <a:spcPts val="100"/>
              </a:spcBef>
              <a:buFont typeface="Wingdings"/>
              <a:buChar char=""/>
              <a:tabLst>
                <a:tab pos="316865" algn="l"/>
              </a:tabLst>
            </a:pPr>
            <a:r>
              <a:rPr lang="en-IN" sz="2400" b="1" dirty="0">
                <a:cs typeface="Calibri"/>
              </a:rPr>
              <a:t>PVVNL</a:t>
            </a:r>
            <a:r>
              <a:rPr lang="en-IN" sz="2400" b="1" spc="305" dirty="0">
                <a:cs typeface="Calibri"/>
              </a:rPr>
              <a:t> </a:t>
            </a:r>
            <a:r>
              <a:rPr lang="en-IN" sz="2400" b="1" dirty="0">
                <a:cs typeface="Calibri"/>
              </a:rPr>
              <a:t>under</a:t>
            </a:r>
            <a:r>
              <a:rPr lang="en-IN" sz="2400" b="1" spc="315" dirty="0">
                <a:cs typeface="Calibri"/>
              </a:rPr>
              <a:t> </a:t>
            </a:r>
            <a:r>
              <a:rPr lang="en-IN" sz="2400" b="1" dirty="0">
                <a:cs typeface="Calibri"/>
              </a:rPr>
              <a:t>UPPCL</a:t>
            </a:r>
            <a:r>
              <a:rPr lang="en-IN" sz="2400" b="1" spc="290" dirty="0">
                <a:cs typeface="Calibri"/>
              </a:rPr>
              <a:t> </a:t>
            </a:r>
            <a:r>
              <a:rPr lang="en-IN" sz="2400" dirty="0"/>
              <a:t>which</a:t>
            </a:r>
            <a:r>
              <a:rPr lang="en-IN" sz="2400" spc="300" dirty="0"/>
              <a:t> </a:t>
            </a:r>
            <a:r>
              <a:rPr lang="en-IN" sz="2400" dirty="0"/>
              <a:t>supplies</a:t>
            </a:r>
            <a:r>
              <a:rPr lang="en-IN" sz="2400" spc="300" dirty="0"/>
              <a:t> </a:t>
            </a:r>
            <a:r>
              <a:rPr lang="en-IN" sz="2400" dirty="0"/>
              <a:t>electricity</a:t>
            </a:r>
            <a:r>
              <a:rPr lang="en-IN" sz="2400" spc="310" dirty="0"/>
              <a:t> </a:t>
            </a:r>
            <a:r>
              <a:rPr lang="en-IN" sz="2400" dirty="0"/>
              <a:t>in</a:t>
            </a:r>
            <a:r>
              <a:rPr lang="en-IN" sz="2400" spc="315" dirty="0"/>
              <a:t> </a:t>
            </a:r>
            <a:r>
              <a:rPr lang="en-IN" sz="2400" dirty="0"/>
              <a:t>Noida</a:t>
            </a:r>
            <a:r>
              <a:rPr lang="en-IN" sz="2400" spc="305" dirty="0"/>
              <a:t> </a:t>
            </a:r>
            <a:r>
              <a:rPr lang="en-IN" sz="2400" spc="-25" dirty="0"/>
              <a:t>and </a:t>
            </a:r>
            <a:r>
              <a:rPr lang="en-IN" sz="2400" dirty="0"/>
              <a:t>Ghaziabad</a:t>
            </a:r>
            <a:r>
              <a:rPr lang="en-IN" sz="2400" spc="135" dirty="0"/>
              <a:t> </a:t>
            </a:r>
            <a:r>
              <a:rPr lang="en-IN" sz="2400" dirty="0"/>
              <a:t>area</a:t>
            </a:r>
            <a:r>
              <a:rPr lang="en-IN" sz="2400" spc="125" dirty="0"/>
              <a:t> </a:t>
            </a:r>
            <a:r>
              <a:rPr lang="en-IN" sz="2400" dirty="0"/>
              <a:t>in</a:t>
            </a:r>
            <a:r>
              <a:rPr lang="en-IN" sz="2400" spc="114" dirty="0"/>
              <a:t> </a:t>
            </a:r>
            <a:r>
              <a:rPr lang="en-IN" sz="2400" dirty="0"/>
              <a:t>the</a:t>
            </a:r>
            <a:r>
              <a:rPr lang="en-IN" sz="2400" spc="114" dirty="0"/>
              <a:t> </a:t>
            </a:r>
            <a:r>
              <a:rPr lang="en-IN" sz="2400" dirty="0"/>
              <a:t>NCR</a:t>
            </a:r>
            <a:r>
              <a:rPr lang="en-IN" sz="2400" spc="125" dirty="0"/>
              <a:t> </a:t>
            </a:r>
            <a:r>
              <a:rPr lang="en-IN" sz="2400" dirty="0"/>
              <a:t>where</a:t>
            </a:r>
            <a:r>
              <a:rPr lang="en-IN" sz="2400" spc="125" dirty="0"/>
              <a:t> </a:t>
            </a:r>
            <a:r>
              <a:rPr lang="en-IN" sz="2400" dirty="0"/>
              <a:t>smart</a:t>
            </a:r>
            <a:r>
              <a:rPr lang="en-IN" sz="2400" spc="130" dirty="0"/>
              <a:t> </a:t>
            </a:r>
            <a:r>
              <a:rPr lang="en-IN" sz="2400" dirty="0"/>
              <a:t>meters</a:t>
            </a:r>
            <a:r>
              <a:rPr lang="en-IN" sz="2400" spc="130" dirty="0"/>
              <a:t> </a:t>
            </a:r>
            <a:r>
              <a:rPr lang="en-IN" sz="2400" dirty="0"/>
              <a:t>are</a:t>
            </a:r>
            <a:r>
              <a:rPr lang="en-IN" sz="2400" spc="114" dirty="0"/>
              <a:t> </a:t>
            </a:r>
            <a:r>
              <a:rPr lang="en-IN" sz="2400" spc="-10" dirty="0"/>
              <a:t>deployed </a:t>
            </a:r>
            <a:r>
              <a:rPr lang="en-IN" sz="2400" dirty="0"/>
              <a:t>under</a:t>
            </a:r>
            <a:r>
              <a:rPr lang="en-IN" sz="2400" spc="405" dirty="0"/>
              <a:t> </a:t>
            </a:r>
            <a:r>
              <a:rPr lang="en-IN" sz="2400" dirty="0"/>
              <a:t>RDSS.</a:t>
            </a:r>
            <a:r>
              <a:rPr lang="en-IN" sz="2400" spc="405" dirty="0"/>
              <a:t> </a:t>
            </a:r>
            <a:r>
              <a:rPr lang="en-IN" sz="2400" dirty="0"/>
              <a:t>PVVNL</a:t>
            </a:r>
            <a:r>
              <a:rPr lang="en-IN" sz="2400" spc="415" dirty="0"/>
              <a:t> </a:t>
            </a:r>
            <a:r>
              <a:rPr lang="en-IN" sz="2400" dirty="0"/>
              <a:t>implemented</a:t>
            </a:r>
            <a:r>
              <a:rPr lang="en-IN" sz="2400" spc="400" dirty="0"/>
              <a:t> </a:t>
            </a:r>
            <a:r>
              <a:rPr lang="en-IN" sz="2400" dirty="0"/>
              <a:t>Oracle</a:t>
            </a:r>
            <a:r>
              <a:rPr lang="en-IN" sz="2400" spc="405" dirty="0"/>
              <a:t> </a:t>
            </a:r>
            <a:r>
              <a:rPr lang="en-IN" sz="2400" dirty="0"/>
              <a:t>MDMS</a:t>
            </a:r>
            <a:r>
              <a:rPr lang="en-IN" sz="2400" spc="409" dirty="0"/>
              <a:t> </a:t>
            </a:r>
            <a:r>
              <a:rPr lang="en-IN" sz="2400" dirty="0"/>
              <a:t>and</a:t>
            </a:r>
            <a:r>
              <a:rPr lang="en-IN" sz="2400" spc="409" dirty="0"/>
              <a:t> </a:t>
            </a:r>
            <a:r>
              <a:rPr lang="en-IN" sz="2400" spc="-10" dirty="0"/>
              <a:t>Billing System.</a:t>
            </a:r>
          </a:p>
          <a:p>
            <a:pPr marL="316865" marR="5080" indent="-304800" algn="just">
              <a:lnSpc>
                <a:spcPct val="100299"/>
              </a:lnSpc>
              <a:spcBef>
                <a:spcPts val="5"/>
              </a:spcBef>
              <a:buFont typeface="Wingdings"/>
              <a:buChar char=""/>
              <a:tabLst>
                <a:tab pos="316865" algn="l"/>
              </a:tabLst>
            </a:pPr>
            <a:r>
              <a:rPr lang="en-IN" sz="2400" b="1" dirty="0">
                <a:cs typeface="Calibri"/>
              </a:rPr>
              <a:t>TPDDL,</a:t>
            </a:r>
            <a:r>
              <a:rPr lang="en-IN" sz="2400" b="1" spc="85" dirty="0">
                <a:cs typeface="Calibri"/>
              </a:rPr>
              <a:t>  </a:t>
            </a:r>
            <a:r>
              <a:rPr lang="en-IN" sz="2400" b="1" dirty="0">
                <a:cs typeface="Calibri"/>
              </a:rPr>
              <a:t>Delhi</a:t>
            </a:r>
            <a:r>
              <a:rPr lang="en-IN" sz="2400" dirty="0"/>
              <a:t>:</a:t>
            </a:r>
            <a:r>
              <a:rPr lang="en-IN" sz="2400" spc="85" dirty="0"/>
              <a:t>  </a:t>
            </a:r>
            <a:r>
              <a:rPr lang="en-IN" sz="2400" dirty="0"/>
              <a:t>In</a:t>
            </a:r>
            <a:r>
              <a:rPr lang="en-IN" sz="2400" spc="85" dirty="0"/>
              <a:t>  </a:t>
            </a:r>
            <a:r>
              <a:rPr lang="en-IN" sz="2400" dirty="0"/>
              <a:t>TPDDL</a:t>
            </a:r>
            <a:r>
              <a:rPr lang="en-IN" sz="2400" spc="85" dirty="0"/>
              <a:t>  </a:t>
            </a:r>
            <a:r>
              <a:rPr lang="en-IN" sz="2400" dirty="0"/>
              <a:t>service</a:t>
            </a:r>
            <a:r>
              <a:rPr lang="en-IN" sz="2400" spc="90" dirty="0"/>
              <a:t>  </a:t>
            </a:r>
            <a:r>
              <a:rPr lang="en-IN" sz="2400" dirty="0"/>
              <a:t>area</a:t>
            </a:r>
            <a:r>
              <a:rPr lang="en-IN" sz="2400" spc="85" dirty="0"/>
              <a:t>  </a:t>
            </a:r>
            <a:r>
              <a:rPr lang="en-IN" sz="2400" dirty="0"/>
              <a:t>in</a:t>
            </a:r>
            <a:r>
              <a:rPr lang="en-IN" sz="2400" spc="85" dirty="0"/>
              <a:t>  </a:t>
            </a:r>
            <a:r>
              <a:rPr lang="en-IN" sz="2400" dirty="0"/>
              <a:t>Delhi</a:t>
            </a:r>
            <a:r>
              <a:rPr lang="en-IN" sz="2400" spc="90" dirty="0"/>
              <a:t>  </a:t>
            </a:r>
            <a:r>
              <a:rPr lang="en-IN" sz="2400" dirty="0"/>
              <a:t>where</a:t>
            </a:r>
            <a:r>
              <a:rPr lang="en-IN" sz="2400" spc="90" dirty="0"/>
              <a:t>  </a:t>
            </a:r>
            <a:r>
              <a:rPr lang="en-IN" sz="2400" spc="-20" dirty="0"/>
              <a:t>Tata </a:t>
            </a:r>
            <a:r>
              <a:rPr lang="en-IN" sz="2400" dirty="0"/>
              <a:t>Power’s</a:t>
            </a:r>
            <a:r>
              <a:rPr lang="en-IN" sz="2400" spc="120" dirty="0"/>
              <a:t> </a:t>
            </a:r>
            <a:r>
              <a:rPr lang="en-IN" sz="2400" dirty="0"/>
              <a:t>Unified</a:t>
            </a:r>
            <a:r>
              <a:rPr lang="en-IN" sz="2400" spc="125" dirty="0"/>
              <a:t> </a:t>
            </a:r>
            <a:r>
              <a:rPr lang="en-IN" sz="2400" dirty="0"/>
              <a:t>Data</a:t>
            </a:r>
            <a:r>
              <a:rPr lang="en-IN" sz="2400" spc="114" dirty="0"/>
              <a:t> </a:t>
            </a:r>
            <a:r>
              <a:rPr lang="en-IN" sz="2400" dirty="0"/>
              <a:t>Stream</a:t>
            </a:r>
            <a:r>
              <a:rPr lang="en-IN" sz="2400" spc="110" dirty="0"/>
              <a:t> </a:t>
            </a:r>
            <a:r>
              <a:rPr lang="en-IN" sz="2400" dirty="0"/>
              <a:t>(UDS)</a:t>
            </a:r>
            <a:r>
              <a:rPr lang="en-IN" sz="2400" spc="114" dirty="0"/>
              <a:t> </a:t>
            </a:r>
            <a:r>
              <a:rPr lang="en-IN" sz="2400" dirty="0"/>
              <a:t>is</a:t>
            </a:r>
            <a:r>
              <a:rPr lang="en-IN" sz="2400" spc="110" dirty="0"/>
              <a:t> </a:t>
            </a:r>
            <a:r>
              <a:rPr lang="en-IN" sz="2400" dirty="0"/>
              <a:t>the</a:t>
            </a:r>
            <a:r>
              <a:rPr lang="en-IN" sz="2400" spc="114" dirty="0"/>
              <a:t> </a:t>
            </a:r>
            <a:r>
              <a:rPr lang="en-IN" sz="2400" dirty="0"/>
              <a:t>MDMS</a:t>
            </a:r>
            <a:r>
              <a:rPr lang="en-IN" sz="2400" spc="120" dirty="0"/>
              <a:t> </a:t>
            </a:r>
            <a:r>
              <a:rPr lang="en-IN" sz="2400" dirty="0"/>
              <a:t>and</a:t>
            </a:r>
            <a:r>
              <a:rPr lang="en-IN" sz="2400" spc="120" dirty="0"/>
              <a:t> </a:t>
            </a:r>
            <a:r>
              <a:rPr lang="en-IN" sz="2400" dirty="0"/>
              <a:t>SAP</a:t>
            </a:r>
            <a:r>
              <a:rPr lang="en-IN" sz="2400" spc="114" dirty="0"/>
              <a:t> </a:t>
            </a:r>
            <a:r>
              <a:rPr lang="en-IN" sz="2400" spc="-25" dirty="0"/>
              <a:t>ISU </a:t>
            </a:r>
            <a:r>
              <a:rPr lang="en-IN" sz="2400" dirty="0"/>
              <a:t>Billing</a:t>
            </a:r>
            <a:r>
              <a:rPr lang="en-IN" sz="2400" spc="-40" dirty="0"/>
              <a:t> </a:t>
            </a:r>
            <a:r>
              <a:rPr lang="en-IN" sz="2400" spc="-10" dirty="0"/>
              <a:t>System.</a:t>
            </a:r>
          </a:p>
          <a:p>
            <a:pPr marL="316865" marR="6985" indent="-304800" algn="just">
              <a:lnSpc>
                <a:spcPct val="100299"/>
              </a:lnSpc>
              <a:buFont typeface="Wingdings"/>
              <a:buChar char=""/>
              <a:tabLst>
                <a:tab pos="316865" algn="l"/>
              </a:tabLst>
            </a:pPr>
            <a:r>
              <a:rPr lang="en-IN" sz="2400" b="1" dirty="0">
                <a:cs typeface="Calibri"/>
              </a:rPr>
              <a:t>BSES</a:t>
            </a:r>
            <a:r>
              <a:rPr lang="en-IN" sz="2400" b="1" spc="45" dirty="0">
                <a:cs typeface="Calibri"/>
              </a:rPr>
              <a:t>  </a:t>
            </a:r>
            <a:r>
              <a:rPr lang="en-IN" sz="2400" b="1" dirty="0">
                <a:cs typeface="Calibri"/>
              </a:rPr>
              <a:t>Rajdhani</a:t>
            </a:r>
            <a:r>
              <a:rPr lang="en-IN" sz="2400" b="1" spc="45" dirty="0">
                <a:cs typeface="Calibri"/>
              </a:rPr>
              <a:t>  </a:t>
            </a:r>
            <a:r>
              <a:rPr lang="en-IN" sz="2400" b="1" dirty="0">
                <a:cs typeface="Calibri"/>
              </a:rPr>
              <a:t>Power</a:t>
            </a:r>
            <a:r>
              <a:rPr lang="en-IN" sz="2400" b="1" spc="45" dirty="0">
                <a:cs typeface="Calibri"/>
              </a:rPr>
              <a:t>  </a:t>
            </a:r>
            <a:r>
              <a:rPr lang="en-IN" sz="2400" b="1" dirty="0">
                <a:cs typeface="Calibri"/>
              </a:rPr>
              <a:t>Ltd</a:t>
            </a:r>
            <a:r>
              <a:rPr lang="en-IN" sz="2400" b="1" spc="45" dirty="0">
                <a:cs typeface="Calibri"/>
              </a:rPr>
              <a:t>  </a:t>
            </a:r>
            <a:r>
              <a:rPr lang="en-IN" sz="2400" b="1" dirty="0">
                <a:cs typeface="Calibri"/>
              </a:rPr>
              <a:t>(BRPL):</a:t>
            </a:r>
            <a:r>
              <a:rPr lang="en-IN" sz="2400" b="1" spc="45" dirty="0">
                <a:cs typeface="Calibri"/>
              </a:rPr>
              <a:t>  </a:t>
            </a:r>
            <a:r>
              <a:rPr lang="en-IN" sz="2400" dirty="0"/>
              <a:t>The</a:t>
            </a:r>
            <a:r>
              <a:rPr lang="en-IN" sz="2400" spc="40" dirty="0"/>
              <a:t>  </a:t>
            </a:r>
            <a:r>
              <a:rPr lang="en-IN" sz="2400" dirty="0"/>
              <a:t>pilot</a:t>
            </a:r>
            <a:r>
              <a:rPr lang="en-IN" sz="2400" spc="50" dirty="0"/>
              <a:t>  </a:t>
            </a:r>
            <a:r>
              <a:rPr lang="en-IN" sz="2400" spc="-10" dirty="0"/>
              <a:t>demonstration </a:t>
            </a:r>
            <a:r>
              <a:rPr lang="en-IN" sz="2400" dirty="0"/>
              <a:t>covered</a:t>
            </a:r>
            <a:r>
              <a:rPr lang="en-IN" sz="2400" spc="175" dirty="0"/>
              <a:t> </a:t>
            </a:r>
            <a:r>
              <a:rPr lang="en-IN" sz="2400" dirty="0"/>
              <a:t>BRPL’s</a:t>
            </a:r>
            <a:r>
              <a:rPr lang="en-IN" sz="2400" spc="160" dirty="0"/>
              <a:t> </a:t>
            </a:r>
            <a:r>
              <a:rPr lang="en-IN" sz="2400" dirty="0"/>
              <a:t>prosumers</a:t>
            </a:r>
            <a:r>
              <a:rPr lang="en-IN" sz="2400" spc="175" dirty="0"/>
              <a:t> </a:t>
            </a:r>
            <a:r>
              <a:rPr lang="en-IN" sz="2400" dirty="0"/>
              <a:t>and</a:t>
            </a:r>
            <a:r>
              <a:rPr lang="en-IN" sz="2400" spc="170" dirty="0"/>
              <a:t> </a:t>
            </a:r>
            <a:r>
              <a:rPr lang="en-IN" sz="2400" dirty="0"/>
              <a:t>consumers</a:t>
            </a:r>
            <a:r>
              <a:rPr lang="en-IN" sz="2400" spc="170" dirty="0"/>
              <a:t> </a:t>
            </a:r>
            <a:r>
              <a:rPr lang="en-IN" sz="2400" dirty="0"/>
              <a:t>with</a:t>
            </a:r>
            <a:r>
              <a:rPr lang="en-IN" sz="2400" spc="165" dirty="0"/>
              <a:t> </a:t>
            </a:r>
            <a:r>
              <a:rPr lang="en-IN" sz="2400" dirty="0"/>
              <a:t>smart</a:t>
            </a:r>
            <a:r>
              <a:rPr lang="en-IN" sz="2400" spc="175" dirty="0"/>
              <a:t> </a:t>
            </a:r>
            <a:r>
              <a:rPr lang="en-IN" sz="2400" spc="-10" dirty="0"/>
              <a:t>meters </a:t>
            </a:r>
            <a:r>
              <a:rPr lang="en-IN" sz="2400" dirty="0"/>
              <a:t>in</a:t>
            </a:r>
            <a:r>
              <a:rPr lang="en-IN" sz="2400" spc="-25" dirty="0"/>
              <a:t> </a:t>
            </a:r>
            <a:r>
              <a:rPr lang="en-IN" sz="2400" dirty="0"/>
              <a:t>Janakpuri</a:t>
            </a:r>
            <a:r>
              <a:rPr lang="en-IN" sz="2400" spc="-35" dirty="0"/>
              <a:t> </a:t>
            </a:r>
            <a:r>
              <a:rPr lang="en-IN" sz="2400" dirty="0"/>
              <a:t>area</a:t>
            </a:r>
            <a:r>
              <a:rPr lang="en-IN" sz="2400" spc="-20" dirty="0"/>
              <a:t> </a:t>
            </a:r>
            <a:r>
              <a:rPr lang="en-IN" sz="2400" dirty="0"/>
              <a:t>in</a:t>
            </a:r>
            <a:r>
              <a:rPr lang="en-IN" sz="2400" spc="-10" dirty="0"/>
              <a:t> Delhi.</a:t>
            </a:r>
            <a:endParaRPr sz="2400" dirty="0">
              <a:cs typeface="Calibri"/>
            </a:endParaRPr>
          </a:p>
        </p:txBody>
      </p:sp>
      <p:sp>
        <p:nvSpPr>
          <p:cNvPr id="7" name="object 7">
            <a:extLst>
              <a:ext uri="{FF2B5EF4-FFF2-40B4-BE49-F238E27FC236}">
                <a16:creationId xmlns:a16="http://schemas.microsoft.com/office/drawing/2014/main" id="{028590F5-D9FB-4438-006B-01EB7B6B8EE5}"/>
              </a:ext>
            </a:extLst>
          </p:cNvPr>
          <p:cNvSpPr txBox="1"/>
          <p:nvPr/>
        </p:nvSpPr>
        <p:spPr>
          <a:xfrm>
            <a:off x="8807670" y="4672290"/>
            <a:ext cx="4612441" cy="1674176"/>
          </a:xfrm>
          <a:prstGeom prst="rect">
            <a:avLst/>
          </a:prstGeom>
        </p:spPr>
        <p:txBody>
          <a:bodyPr vert="horz" wrap="square" lIns="0" tIns="12065" rIns="0" bIns="0" rtlCol="0">
            <a:spAutoFit/>
          </a:bodyPr>
          <a:lstStyle/>
          <a:p>
            <a:pPr marL="12065" marR="5080" indent="-1905" algn="ctr">
              <a:lnSpc>
                <a:spcPct val="100000"/>
              </a:lnSpc>
              <a:spcBef>
                <a:spcPts val="95"/>
              </a:spcBef>
            </a:pPr>
            <a:r>
              <a:rPr dirty="0">
                <a:latin typeface="Calibri"/>
                <a:cs typeface="Calibri"/>
              </a:rPr>
              <a:t>The</a:t>
            </a:r>
            <a:r>
              <a:rPr spc="-55" dirty="0">
                <a:latin typeface="Calibri"/>
                <a:cs typeface="Calibri"/>
              </a:rPr>
              <a:t> </a:t>
            </a:r>
            <a:r>
              <a:rPr spc="-10" dirty="0">
                <a:latin typeface="Calibri"/>
                <a:cs typeface="Calibri"/>
              </a:rPr>
              <a:t>Interstate</a:t>
            </a:r>
            <a:r>
              <a:rPr spc="-65" dirty="0">
                <a:latin typeface="Calibri"/>
                <a:cs typeface="Calibri"/>
              </a:rPr>
              <a:t> </a:t>
            </a:r>
            <a:r>
              <a:rPr dirty="0">
                <a:latin typeface="Calibri"/>
                <a:cs typeface="Calibri"/>
              </a:rPr>
              <a:t>P2P</a:t>
            </a:r>
            <a:r>
              <a:rPr spc="-55" dirty="0">
                <a:latin typeface="Calibri"/>
                <a:cs typeface="Calibri"/>
              </a:rPr>
              <a:t> </a:t>
            </a:r>
            <a:r>
              <a:rPr spc="-20" dirty="0">
                <a:latin typeface="Calibri"/>
                <a:cs typeface="Calibri"/>
              </a:rPr>
              <a:t>Trade</a:t>
            </a:r>
            <a:r>
              <a:rPr spc="-40" dirty="0">
                <a:latin typeface="Calibri"/>
                <a:cs typeface="Calibri"/>
              </a:rPr>
              <a:t> </a:t>
            </a:r>
            <a:r>
              <a:rPr dirty="0">
                <a:latin typeface="Calibri"/>
                <a:cs typeface="Calibri"/>
              </a:rPr>
              <a:t>Demo</a:t>
            </a:r>
            <a:r>
              <a:rPr spc="-35" dirty="0">
                <a:latin typeface="Calibri"/>
                <a:cs typeface="Calibri"/>
              </a:rPr>
              <a:t> </a:t>
            </a:r>
            <a:r>
              <a:rPr dirty="0">
                <a:latin typeface="Calibri"/>
                <a:cs typeface="Calibri"/>
              </a:rPr>
              <a:t>project</a:t>
            </a:r>
            <a:r>
              <a:rPr spc="-25" dirty="0">
                <a:latin typeface="Calibri"/>
                <a:cs typeface="Calibri"/>
              </a:rPr>
              <a:t> was </a:t>
            </a:r>
            <a:r>
              <a:rPr spc="-10" dirty="0">
                <a:latin typeface="Calibri"/>
                <a:cs typeface="Calibri"/>
              </a:rPr>
              <a:t>showcased</a:t>
            </a:r>
            <a:r>
              <a:rPr spc="-5" dirty="0">
                <a:latin typeface="Calibri"/>
                <a:cs typeface="Calibri"/>
              </a:rPr>
              <a:t> </a:t>
            </a:r>
            <a:r>
              <a:rPr dirty="0">
                <a:latin typeface="Calibri"/>
                <a:cs typeface="Calibri"/>
              </a:rPr>
              <a:t>by</a:t>
            </a:r>
            <a:r>
              <a:rPr spc="-15" dirty="0">
                <a:latin typeface="Calibri"/>
                <a:cs typeface="Calibri"/>
              </a:rPr>
              <a:t> </a:t>
            </a:r>
            <a:r>
              <a:rPr dirty="0">
                <a:latin typeface="Calibri"/>
                <a:cs typeface="Calibri"/>
              </a:rPr>
              <a:t>MOP</a:t>
            </a:r>
            <a:r>
              <a:rPr spc="-20" dirty="0">
                <a:latin typeface="Calibri"/>
                <a:cs typeface="Calibri"/>
              </a:rPr>
              <a:t> </a:t>
            </a:r>
            <a:r>
              <a:rPr dirty="0">
                <a:latin typeface="Calibri"/>
                <a:cs typeface="Calibri"/>
              </a:rPr>
              <a:t>at</a:t>
            </a:r>
            <a:r>
              <a:rPr spc="-25" dirty="0">
                <a:latin typeface="Calibri"/>
                <a:cs typeface="Calibri"/>
              </a:rPr>
              <a:t> </a:t>
            </a:r>
            <a:r>
              <a:rPr dirty="0">
                <a:latin typeface="Calibri"/>
                <a:cs typeface="Calibri"/>
              </a:rPr>
              <a:t>the</a:t>
            </a:r>
            <a:r>
              <a:rPr spc="-5" dirty="0">
                <a:latin typeface="Calibri"/>
                <a:cs typeface="Calibri"/>
              </a:rPr>
              <a:t> </a:t>
            </a:r>
            <a:r>
              <a:rPr b="1" dirty="0">
                <a:latin typeface="Calibri"/>
                <a:cs typeface="Calibri"/>
              </a:rPr>
              <a:t>Global</a:t>
            </a:r>
            <a:r>
              <a:rPr b="1" spc="-25" dirty="0">
                <a:latin typeface="Calibri"/>
                <a:cs typeface="Calibri"/>
              </a:rPr>
              <a:t> </a:t>
            </a:r>
            <a:r>
              <a:rPr b="1" dirty="0">
                <a:latin typeface="Calibri"/>
                <a:cs typeface="Calibri"/>
              </a:rPr>
              <a:t>AI</a:t>
            </a:r>
            <a:r>
              <a:rPr b="1" spc="-15" dirty="0">
                <a:latin typeface="Calibri"/>
                <a:cs typeface="Calibri"/>
              </a:rPr>
              <a:t> </a:t>
            </a:r>
            <a:r>
              <a:rPr b="1" spc="-10" dirty="0">
                <a:latin typeface="Calibri"/>
                <a:cs typeface="Calibri"/>
              </a:rPr>
              <a:t>Impact </a:t>
            </a:r>
            <a:r>
              <a:rPr b="1" dirty="0">
                <a:latin typeface="Calibri"/>
                <a:cs typeface="Calibri"/>
              </a:rPr>
              <a:t>Summit</a:t>
            </a:r>
            <a:r>
              <a:rPr b="1" spc="-45" dirty="0">
                <a:latin typeface="Calibri"/>
                <a:cs typeface="Calibri"/>
              </a:rPr>
              <a:t> </a:t>
            </a:r>
            <a:r>
              <a:rPr b="1" dirty="0">
                <a:latin typeface="Calibri"/>
                <a:cs typeface="Calibri"/>
              </a:rPr>
              <a:t>in</a:t>
            </a:r>
            <a:r>
              <a:rPr b="1" spc="-40" dirty="0">
                <a:latin typeface="Calibri"/>
                <a:cs typeface="Calibri"/>
              </a:rPr>
              <a:t> </a:t>
            </a:r>
            <a:r>
              <a:rPr b="1" dirty="0">
                <a:latin typeface="Calibri"/>
                <a:cs typeface="Calibri"/>
              </a:rPr>
              <a:t>February</a:t>
            </a:r>
            <a:r>
              <a:rPr b="1" spc="-10" dirty="0">
                <a:latin typeface="Calibri"/>
                <a:cs typeface="Calibri"/>
              </a:rPr>
              <a:t> </a:t>
            </a:r>
            <a:r>
              <a:rPr b="1" dirty="0">
                <a:latin typeface="Calibri"/>
                <a:cs typeface="Calibri"/>
              </a:rPr>
              <a:t>2026</a:t>
            </a:r>
            <a:r>
              <a:rPr dirty="0">
                <a:latin typeface="Calibri"/>
                <a:cs typeface="Calibri"/>
              </a:rPr>
              <a:t>,</a:t>
            </a:r>
            <a:r>
              <a:rPr spc="-20" dirty="0">
                <a:latin typeface="Calibri"/>
                <a:cs typeface="Calibri"/>
              </a:rPr>
              <a:t> </a:t>
            </a:r>
            <a:r>
              <a:rPr dirty="0">
                <a:latin typeface="Calibri"/>
                <a:cs typeface="Calibri"/>
              </a:rPr>
              <a:t>marking</a:t>
            </a:r>
            <a:r>
              <a:rPr spc="-45" dirty="0">
                <a:latin typeface="Calibri"/>
                <a:cs typeface="Calibri"/>
              </a:rPr>
              <a:t> </a:t>
            </a:r>
            <a:r>
              <a:rPr dirty="0">
                <a:latin typeface="Calibri"/>
                <a:cs typeface="Calibri"/>
              </a:rPr>
              <a:t>the</a:t>
            </a:r>
            <a:r>
              <a:rPr spc="-50" dirty="0">
                <a:latin typeface="Calibri"/>
                <a:cs typeface="Calibri"/>
              </a:rPr>
              <a:t> </a:t>
            </a:r>
            <a:r>
              <a:rPr spc="-10" dirty="0">
                <a:latin typeface="Calibri"/>
                <a:cs typeface="Calibri"/>
              </a:rPr>
              <a:t>world’s </a:t>
            </a:r>
            <a:r>
              <a:rPr dirty="0">
                <a:latin typeface="Calibri"/>
                <a:cs typeface="Calibri"/>
              </a:rPr>
              <a:t>first</a:t>
            </a:r>
            <a:r>
              <a:rPr spc="-50" dirty="0">
                <a:latin typeface="Calibri"/>
                <a:cs typeface="Calibri"/>
              </a:rPr>
              <a:t> </a:t>
            </a:r>
            <a:r>
              <a:rPr spc="-10" dirty="0">
                <a:latin typeface="Calibri"/>
                <a:cs typeface="Calibri"/>
              </a:rPr>
              <a:t>interstate</a:t>
            </a:r>
            <a:r>
              <a:rPr spc="-50" dirty="0">
                <a:latin typeface="Calibri"/>
                <a:cs typeface="Calibri"/>
              </a:rPr>
              <a:t> </a:t>
            </a:r>
            <a:r>
              <a:rPr dirty="0">
                <a:latin typeface="Calibri"/>
                <a:cs typeface="Calibri"/>
              </a:rPr>
              <a:t>P2P</a:t>
            </a:r>
            <a:r>
              <a:rPr spc="-35" dirty="0">
                <a:latin typeface="Calibri"/>
                <a:cs typeface="Calibri"/>
              </a:rPr>
              <a:t> </a:t>
            </a:r>
            <a:r>
              <a:rPr spc="-10" dirty="0">
                <a:latin typeface="Calibri"/>
                <a:cs typeface="Calibri"/>
              </a:rPr>
              <a:t>experiment</a:t>
            </a:r>
            <a:r>
              <a:rPr spc="-20" dirty="0">
                <a:latin typeface="Calibri"/>
                <a:cs typeface="Calibri"/>
              </a:rPr>
              <a:t> </a:t>
            </a:r>
            <a:r>
              <a:rPr dirty="0">
                <a:latin typeface="Calibri"/>
                <a:cs typeface="Calibri"/>
              </a:rPr>
              <a:t>on</a:t>
            </a:r>
            <a:r>
              <a:rPr spc="-30" dirty="0">
                <a:latin typeface="Calibri"/>
                <a:cs typeface="Calibri"/>
              </a:rPr>
              <a:t> </a:t>
            </a:r>
            <a:r>
              <a:rPr dirty="0">
                <a:latin typeface="Calibri"/>
                <a:cs typeface="Calibri"/>
              </a:rPr>
              <a:t>a</a:t>
            </a:r>
            <a:r>
              <a:rPr spc="-35" dirty="0">
                <a:latin typeface="Calibri"/>
                <a:cs typeface="Calibri"/>
              </a:rPr>
              <a:t> </a:t>
            </a:r>
            <a:r>
              <a:rPr spc="-10" dirty="0">
                <a:latin typeface="Calibri"/>
                <a:cs typeface="Calibri"/>
              </a:rPr>
              <a:t>Digital </a:t>
            </a:r>
            <a:r>
              <a:rPr dirty="0">
                <a:latin typeface="Calibri"/>
                <a:cs typeface="Calibri"/>
              </a:rPr>
              <a:t>Energy</a:t>
            </a:r>
            <a:r>
              <a:rPr spc="-5" dirty="0">
                <a:latin typeface="Calibri"/>
                <a:cs typeface="Calibri"/>
              </a:rPr>
              <a:t> </a:t>
            </a:r>
            <a:r>
              <a:rPr dirty="0">
                <a:latin typeface="Calibri"/>
                <a:cs typeface="Calibri"/>
              </a:rPr>
              <a:t>Grid</a:t>
            </a:r>
            <a:r>
              <a:rPr spc="-15" dirty="0">
                <a:latin typeface="Calibri"/>
                <a:cs typeface="Calibri"/>
              </a:rPr>
              <a:t> </a:t>
            </a:r>
            <a:r>
              <a:rPr dirty="0">
                <a:latin typeface="Calibri"/>
                <a:cs typeface="Calibri"/>
              </a:rPr>
              <a:t>and</a:t>
            </a:r>
            <a:r>
              <a:rPr spc="-40" dirty="0">
                <a:latin typeface="Calibri"/>
                <a:cs typeface="Calibri"/>
              </a:rPr>
              <a:t> </a:t>
            </a:r>
            <a:r>
              <a:rPr dirty="0">
                <a:latin typeface="Calibri"/>
                <a:cs typeface="Calibri"/>
              </a:rPr>
              <a:t>positioning</a:t>
            </a:r>
            <a:r>
              <a:rPr spc="-40" dirty="0">
                <a:latin typeface="Calibri"/>
                <a:cs typeface="Calibri"/>
              </a:rPr>
              <a:t> </a:t>
            </a:r>
            <a:r>
              <a:rPr dirty="0">
                <a:latin typeface="Calibri"/>
                <a:cs typeface="Calibri"/>
              </a:rPr>
              <a:t>India</a:t>
            </a:r>
            <a:r>
              <a:rPr spc="-45" dirty="0">
                <a:latin typeface="Calibri"/>
                <a:cs typeface="Calibri"/>
              </a:rPr>
              <a:t> </a:t>
            </a:r>
            <a:r>
              <a:rPr dirty="0">
                <a:latin typeface="Calibri"/>
                <a:cs typeface="Calibri"/>
              </a:rPr>
              <a:t>as</a:t>
            </a:r>
            <a:r>
              <a:rPr spc="-30" dirty="0">
                <a:latin typeface="Calibri"/>
                <a:cs typeface="Calibri"/>
              </a:rPr>
              <a:t> </a:t>
            </a:r>
            <a:r>
              <a:rPr dirty="0">
                <a:latin typeface="Calibri"/>
                <a:cs typeface="Calibri"/>
              </a:rPr>
              <a:t>a</a:t>
            </a:r>
            <a:r>
              <a:rPr spc="-25" dirty="0">
                <a:latin typeface="Calibri"/>
                <a:cs typeface="Calibri"/>
              </a:rPr>
              <a:t> </a:t>
            </a:r>
            <a:r>
              <a:rPr spc="-10" dirty="0">
                <a:latin typeface="Calibri"/>
                <a:cs typeface="Calibri"/>
              </a:rPr>
              <a:t>global </a:t>
            </a:r>
            <a:r>
              <a:rPr dirty="0">
                <a:latin typeface="Calibri"/>
                <a:cs typeface="Calibri"/>
              </a:rPr>
              <a:t>leader</a:t>
            </a:r>
            <a:r>
              <a:rPr spc="-15" dirty="0">
                <a:latin typeface="Calibri"/>
                <a:cs typeface="Calibri"/>
              </a:rPr>
              <a:t> </a:t>
            </a:r>
            <a:r>
              <a:rPr dirty="0">
                <a:latin typeface="Calibri"/>
                <a:cs typeface="Calibri"/>
              </a:rPr>
              <a:t>in</a:t>
            </a:r>
            <a:r>
              <a:rPr spc="-25" dirty="0">
                <a:latin typeface="Calibri"/>
                <a:cs typeface="Calibri"/>
              </a:rPr>
              <a:t> </a:t>
            </a:r>
            <a:r>
              <a:rPr dirty="0">
                <a:latin typeface="Calibri"/>
                <a:cs typeface="Calibri"/>
              </a:rPr>
              <a:t>this</a:t>
            </a:r>
            <a:r>
              <a:rPr spc="-30" dirty="0">
                <a:latin typeface="Calibri"/>
                <a:cs typeface="Calibri"/>
              </a:rPr>
              <a:t> </a:t>
            </a:r>
            <a:r>
              <a:rPr spc="-10" dirty="0">
                <a:latin typeface="Calibri"/>
                <a:cs typeface="Calibri"/>
              </a:rPr>
              <a:t>space.</a:t>
            </a:r>
            <a:endParaRPr dirty="0">
              <a:latin typeface="Calibri"/>
              <a:cs typeface="Calibri"/>
            </a:endParaRPr>
          </a:p>
        </p:txBody>
      </p:sp>
    </p:spTree>
    <p:extLst>
      <p:ext uri="{BB962C8B-B14F-4D97-AF65-F5344CB8AC3E}">
        <p14:creationId xmlns:p14="http://schemas.microsoft.com/office/powerpoint/2010/main" val="3819857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66EC3-5B81-3B85-4198-8DAE4EEBD63E}"/>
            </a:ext>
          </a:extLst>
        </p:cNvPr>
        <p:cNvGrpSpPr/>
        <p:nvPr/>
      </p:nvGrpSpPr>
      <p:grpSpPr>
        <a:xfrm>
          <a:off x="0" y="0"/>
          <a:ext cx="0" cy="0"/>
          <a:chOff x="0" y="0"/>
          <a:chExt cx="0" cy="0"/>
        </a:xfrm>
      </p:grpSpPr>
      <p:sp>
        <p:nvSpPr>
          <p:cNvPr id="73730" name="Title 1">
            <a:extLst>
              <a:ext uri="{FF2B5EF4-FFF2-40B4-BE49-F238E27FC236}">
                <a16:creationId xmlns:a16="http://schemas.microsoft.com/office/drawing/2014/main" id="{CB83F37D-BD2F-0909-9A08-65F2593619E9}"/>
              </a:ext>
            </a:extLst>
          </p:cNvPr>
          <p:cNvSpPr txBox="1">
            <a:spLocks noChangeArrowheads="1"/>
          </p:cNvSpPr>
          <p:nvPr/>
        </p:nvSpPr>
        <p:spPr bwMode="auto">
          <a:xfrm>
            <a:off x="5598160" y="162561"/>
            <a:ext cx="2519680" cy="553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lnSpc>
                <a:spcPct val="90000"/>
              </a:lnSpc>
            </a:pPr>
            <a:r>
              <a:rPr lang="en-US" altLang="en-US" sz="3840" b="1" dirty="0">
                <a:solidFill>
                  <a:srgbClr val="00B050"/>
                </a:solidFill>
                <a:cs typeface="Calibri" panose="020F0502020204030204" pitchFamily="34" charset="0"/>
              </a:rPr>
              <a:t>Contact US</a:t>
            </a:r>
            <a:endParaRPr lang="en-IN" altLang="en-US" sz="3840" b="1" dirty="0">
              <a:solidFill>
                <a:srgbClr val="00B050"/>
              </a:solidFill>
              <a:cs typeface="Calibri" panose="020F0502020204030204" pitchFamily="34" charset="0"/>
            </a:endParaRPr>
          </a:p>
        </p:txBody>
      </p:sp>
      <p:sp>
        <p:nvSpPr>
          <p:cNvPr id="3" name="object 7">
            <a:extLst>
              <a:ext uri="{FF2B5EF4-FFF2-40B4-BE49-F238E27FC236}">
                <a16:creationId xmlns:a16="http://schemas.microsoft.com/office/drawing/2014/main" id="{F09E9ECC-6E04-7118-9714-A4FA7300BD5E}"/>
              </a:ext>
            </a:extLst>
          </p:cNvPr>
          <p:cNvSpPr txBox="1"/>
          <p:nvPr/>
        </p:nvSpPr>
        <p:spPr>
          <a:xfrm>
            <a:off x="573024" y="1463040"/>
            <a:ext cx="12569952" cy="4282733"/>
          </a:xfrm>
          <a:prstGeom prst="rect">
            <a:avLst/>
          </a:prstGeom>
        </p:spPr>
        <p:txBody>
          <a:bodyPr vert="horz" wrap="square" lIns="0" tIns="125307" rIns="0" bIns="0" rtlCol="0">
            <a:spAutoFit/>
          </a:bodyPr>
          <a:lstStyle/>
          <a:p>
            <a:pPr marR="12870" algn="ctr">
              <a:spcBef>
                <a:spcPts val="987"/>
              </a:spcBef>
              <a:tabLst>
                <a:tab pos="5181085" algn="l"/>
              </a:tabLst>
            </a:pPr>
            <a:r>
              <a:rPr lang="en-IN" sz="2560" b="1" spc="-27" dirty="0">
                <a:solidFill>
                  <a:srgbClr val="00AF50"/>
                </a:solidFill>
                <a:latin typeface="Calibri"/>
                <a:cs typeface="Calibri"/>
                <a:hlinkClick r:id="rId2"/>
              </a:rPr>
              <a:t>r</a:t>
            </a:r>
            <a:r>
              <a:rPr sz="2560" b="1" spc="-27" dirty="0">
                <a:solidFill>
                  <a:srgbClr val="00AF50"/>
                </a:solidFill>
                <a:latin typeface="Calibri"/>
                <a:cs typeface="Calibri"/>
                <a:hlinkClick r:id="rId2"/>
              </a:rPr>
              <a:t>e</a:t>
            </a:r>
            <a:r>
              <a:rPr lang="en-US" sz="2560" b="1" spc="-27" dirty="0">
                <a:solidFill>
                  <a:srgbClr val="00AF50"/>
                </a:solidFill>
                <a:latin typeface="Calibri"/>
                <a:cs typeface="Calibri"/>
                <a:hlinkClick r:id="rId2"/>
              </a:rPr>
              <a:t>ena.suri@indiasmartgrid.org</a:t>
            </a:r>
            <a:r>
              <a:rPr lang="en-IN" sz="2987" b="1" spc="-27" dirty="0">
                <a:solidFill>
                  <a:srgbClr val="00AF50"/>
                </a:solidFill>
                <a:latin typeface="Calibri"/>
                <a:cs typeface="Calibri"/>
              </a:rPr>
              <a:t>	</a:t>
            </a:r>
            <a:endParaRPr sz="2987" dirty="0">
              <a:latin typeface="Calibri"/>
              <a:cs typeface="Calibri"/>
            </a:endParaRPr>
          </a:p>
          <a:p>
            <a:pPr marR="434862" algn="ctr">
              <a:spcBef>
                <a:spcPts val="1147"/>
              </a:spcBef>
            </a:pPr>
            <a:r>
              <a:rPr sz="3840" b="1" dirty="0">
                <a:latin typeface="Calibri"/>
                <a:cs typeface="Calibri"/>
              </a:rPr>
              <a:t>India</a:t>
            </a:r>
            <a:r>
              <a:rPr sz="3840" b="1" spc="-21" dirty="0">
                <a:latin typeface="Calibri"/>
                <a:cs typeface="Calibri"/>
              </a:rPr>
              <a:t> </a:t>
            </a:r>
            <a:r>
              <a:rPr sz="3840" b="1" dirty="0">
                <a:latin typeface="Calibri"/>
                <a:cs typeface="Calibri"/>
              </a:rPr>
              <a:t>Smart</a:t>
            </a:r>
            <a:r>
              <a:rPr sz="3840" b="1" spc="-69" dirty="0">
                <a:latin typeface="Calibri"/>
                <a:cs typeface="Calibri"/>
              </a:rPr>
              <a:t> </a:t>
            </a:r>
            <a:r>
              <a:rPr sz="3840" b="1" spc="-5" dirty="0">
                <a:latin typeface="Calibri"/>
                <a:cs typeface="Calibri"/>
              </a:rPr>
              <a:t>Grid</a:t>
            </a:r>
            <a:r>
              <a:rPr sz="3840" b="1" spc="-37" dirty="0">
                <a:latin typeface="Calibri"/>
                <a:cs typeface="Calibri"/>
              </a:rPr>
              <a:t> </a:t>
            </a:r>
            <a:r>
              <a:rPr sz="3840" b="1" spc="-32" dirty="0">
                <a:latin typeface="Calibri"/>
                <a:cs typeface="Calibri"/>
              </a:rPr>
              <a:t>Forum</a:t>
            </a:r>
            <a:endParaRPr sz="3840" dirty="0">
              <a:latin typeface="Calibri"/>
              <a:cs typeface="Calibri"/>
            </a:endParaRPr>
          </a:p>
          <a:p>
            <a:pPr marR="436216" algn="ctr">
              <a:spcBef>
                <a:spcPts val="416"/>
              </a:spcBef>
              <a:tabLst>
                <a:tab pos="3839923" algn="l"/>
              </a:tabLst>
            </a:pPr>
            <a:r>
              <a:rPr sz="2560" spc="-5" dirty="0">
                <a:latin typeface="Calibri"/>
                <a:cs typeface="Calibri"/>
              </a:rPr>
              <a:t>CBIP</a:t>
            </a:r>
            <a:r>
              <a:rPr sz="2560" spc="-48" dirty="0">
                <a:latin typeface="Calibri"/>
                <a:cs typeface="Calibri"/>
              </a:rPr>
              <a:t> </a:t>
            </a:r>
            <a:r>
              <a:rPr sz="2560" dirty="0">
                <a:latin typeface="Calibri"/>
                <a:cs typeface="Calibri"/>
              </a:rPr>
              <a:t>Building,</a:t>
            </a:r>
            <a:r>
              <a:rPr sz="2560" spc="-43" dirty="0">
                <a:latin typeface="Calibri"/>
                <a:cs typeface="Calibri"/>
              </a:rPr>
              <a:t> </a:t>
            </a:r>
            <a:r>
              <a:rPr sz="2560" spc="-5" dirty="0">
                <a:latin typeface="Calibri"/>
                <a:cs typeface="Calibri"/>
              </a:rPr>
              <a:t>Malcha</a:t>
            </a:r>
            <a:r>
              <a:rPr sz="2560" spc="-43" dirty="0">
                <a:latin typeface="Calibri"/>
                <a:cs typeface="Calibri"/>
              </a:rPr>
              <a:t> </a:t>
            </a:r>
            <a:r>
              <a:rPr sz="2560" spc="-16" dirty="0">
                <a:latin typeface="Calibri"/>
                <a:cs typeface="Calibri"/>
              </a:rPr>
              <a:t>Marg,	</a:t>
            </a:r>
            <a:r>
              <a:rPr sz="2560" spc="-11" dirty="0">
                <a:latin typeface="Calibri"/>
                <a:cs typeface="Calibri"/>
              </a:rPr>
              <a:t>Chanakyapuri,</a:t>
            </a:r>
            <a:r>
              <a:rPr sz="2560" spc="-75" dirty="0">
                <a:latin typeface="Calibri"/>
                <a:cs typeface="Calibri"/>
              </a:rPr>
              <a:t> </a:t>
            </a:r>
            <a:r>
              <a:rPr sz="2560" spc="-5" dirty="0">
                <a:latin typeface="Calibri"/>
                <a:cs typeface="Calibri"/>
              </a:rPr>
              <a:t>Delhi-110021</a:t>
            </a:r>
            <a:endParaRPr sz="2560" dirty="0">
              <a:latin typeface="Calibri"/>
              <a:cs typeface="Calibri"/>
            </a:endParaRPr>
          </a:p>
          <a:p>
            <a:pPr marL="4398062" marR="4441413" algn="ctr">
              <a:lnSpc>
                <a:spcPts val="3840"/>
              </a:lnSpc>
              <a:spcBef>
                <a:spcPts val="101"/>
              </a:spcBef>
            </a:pPr>
            <a:r>
              <a:rPr sz="2560" u="heavy" spc="-16" dirty="0">
                <a:solidFill>
                  <a:srgbClr val="0462C1"/>
                </a:solidFill>
                <a:uFill>
                  <a:solidFill>
                    <a:srgbClr val="0462C1"/>
                  </a:solidFill>
                </a:uFill>
                <a:latin typeface="Calibri"/>
                <a:cs typeface="Calibri"/>
                <a:hlinkClick r:id="rId3"/>
              </a:rPr>
              <a:t>www.indiasmartgrid.org</a:t>
            </a:r>
            <a:endParaRPr sz="2560" dirty="0">
              <a:latin typeface="Calibri"/>
              <a:cs typeface="Calibri"/>
            </a:endParaRPr>
          </a:p>
          <a:p>
            <a:pPr marR="39287" algn="ctr">
              <a:spcBef>
                <a:spcPts val="501"/>
              </a:spcBef>
            </a:pPr>
            <a:r>
              <a:rPr sz="2560" u="heavy" spc="-37" dirty="0">
                <a:solidFill>
                  <a:srgbClr val="0462C1"/>
                </a:solidFill>
                <a:uFill>
                  <a:solidFill>
                    <a:srgbClr val="0462C1"/>
                  </a:solidFill>
                </a:uFill>
                <a:latin typeface="Calibri"/>
                <a:cs typeface="Calibri"/>
                <a:hlinkClick r:id="rId4"/>
              </a:rPr>
              <a:t>www.isuw.in</a:t>
            </a:r>
            <a:endParaRPr sz="2560" dirty="0">
              <a:latin typeface="Calibri"/>
              <a:cs typeface="Calibri"/>
            </a:endParaRPr>
          </a:p>
          <a:p>
            <a:pPr marR="40641" algn="ctr">
              <a:spcBef>
                <a:spcPts val="752"/>
              </a:spcBef>
            </a:pPr>
            <a:r>
              <a:rPr sz="2560" u="heavy" spc="-16" dirty="0">
                <a:solidFill>
                  <a:srgbClr val="0462C1"/>
                </a:solidFill>
                <a:uFill>
                  <a:solidFill>
                    <a:srgbClr val="0462C1"/>
                  </a:solidFill>
                </a:uFill>
                <a:latin typeface="Calibri"/>
                <a:cs typeface="Calibri"/>
                <a:hlinkClick r:id="rId5"/>
              </a:rPr>
              <a:t>www.dumindia.in</a:t>
            </a:r>
            <a:endParaRPr lang="en-US" sz="2560" u="heavy" spc="-16" dirty="0">
              <a:solidFill>
                <a:srgbClr val="0462C1"/>
              </a:solidFill>
              <a:uFill>
                <a:solidFill>
                  <a:srgbClr val="0462C1"/>
                </a:solidFill>
              </a:uFill>
              <a:latin typeface="Calibri"/>
              <a:cs typeface="Calibri"/>
            </a:endParaRPr>
          </a:p>
          <a:p>
            <a:pPr marL="1355" algn="ctr">
              <a:spcBef>
                <a:spcPts val="1195"/>
              </a:spcBef>
            </a:pPr>
            <a:r>
              <a:rPr sz="2987" u="heavy" spc="-27" dirty="0">
                <a:solidFill>
                  <a:srgbClr val="00AF50"/>
                </a:solidFill>
                <a:uFill>
                  <a:solidFill>
                    <a:srgbClr val="00AF50"/>
                  </a:solidFill>
                </a:uFill>
                <a:latin typeface="Calibri"/>
                <a:cs typeface="Calibri"/>
              </a:rPr>
              <a:t>Follow</a:t>
            </a:r>
            <a:r>
              <a:rPr sz="2987" u="heavy" spc="-32" dirty="0">
                <a:solidFill>
                  <a:srgbClr val="00AF50"/>
                </a:solidFill>
                <a:uFill>
                  <a:solidFill>
                    <a:srgbClr val="00AF50"/>
                  </a:solidFill>
                </a:uFill>
                <a:latin typeface="Calibri"/>
                <a:cs typeface="Calibri"/>
              </a:rPr>
              <a:t> </a:t>
            </a:r>
            <a:r>
              <a:rPr sz="2987" u="heavy" spc="-16" dirty="0">
                <a:solidFill>
                  <a:srgbClr val="00AF50"/>
                </a:solidFill>
                <a:uFill>
                  <a:solidFill>
                    <a:srgbClr val="00AF50"/>
                  </a:solidFill>
                </a:uFill>
                <a:latin typeface="Calibri"/>
                <a:cs typeface="Calibri"/>
              </a:rPr>
              <a:t>us</a:t>
            </a:r>
            <a:r>
              <a:rPr sz="2987" u="heavy" spc="-32" dirty="0">
                <a:solidFill>
                  <a:srgbClr val="00AF50"/>
                </a:solidFill>
                <a:uFill>
                  <a:solidFill>
                    <a:srgbClr val="00AF50"/>
                  </a:solidFill>
                </a:uFill>
                <a:latin typeface="Calibri"/>
                <a:cs typeface="Calibri"/>
              </a:rPr>
              <a:t> </a:t>
            </a:r>
            <a:r>
              <a:rPr sz="2987" u="heavy" spc="-21" dirty="0">
                <a:solidFill>
                  <a:srgbClr val="00AF50"/>
                </a:solidFill>
                <a:uFill>
                  <a:solidFill>
                    <a:srgbClr val="00AF50"/>
                  </a:solidFill>
                </a:uFill>
                <a:latin typeface="Calibri"/>
                <a:cs typeface="Calibri"/>
              </a:rPr>
              <a:t>at:</a:t>
            </a:r>
            <a:endParaRPr sz="2987" dirty="0">
              <a:latin typeface="Calibri"/>
              <a:cs typeface="Calibri"/>
            </a:endParaRPr>
          </a:p>
          <a:p>
            <a:pPr algn="ctr">
              <a:spcBef>
                <a:spcPts val="688"/>
              </a:spcBef>
            </a:pPr>
            <a:r>
              <a:rPr sz="2347" b="1" spc="-27" dirty="0">
                <a:latin typeface="Calibri"/>
                <a:cs typeface="Calibri"/>
              </a:rPr>
              <a:t>Twitter</a:t>
            </a:r>
            <a:r>
              <a:rPr sz="2347" b="1" spc="21" dirty="0">
                <a:latin typeface="Calibri"/>
                <a:cs typeface="Calibri"/>
              </a:rPr>
              <a:t> </a:t>
            </a:r>
            <a:r>
              <a:rPr sz="2347" spc="-5" dirty="0">
                <a:latin typeface="Calibri"/>
                <a:cs typeface="Calibri"/>
              </a:rPr>
              <a:t>-</a:t>
            </a:r>
            <a:r>
              <a:rPr sz="2347" spc="11" dirty="0">
                <a:latin typeface="Calibri"/>
                <a:cs typeface="Calibri"/>
              </a:rPr>
              <a:t> </a:t>
            </a:r>
            <a:r>
              <a:rPr sz="2347" spc="-5" dirty="0">
                <a:latin typeface="Calibri"/>
                <a:cs typeface="Calibri"/>
              </a:rPr>
              <a:t>@IndiaSmartGridF</a:t>
            </a:r>
            <a:r>
              <a:rPr sz="2347" spc="5" dirty="0">
                <a:latin typeface="Calibri"/>
                <a:cs typeface="Calibri"/>
              </a:rPr>
              <a:t> </a:t>
            </a:r>
            <a:r>
              <a:rPr sz="2347" spc="-16" dirty="0">
                <a:latin typeface="Calibri"/>
                <a:cs typeface="Calibri"/>
              </a:rPr>
              <a:t>|</a:t>
            </a:r>
            <a:r>
              <a:rPr sz="2347" b="1" spc="-16" dirty="0">
                <a:latin typeface="Calibri"/>
                <a:cs typeface="Calibri"/>
              </a:rPr>
              <a:t>Facebook</a:t>
            </a:r>
            <a:r>
              <a:rPr sz="2347" b="1" spc="43" dirty="0">
                <a:latin typeface="Calibri"/>
                <a:cs typeface="Calibri"/>
              </a:rPr>
              <a:t> </a:t>
            </a:r>
            <a:r>
              <a:rPr sz="2347" spc="-5" dirty="0">
                <a:latin typeface="Calibri"/>
                <a:cs typeface="Calibri"/>
              </a:rPr>
              <a:t>-</a:t>
            </a:r>
            <a:r>
              <a:rPr sz="2347" spc="11" dirty="0">
                <a:latin typeface="Calibri"/>
                <a:cs typeface="Calibri"/>
              </a:rPr>
              <a:t> </a:t>
            </a:r>
            <a:r>
              <a:rPr sz="2347" spc="-5" dirty="0">
                <a:latin typeface="Calibri"/>
                <a:cs typeface="Calibri"/>
              </a:rPr>
              <a:t>@IndiaSmartGridF|</a:t>
            </a:r>
            <a:r>
              <a:rPr sz="2347" spc="-16" dirty="0">
                <a:latin typeface="Calibri"/>
                <a:cs typeface="Calibri"/>
              </a:rPr>
              <a:t> </a:t>
            </a:r>
            <a:r>
              <a:rPr sz="2347" b="1" spc="-16" dirty="0">
                <a:latin typeface="Calibri"/>
                <a:cs typeface="Calibri"/>
              </a:rPr>
              <a:t>LinkedIn</a:t>
            </a:r>
            <a:r>
              <a:rPr sz="2347" b="1" dirty="0">
                <a:latin typeface="Calibri"/>
                <a:cs typeface="Calibri"/>
              </a:rPr>
              <a:t> </a:t>
            </a:r>
            <a:r>
              <a:rPr sz="2347" spc="-5" dirty="0">
                <a:latin typeface="Calibri"/>
                <a:cs typeface="Calibri"/>
              </a:rPr>
              <a:t>-</a:t>
            </a:r>
            <a:r>
              <a:rPr sz="2347" spc="11" dirty="0">
                <a:latin typeface="Calibri"/>
                <a:cs typeface="Calibri"/>
              </a:rPr>
              <a:t> </a:t>
            </a:r>
            <a:r>
              <a:rPr sz="2347" spc="-5" dirty="0">
                <a:latin typeface="Calibri"/>
                <a:cs typeface="Calibri"/>
              </a:rPr>
              <a:t>India</a:t>
            </a:r>
            <a:r>
              <a:rPr sz="2347" dirty="0">
                <a:latin typeface="Calibri"/>
                <a:cs typeface="Calibri"/>
              </a:rPr>
              <a:t> </a:t>
            </a:r>
            <a:r>
              <a:rPr sz="2347" spc="-5" dirty="0">
                <a:latin typeface="Calibri"/>
                <a:cs typeface="Calibri"/>
              </a:rPr>
              <a:t>Smart</a:t>
            </a:r>
            <a:r>
              <a:rPr sz="2347" spc="11" dirty="0">
                <a:latin typeface="Calibri"/>
                <a:cs typeface="Calibri"/>
              </a:rPr>
              <a:t> </a:t>
            </a:r>
            <a:r>
              <a:rPr sz="2347" spc="-5" dirty="0">
                <a:latin typeface="Calibri"/>
                <a:cs typeface="Calibri"/>
              </a:rPr>
              <a:t>Grid</a:t>
            </a:r>
            <a:r>
              <a:rPr sz="2347" spc="-11" dirty="0">
                <a:latin typeface="Calibri"/>
                <a:cs typeface="Calibri"/>
              </a:rPr>
              <a:t> </a:t>
            </a:r>
            <a:r>
              <a:rPr sz="2347" spc="-5" dirty="0">
                <a:latin typeface="Arial MT"/>
                <a:cs typeface="Arial MT"/>
              </a:rPr>
              <a:t>Forum</a:t>
            </a:r>
            <a:r>
              <a:rPr sz="2347" spc="37" dirty="0">
                <a:latin typeface="Arial MT"/>
                <a:cs typeface="Arial MT"/>
              </a:rPr>
              <a:t> </a:t>
            </a:r>
            <a:r>
              <a:rPr sz="2347" spc="-5" dirty="0">
                <a:latin typeface="Arial MT"/>
                <a:cs typeface="Arial MT"/>
              </a:rPr>
              <a:t>(ISGF)</a:t>
            </a:r>
            <a:endParaRPr sz="2347" dirty="0">
              <a:latin typeface="Arial MT"/>
              <a:cs typeface="Arial MT"/>
            </a:endParaRPr>
          </a:p>
        </p:txBody>
      </p:sp>
      <p:pic>
        <p:nvPicPr>
          <p:cNvPr id="23" name="Picture 22">
            <a:extLst>
              <a:ext uri="{FF2B5EF4-FFF2-40B4-BE49-F238E27FC236}">
                <a16:creationId xmlns:a16="http://schemas.microsoft.com/office/drawing/2014/main" id="{C3DAA24B-C7A7-E8BF-84B1-D27268F7623A}"/>
              </a:ext>
            </a:extLst>
          </p:cNvPr>
          <p:cNvPicPr>
            <a:picLocks noChangeAspect="1"/>
          </p:cNvPicPr>
          <p:nvPr/>
        </p:nvPicPr>
        <p:blipFill>
          <a:blip r:embed="rId6"/>
          <a:stretch>
            <a:fillRect/>
          </a:stretch>
        </p:blipFill>
        <p:spPr>
          <a:xfrm>
            <a:off x="3769360" y="1706880"/>
            <a:ext cx="360683" cy="279402"/>
          </a:xfrm>
          <a:prstGeom prst="rect">
            <a:avLst/>
          </a:prstGeom>
        </p:spPr>
      </p:pic>
    </p:spTree>
    <p:extLst>
      <p:ext uri="{BB962C8B-B14F-4D97-AF65-F5344CB8AC3E}">
        <p14:creationId xmlns:p14="http://schemas.microsoft.com/office/powerpoint/2010/main" val="213675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E21E4692-1779-3CB4-604A-35F4AA198303}"/>
              </a:ext>
            </a:extLst>
          </p:cNvPr>
          <p:cNvSpPr txBox="1">
            <a:spLocks noGrp="1"/>
          </p:cNvSpPr>
          <p:nvPr>
            <p:ph type="title"/>
          </p:nvPr>
        </p:nvSpPr>
        <p:spPr>
          <a:xfrm>
            <a:off x="20782" y="152400"/>
            <a:ext cx="11665774" cy="607623"/>
          </a:xfrm>
          <a:prstGeom prst="rect">
            <a:avLst/>
          </a:prstGeom>
        </p:spPr>
        <p:txBody>
          <a:bodyPr vert="horz" lIns="91440" tIns="45720" rIns="91440" bIns="45720" rtlCol="0" anchor="ctr">
            <a:noAutofit/>
          </a:bodyPr>
          <a:lstStyle/>
          <a:p>
            <a:pPr defTabSz="914400"/>
            <a:r>
              <a:rPr sz="3200" b="1" dirty="0">
                <a:solidFill>
                  <a:srgbClr val="00B050"/>
                </a:solidFill>
                <a:latin typeface="Calibri" panose="020F0502020204030204" pitchFamily="34" charset="0"/>
                <a:cs typeface="Calibri" panose="020F0502020204030204" pitchFamily="34" charset="0"/>
              </a:rPr>
              <a:t>P</a:t>
            </a:r>
            <a:r>
              <a:rPr lang="en-US" sz="3200" b="1" dirty="0">
                <a:solidFill>
                  <a:srgbClr val="00B050"/>
                </a:solidFill>
                <a:latin typeface="Calibri" panose="020F0502020204030204" pitchFamily="34" charset="0"/>
                <a:cs typeface="Calibri" panose="020F0502020204030204" pitchFamily="34" charset="0"/>
              </a:rPr>
              <a:t>eer-to-Peer (P</a:t>
            </a:r>
            <a:r>
              <a:rPr sz="3200" b="1" dirty="0">
                <a:solidFill>
                  <a:srgbClr val="00B050"/>
                </a:solidFill>
                <a:latin typeface="Calibri" panose="020F0502020204030204" pitchFamily="34" charset="0"/>
                <a:cs typeface="Calibri" panose="020F0502020204030204" pitchFamily="34" charset="0"/>
              </a:rPr>
              <a:t>2P</a:t>
            </a:r>
            <a:r>
              <a:rPr lang="en-US" sz="3200" b="1" dirty="0">
                <a:solidFill>
                  <a:srgbClr val="00B050"/>
                </a:solidFill>
                <a:latin typeface="Calibri" panose="020F0502020204030204" pitchFamily="34" charset="0"/>
                <a:cs typeface="Calibri" panose="020F0502020204030204" pitchFamily="34" charset="0"/>
              </a:rPr>
              <a:t>)</a:t>
            </a:r>
            <a:r>
              <a:rPr sz="3200" b="1" dirty="0">
                <a:solidFill>
                  <a:srgbClr val="00B050"/>
                </a:solidFill>
                <a:latin typeface="Calibri" panose="020F0502020204030204" pitchFamily="34" charset="0"/>
                <a:cs typeface="Calibri" panose="020F0502020204030204" pitchFamily="34" charset="0"/>
              </a:rPr>
              <a:t> Trading of Rooftop Solar Energy</a:t>
            </a:r>
            <a:r>
              <a:rPr lang="en-US" sz="3200" b="1" dirty="0">
                <a:solidFill>
                  <a:srgbClr val="00B050"/>
                </a:solidFill>
                <a:latin typeface="Calibri" panose="020F0502020204030204" pitchFamily="34" charset="0"/>
                <a:cs typeface="Calibri" panose="020F0502020204030204" pitchFamily="34" charset="0"/>
              </a:rPr>
              <a:t> – Pilots in India </a:t>
            </a:r>
            <a:endParaRPr sz="3200" b="1" dirty="0">
              <a:solidFill>
                <a:srgbClr val="00B050"/>
              </a:solidFill>
              <a:latin typeface="Calibri" panose="020F0502020204030204" pitchFamily="34" charset="0"/>
              <a:cs typeface="Calibri" panose="020F0502020204030204" pitchFamily="34" charset="0"/>
            </a:endParaRPr>
          </a:p>
        </p:txBody>
      </p:sp>
      <p:sp>
        <p:nvSpPr>
          <p:cNvPr id="6" name="object 3">
            <a:extLst>
              <a:ext uri="{FF2B5EF4-FFF2-40B4-BE49-F238E27FC236}">
                <a16:creationId xmlns:a16="http://schemas.microsoft.com/office/drawing/2014/main" id="{23EF71BF-DAA3-BC05-D590-E84A0A44C2C3}"/>
              </a:ext>
            </a:extLst>
          </p:cNvPr>
          <p:cNvSpPr txBox="1"/>
          <p:nvPr/>
        </p:nvSpPr>
        <p:spPr>
          <a:xfrm>
            <a:off x="457199" y="985950"/>
            <a:ext cx="12975021" cy="5589521"/>
          </a:xfrm>
          <a:prstGeom prst="rect">
            <a:avLst/>
          </a:prstGeom>
        </p:spPr>
        <p:txBody>
          <a:bodyPr vert="horz" wrap="square" lIns="0" tIns="12869" rIns="0" bIns="0" rtlCol="0">
            <a:spAutoFit/>
          </a:bodyPr>
          <a:lstStyle/>
          <a:p>
            <a:pPr marL="13547" marR="6774" algn="just">
              <a:spcBef>
                <a:spcPts val="101"/>
              </a:spcBef>
              <a:tabLst>
                <a:tab pos="338000" algn="l"/>
                <a:tab pos="338677" algn="l"/>
              </a:tabLst>
            </a:pPr>
            <a:r>
              <a:rPr lang="en-IN" sz="2400" b="1" spc="-5" dirty="0">
                <a:cs typeface="Calibri"/>
              </a:rPr>
              <a:t>Three successful pilot projects of P2P Trading of Rooftop Solar Energy on blockchain platform were carried out by ISGF and our technology partner </a:t>
            </a:r>
            <a:r>
              <a:rPr lang="en-IN" sz="2400" b="1" spc="-5" dirty="0" err="1">
                <a:cs typeface="Calibri"/>
              </a:rPr>
              <a:t>Powerledger</a:t>
            </a:r>
            <a:r>
              <a:rPr lang="en-IN" sz="2400" b="1" spc="-5" dirty="0">
                <a:cs typeface="Calibri"/>
              </a:rPr>
              <a:t> in India between 2020 and 2022</a:t>
            </a:r>
          </a:p>
          <a:p>
            <a:pPr marL="13547" marR="6774" algn="just">
              <a:spcBef>
                <a:spcPts val="101"/>
              </a:spcBef>
              <a:tabLst>
                <a:tab pos="338000" algn="l"/>
                <a:tab pos="338677" algn="l"/>
              </a:tabLst>
            </a:pPr>
            <a:r>
              <a:rPr lang="en-IN" sz="2400" b="1" spc="-5" dirty="0">
                <a:solidFill>
                  <a:srgbClr val="00B050"/>
                </a:solidFill>
                <a:cs typeface="Calibri"/>
              </a:rPr>
              <a:t>1. Uttar Pradesh (UP), India</a:t>
            </a:r>
          </a:p>
          <a:p>
            <a:pPr marL="338677" marR="6774" indent="-325130" algn="just">
              <a:spcBef>
                <a:spcPts val="101"/>
              </a:spcBef>
              <a:buFont typeface="Wingdings"/>
              <a:buChar char=""/>
              <a:tabLst>
                <a:tab pos="338000" algn="l"/>
                <a:tab pos="338677" algn="l"/>
              </a:tabLst>
            </a:pPr>
            <a:r>
              <a:rPr sz="1600" spc="-5" dirty="0">
                <a:cs typeface="Calibri"/>
              </a:rPr>
              <a:t>Pilot</a:t>
            </a:r>
            <a:r>
              <a:rPr sz="1600" spc="299" dirty="0">
                <a:cs typeface="Calibri"/>
              </a:rPr>
              <a:t> </a:t>
            </a:r>
            <a:r>
              <a:rPr sz="1600" spc="-11" dirty="0">
                <a:cs typeface="Calibri"/>
              </a:rPr>
              <a:t>implemented</a:t>
            </a:r>
            <a:r>
              <a:rPr sz="1600" spc="299" dirty="0">
                <a:cs typeface="Calibri"/>
              </a:rPr>
              <a:t> </a:t>
            </a:r>
            <a:r>
              <a:rPr sz="1600" spc="-5" dirty="0">
                <a:cs typeface="Calibri"/>
              </a:rPr>
              <a:t>under</a:t>
            </a:r>
            <a:r>
              <a:rPr sz="1600" spc="293" dirty="0">
                <a:cs typeface="Calibri"/>
              </a:rPr>
              <a:t> </a:t>
            </a:r>
            <a:r>
              <a:rPr sz="1600" spc="-5" dirty="0">
                <a:cs typeface="Calibri"/>
              </a:rPr>
              <a:t>the</a:t>
            </a:r>
            <a:r>
              <a:rPr sz="1600" spc="325" dirty="0">
                <a:cs typeface="Calibri"/>
              </a:rPr>
              <a:t> </a:t>
            </a:r>
            <a:r>
              <a:rPr sz="1600" b="1" spc="-11" dirty="0">
                <a:cs typeface="Calibri"/>
              </a:rPr>
              <a:t>regulatory</a:t>
            </a:r>
            <a:r>
              <a:rPr sz="1600" b="1" spc="309" dirty="0">
                <a:cs typeface="Calibri"/>
              </a:rPr>
              <a:t> </a:t>
            </a:r>
            <a:r>
              <a:rPr sz="1600" b="1" spc="-11" dirty="0">
                <a:cs typeface="Calibri"/>
              </a:rPr>
              <a:t>sandbox</a:t>
            </a:r>
            <a:r>
              <a:rPr sz="1600" b="1" spc="309" dirty="0">
                <a:cs typeface="Calibri"/>
              </a:rPr>
              <a:t> </a:t>
            </a:r>
            <a:r>
              <a:rPr sz="1600" spc="-11" dirty="0">
                <a:cs typeface="Calibri"/>
              </a:rPr>
              <a:t>approach</a:t>
            </a:r>
            <a:r>
              <a:rPr sz="1600" spc="304" dirty="0">
                <a:cs typeface="Calibri"/>
              </a:rPr>
              <a:t> </a:t>
            </a:r>
            <a:r>
              <a:rPr sz="1600" spc="-11" dirty="0">
                <a:cs typeface="Calibri"/>
              </a:rPr>
              <a:t>to</a:t>
            </a:r>
            <a:r>
              <a:rPr sz="1600" spc="293" dirty="0">
                <a:cs typeface="Calibri"/>
              </a:rPr>
              <a:t> </a:t>
            </a:r>
            <a:r>
              <a:rPr sz="1600" spc="-11" dirty="0">
                <a:cs typeface="Calibri"/>
              </a:rPr>
              <a:t>test</a:t>
            </a:r>
            <a:r>
              <a:rPr sz="1600" spc="304" dirty="0">
                <a:cs typeface="Calibri"/>
              </a:rPr>
              <a:t> </a:t>
            </a:r>
            <a:r>
              <a:rPr sz="1600" dirty="0">
                <a:cs typeface="Calibri"/>
              </a:rPr>
              <a:t>the</a:t>
            </a:r>
            <a:r>
              <a:rPr sz="1600" spc="-368" dirty="0">
                <a:cs typeface="Calibri"/>
              </a:rPr>
              <a:t> </a:t>
            </a:r>
            <a:r>
              <a:rPr sz="1600" spc="-11" dirty="0">
                <a:cs typeface="Calibri"/>
              </a:rPr>
              <a:t>technical</a:t>
            </a:r>
            <a:r>
              <a:rPr sz="1600" spc="-16" dirty="0">
                <a:cs typeface="Calibri"/>
              </a:rPr>
              <a:t> </a:t>
            </a:r>
            <a:r>
              <a:rPr sz="1600" spc="-11" dirty="0">
                <a:cs typeface="Calibri"/>
              </a:rPr>
              <a:t>feasibility</a:t>
            </a:r>
            <a:r>
              <a:rPr sz="1600" spc="-21" dirty="0">
                <a:cs typeface="Calibri"/>
              </a:rPr>
              <a:t> </a:t>
            </a:r>
            <a:r>
              <a:rPr sz="1600" spc="-5" dirty="0">
                <a:cs typeface="Calibri"/>
              </a:rPr>
              <a:t>and</a:t>
            </a:r>
            <a:r>
              <a:rPr sz="1600" spc="-16" dirty="0">
                <a:cs typeface="Calibri"/>
              </a:rPr>
              <a:t> customers</a:t>
            </a:r>
            <a:r>
              <a:rPr sz="1600" spc="27" dirty="0">
                <a:cs typeface="Calibri"/>
              </a:rPr>
              <a:t> </a:t>
            </a:r>
            <a:r>
              <a:rPr sz="1600" spc="-5" dirty="0">
                <a:cs typeface="Calibri"/>
              </a:rPr>
              <a:t>willingness</a:t>
            </a:r>
            <a:r>
              <a:rPr sz="1600" spc="-21" dirty="0">
                <a:cs typeface="Calibri"/>
              </a:rPr>
              <a:t> </a:t>
            </a:r>
            <a:r>
              <a:rPr sz="1600" spc="-11" dirty="0">
                <a:cs typeface="Calibri"/>
              </a:rPr>
              <a:t>to</a:t>
            </a:r>
            <a:r>
              <a:rPr sz="1600" dirty="0">
                <a:cs typeface="Calibri"/>
              </a:rPr>
              <a:t> </a:t>
            </a:r>
            <a:r>
              <a:rPr sz="1600" spc="-5" dirty="0">
                <a:cs typeface="Calibri"/>
              </a:rPr>
              <a:t>participate</a:t>
            </a:r>
            <a:r>
              <a:rPr sz="1600" spc="-27" dirty="0">
                <a:cs typeface="Calibri"/>
              </a:rPr>
              <a:t> </a:t>
            </a:r>
            <a:r>
              <a:rPr sz="1600" dirty="0">
                <a:cs typeface="Calibri"/>
              </a:rPr>
              <a:t>in</a:t>
            </a:r>
            <a:r>
              <a:rPr sz="1600" spc="-11" dirty="0">
                <a:cs typeface="Calibri"/>
              </a:rPr>
              <a:t> </a:t>
            </a:r>
            <a:r>
              <a:rPr sz="1600" spc="-5" dirty="0">
                <a:cs typeface="Calibri"/>
              </a:rPr>
              <a:t>P2P</a:t>
            </a:r>
            <a:r>
              <a:rPr sz="1600" spc="11" dirty="0">
                <a:cs typeface="Calibri"/>
              </a:rPr>
              <a:t> </a:t>
            </a:r>
            <a:r>
              <a:rPr sz="1600" spc="-11" dirty="0">
                <a:cs typeface="Calibri"/>
              </a:rPr>
              <a:t>trading</a:t>
            </a:r>
            <a:endParaRPr sz="1600" dirty="0">
              <a:cs typeface="Calibri"/>
            </a:endParaRPr>
          </a:p>
          <a:p>
            <a:pPr marL="338677" indent="-325130" algn="just">
              <a:buFont typeface="Wingdings"/>
              <a:buChar char=""/>
              <a:tabLst>
                <a:tab pos="338000" algn="l"/>
                <a:tab pos="338677" algn="l"/>
              </a:tabLst>
            </a:pPr>
            <a:r>
              <a:rPr sz="1600" b="1" spc="-11" dirty="0">
                <a:cs typeface="Calibri"/>
              </a:rPr>
              <a:t>12</a:t>
            </a:r>
            <a:r>
              <a:rPr sz="1600" b="1" spc="271" dirty="0">
                <a:cs typeface="Calibri"/>
              </a:rPr>
              <a:t> </a:t>
            </a:r>
            <a:r>
              <a:rPr sz="1600" b="1" spc="-5" dirty="0">
                <a:cs typeface="Calibri"/>
              </a:rPr>
              <a:t>participants</a:t>
            </a:r>
            <a:r>
              <a:rPr sz="1600" b="1" spc="267" dirty="0">
                <a:cs typeface="Calibri"/>
              </a:rPr>
              <a:t> </a:t>
            </a:r>
            <a:r>
              <a:rPr lang="en-US" sz="1600" b="1" spc="267" dirty="0">
                <a:cs typeface="Calibri"/>
              </a:rPr>
              <a:t>(9 prosumers and 3 consumers) </a:t>
            </a:r>
            <a:r>
              <a:rPr sz="1600" spc="-11" dirty="0">
                <a:cs typeface="Calibri"/>
              </a:rPr>
              <a:t>were</a:t>
            </a:r>
            <a:r>
              <a:rPr sz="1600" spc="271" dirty="0">
                <a:cs typeface="Calibri"/>
              </a:rPr>
              <a:t> </a:t>
            </a:r>
            <a:r>
              <a:rPr sz="1600" spc="-11" dirty="0">
                <a:cs typeface="Calibri"/>
              </a:rPr>
              <a:t>recruited</a:t>
            </a:r>
            <a:r>
              <a:rPr sz="1600" spc="256" dirty="0">
                <a:cs typeface="Calibri"/>
              </a:rPr>
              <a:t> </a:t>
            </a:r>
            <a:r>
              <a:rPr sz="1600" dirty="0">
                <a:cs typeface="Calibri"/>
              </a:rPr>
              <a:t>in</a:t>
            </a:r>
            <a:r>
              <a:rPr sz="1600" spc="256" dirty="0">
                <a:cs typeface="Calibri"/>
              </a:rPr>
              <a:t> </a:t>
            </a:r>
            <a:r>
              <a:rPr sz="1600" spc="-5" dirty="0">
                <a:cs typeface="Calibri"/>
              </a:rPr>
              <a:t>the</a:t>
            </a:r>
            <a:r>
              <a:rPr sz="1600" spc="271" dirty="0">
                <a:cs typeface="Calibri"/>
              </a:rPr>
              <a:t> </a:t>
            </a:r>
            <a:r>
              <a:rPr sz="1600" spc="-5" dirty="0">
                <a:cs typeface="Calibri"/>
              </a:rPr>
              <a:t>pilot</a:t>
            </a:r>
            <a:r>
              <a:rPr sz="1600" spc="267" dirty="0">
                <a:cs typeface="Calibri"/>
              </a:rPr>
              <a:t> </a:t>
            </a:r>
            <a:r>
              <a:rPr sz="1600" spc="-11" dirty="0">
                <a:cs typeface="Calibri"/>
              </a:rPr>
              <a:t>project</a:t>
            </a:r>
            <a:r>
              <a:rPr lang="en-US" sz="1600" spc="-11" dirty="0">
                <a:cs typeface="Calibri"/>
              </a:rPr>
              <a:t> - </a:t>
            </a:r>
            <a:r>
              <a:rPr lang="en-IN" sz="1600" b="1" spc="-11" dirty="0">
                <a:cs typeface="Calibri"/>
              </a:rPr>
              <a:t>P</a:t>
            </a:r>
            <a:r>
              <a:rPr lang="en-IN" sz="1600" b="1" spc="-32" dirty="0">
                <a:cs typeface="Calibri"/>
              </a:rPr>
              <a:t>r</a:t>
            </a:r>
            <a:r>
              <a:rPr lang="en-IN" sz="1600" b="1" spc="-5" dirty="0">
                <a:cs typeface="Calibri"/>
              </a:rPr>
              <a:t>o</a:t>
            </a:r>
            <a:r>
              <a:rPr lang="en-IN" sz="1600" b="1" spc="-11" dirty="0">
                <a:cs typeface="Calibri"/>
              </a:rPr>
              <a:t>je</a:t>
            </a:r>
            <a:r>
              <a:rPr lang="en-IN" sz="1600" b="1" spc="-5" dirty="0">
                <a:cs typeface="Calibri"/>
              </a:rPr>
              <a:t>ct</a:t>
            </a:r>
            <a:r>
              <a:rPr lang="en-IN" sz="1600" b="1" spc="-53" dirty="0">
                <a:cs typeface="Calibri"/>
              </a:rPr>
              <a:t> </a:t>
            </a:r>
            <a:r>
              <a:rPr lang="en-IN" sz="1600" b="1" spc="-5" dirty="0">
                <a:cs typeface="Calibri"/>
              </a:rPr>
              <a:t>G</a:t>
            </a:r>
            <a:r>
              <a:rPr lang="en-IN" sz="1600" b="1" dirty="0">
                <a:cs typeface="Calibri"/>
              </a:rPr>
              <a:t>o</a:t>
            </a:r>
            <a:r>
              <a:rPr lang="en-IN" sz="1600" b="1" spc="-5" dirty="0">
                <a:cs typeface="Calibri"/>
              </a:rPr>
              <a:t>-Li</a:t>
            </a:r>
            <a:r>
              <a:rPr lang="en-IN" sz="1600" b="1" spc="-21" dirty="0">
                <a:cs typeface="Calibri"/>
              </a:rPr>
              <a:t>v</a:t>
            </a:r>
            <a:r>
              <a:rPr lang="en-IN" sz="1600" b="1" spc="-11" dirty="0">
                <a:cs typeface="Calibri"/>
              </a:rPr>
              <a:t>e</a:t>
            </a:r>
            <a:r>
              <a:rPr lang="en-IN" sz="1600" b="1" spc="-5" dirty="0">
                <a:cs typeface="Calibri"/>
              </a:rPr>
              <a:t>:</a:t>
            </a:r>
            <a:r>
              <a:rPr lang="en-IN" sz="1600" b="1" spc="-91" dirty="0">
                <a:cs typeface="Calibri"/>
              </a:rPr>
              <a:t> </a:t>
            </a:r>
            <a:r>
              <a:rPr lang="en-IN" sz="1600" b="1" spc="-11" dirty="0">
                <a:cs typeface="Calibri"/>
              </a:rPr>
              <a:t>De</a:t>
            </a:r>
            <a:r>
              <a:rPr lang="en-IN" sz="1600" b="1" spc="-5" dirty="0">
                <a:cs typeface="Calibri"/>
              </a:rPr>
              <a:t>c</a:t>
            </a:r>
            <a:r>
              <a:rPr lang="en-IN" sz="1600" b="1" spc="-32" dirty="0">
                <a:cs typeface="Calibri"/>
              </a:rPr>
              <a:t> </a:t>
            </a:r>
            <a:r>
              <a:rPr lang="en-IN" sz="1600" b="1" spc="-11" dirty="0">
                <a:cs typeface="Calibri"/>
              </a:rPr>
              <a:t>2020</a:t>
            </a:r>
          </a:p>
          <a:p>
            <a:pPr marL="338677" marR="5419" indent="-325130" algn="just">
              <a:buFont typeface="Wingdings"/>
              <a:buChar char=""/>
              <a:tabLst>
                <a:tab pos="338000" algn="l"/>
                <a:tab pos="338677" algn="l"/>
              </a:tabLst>
            </a:pPr>
            <a:r>
              <a:rPr lang="en-US" sz="1600" spc="-11" dirty="0">
                <a:cs typeface="Calibri"/>
              </a:rPr>
              <a:t>Pilot project price discovery was around </a:t>
            </a:r>
            <a:r>
              <a:rPr lang="en-US" sz="1600" b="1" spc="-11" dirty="0">
                <a:cs typeface="Calibri"/>
              </a:rPr>
              <a:t>INR 5.60/kWh (Win-Win for Prosumers and Consumers) </a:t>
            </a:r>
          </a:p>
          <a:p>
            <a:pPr marL="338677" marR="5419" indent="-325130" algn="just">
              <a:buFont typeface="Wingdings"/>
              <a:buChar char=""/>
              <a:tabLst>
                <a:tab pos="338000" algn="l"/>
                <a:tab pos="338677" algn="l"/>
              </a:tabLst>
            </a:pPr>
            <a:r>
              <a:rPr lang="en-US" sz="1600" b="1" spc="-11" dirty="0">
                <a:cs typeface="Calibri"/>
              </a:rPr>
              <a:t>UP Electricity Regulatory Commission (UPERC) issued P2P Regulations in April 2023</a:t>
            </a:r>
          </a:p>
          <a:p>
            <a:pPr marL="13547" marR="5419" algn="just">
              <a:tabLst>
                <a:tab pos="338000" algn="l"/>
                <a:tab pos="338677" algn="l"/>
              </a:tabLst>
            </a:pPr>
            <a:endParaRPr lang="en-IN" b="1" spc="-11" dirty="0">
              <a:cs typeface="Calibri"/>
            </a:endParaRPr>
          </a:p>
          <a:p>
            <a:pPr marL="13547" marR="5419" algn="just">
              <a:tabLst>
                <a:tab pos="338000" algn="l"/>
                <a:tab pos="338677" algn="l"/>
              </a:tabLst>
            </a:pPr>
            <a:r>
              <a:rPr lang="en-IN" sz="2400" b="1" spc="-5" dirty="0">
                <a:solidFill>
                  <a:srgbClr val="00B050"/>
                </a:solidFill>
                <a:cs typeface="Calibri"/>
              </a:rPr>
              <a:t>2. Delhi, India</a:t>
            </a:r>
          </a:p>
          <a:p>
            <a:pPr marL="342900" indent="-342900" algn="just">
              <a:buFont typeface="Wingdings" panose="05000000000000000000" pitchFamily="2" charset="2"/>
              <a:buChar char="Ø"/>
            </a:pPr>
            <a:r>
              <a:rPr lang="en-US" sz="1600" dirty="0">
                <a:ea typeface="MS PGothic" panose="020B0600070205080204" pitchFamily="34" charset="-128"/>
                <a:cs typeface="Arial" panose="020B0604020202020204" pitchFamily="34" charset="0"/>
              </a:rPr>
              <a:t>P2P trading of solar power from over 2 MW of solar PV undertaken in 2021 in Delhi with Tata Power Delhi Distribution Ltd (TPDDL)</a:t>
            </a:r>
          </a:p>
          <a:p>
            <a:pPr marL="342900" indent="-342900" algn="just">
              <a:buFont typeface="Wingdings" panose="05000000000000000000" pitchFamily="2" charset="2"/>
              <a:buChar char="Ø"/>
            </a:pPr>
            <a:r>
              <a:rPr lang="en-US" sz="1600" b="1" dirty="0">
                <a:ea typeface="MS PGothic" panose="020B0600070205080204" pitchFamily="34" charset="-128"/>
                <a:cs typeface="Arial" panose="020B0604020202020204" pitchFamily="34" charset="0"/>
              </a:rPr>
              <a:t>117 participants </a:t>
            </a:r>
            <a:r>
              <a:rPr lang="en-US" sz="1600" dirty="0">
                <a:ea typeface="MS PGothic" panose="020B0600070205080204" pitchFamily="34" charset="-128"/>
                <a:cs typeface="Arial" panose="020B0604020202020204" pitchFamily="34" charset="0"/>
              </a:rPr>
              <a:t>were identified and recruited in the pilot project; </a:t>
            </a:r>
            <a:r>
              <a:rPr lang="en-IN" sz="1600" b="1" spc="-11" dirty="0">
                <a:cs typeface="Calibri"/>
              </a:rPr>
              <a:t>P</a:t>
            </a:r>
            <a:r>
              <a:rPr lang="en-IN" sz="1600" b="1" spc="-32" dirty="0">
                <a:cs typeface="Calibri"/>
              </a:rPr>
              <a:t>r</a:t>
            </a:r>
            <a:r>
              <a:rPr lang="en-IN" sz="1600" b="1" spc="-5" dirty="0">
                <a:cs typeface="Calibri"/>
              </a:rPr>
              <a:t>o</a:t>
            </a:r>
            <a:r>
              <a:rPr lang="en-IN" sz="1600" b="1" spc="-11" dirty="0">
                <a:cs typeface="Calibri"/>
              </a:rPr>
              <a:t>je</a:t>
            </a:r>
            <a:r>
              <a:rPr lang="en-IN" sz="1600" b="1" spc="-5" dirty="0">
                <a:cs typeface="Calibri"/>
              </a:rPr>
              <a:t>ct</a:t>
            </a:r>
            <a:r>
              <a:rPr lang="en-IN" sz="1600" b="1" spc="-53" dirty="0">
                <a:cs typeface="Calibri"/>
              </a:rPr>
              <a:t> </a:t>
            </a:r>
            <a:r>
              <a:rPr lang="en-IN" sz="1600" b="1" spc="-5" dirty="0">
                <a:cs typeface="Calibri"/>
              </a:rPr>
              <a:t>G</a:t>
            </a:r>
            <a:r>
              <a:rPr lang="en-IN" sz="1600" b="1" dirty="0">
                <a:cs typeface="Calibri"/>
              </a:rPr>
              <a:t>o</a:t>
            </a:r>
            <a:r>
              <a:rPr lang="en-IN" sz="1600" b="1" spc="-5" dirty="0">
                <a:cs typeface="Calibri"/>
              </a:rPr>
              <a:t>-Li</a:t>
            </a:r>
            <a:r>
              <a:rPr lang="en-IN" sz="1600" b="1" spc="-21" dirty="0">
                <a:cs typeface="Calibri"/>
              </a:rPr>
              <a:t>v</a:t>
            </a:r>
            <a:r>
              <a:rPr lang="en-IN" sz="1600" b="1" spc="-11" dirty="0">
                <a:cs typeface="Calibri"/>
              </a:rPr>
              <a:t>e</a:t>
            </a:r>
            <a:r>
              <a:rPr lang="en-IN" sz="1600" b="1" spc="-5" dirty="0">
                <a:cs typeface="Calibri"/>
              </a:rPr>
              <a:t>:</a:t>
            </a:r>
            <a:r>
              <a:rPr lang="en-IN" sz="1600" b="1" spc="-91" dirty="0">
                <a:cs typeface="Calibri"/>
              </a:rPr>
              <a:t> </a:t>
            </a:r>
            <a:r>
              <a:rPr lang="en-IN" sz="1600" b="1" spc="-11" dirty="0">
                <a:cs typeface="Calibri"/>
              </a:rPr>
              <a:t>Nov 2021</a:t>
            </a:r>
          </a:p>
          <a:p>
            <a:pPr marL="342900" indent="-342900" algn="just">
              <a:buFont typeface="Wingdings" panose="05000000000000000000" pitchFamily="2" charset="2"/>
              <a:buChar char="Ø"/>
            </a:pPr>
            <a:r>
              <a:rPr lang="en-US" sz="1600" dirty="0">
                <a:ea typeface="MS PGothic" panose="020B0600070205080204" pitchFamily="34" charset="-128"/>
                <a:cs typeface="Arial" panose="020B0604020202020204" pitchFamily="34" charset="0"/>
              </a:rPr>
              <a:t>Based on the project results, </a:t>
            </a:r>
            <a:r>
              <a:rPr lang="en-US" sz="1600" b="1" dirty="0">
                <a:ea typeface="MS PGothic" panose="020B0600070205080204" pitchFamily="34" charset="-128"/>
                <a:cs typeface="Arial" panose="020B0604020202020204" pitchFamily="34" charset="0"/>
              </a:rPr>
              <a:t>ISGF + Powerledger + TPDDL </a:t>
            </a:r>
            <a:r>
              <a:rPr lang="en-US" sz="1600" dirty="0">
                <a:ea typeface="MS PGothic" panose="020B0600070205080204" pitchFamily="34" charset="-128"/>
                <a:cs typeface="Arial" panose="020B0604020202020204" pitchFamily="34" charset="0"/>
              </a:rPr>
              <a:t>had submitted detailed findings and  recommendations to Delhi Electricity Regulatory  Commission (DERC) in November 2021</a:t>
            </a:r>
          </a:p>
          <a:p>
            <a:pPr marL="342900" indent="-342900" algn="just">
              <a:buFont typeface="Wingdings" panose="05000000000000000000" pitchFamily="2" charset="2"/>
              <a:buChar char="Ø"/>
            </a:pPr>
            <a:r>
              <a:rPr lang="en-US" sz="1600" dirty="0">
                <a:ea typeface="MS PGothic" panose="020B0600070205080204" pitchFamily="34" charset="-128"/>
                <a:cs typeface="Arial" panose="020B0604020202020204" pitchFamily="34" charset="0"/>
              </a:rPr>
              <a:t>DERC published </a:t>
            </a:r>
            <a:r>
              <a:rPr lang="en-US" sz="1600" b="1" dirty="0">
                <a:ea typeface="MS PGothic" panose="020B0600070205080204" pitchFamily="34" charset="-128"/>
                <a:cs typeface="Arial" panose="020B0604020202020204" pitchFamily="34" charset="0"/>
              </a:rPr>
              <a:t>Peer to Peer Energy Transaction Guidelines, 2024 in June 2024</a:t>
            </a:r>
          </a:p>
          <a:p>
            <a:pPr algn="just"/>
            <a:endParaRPr lang="en-US" sz="1600" b="1" dirty="0">
              <a:ea typeface="MS PGothic" panose="020B0600070205080204" pitchFamily="34" charset="-128"/>
              <a:cs typeface="Arial" panose="020B0604020202020204" pitchFamily="34" charset="0"/>
            </a:endParaRPr>
          </a:p>
          <a:p>
            <a:pPr marR="5419" algn="just">
              <a:tabLst>
                <a:tab pos="338000" algn="l"/>
                <a:tab pos="338677" algn="l"/>
              </a:tabLst>
            </a:pPr>
            <a:r>
              <a:rPr lang="en-US" sz="2400" b="1" spc="-5" dirty="0">
                <a:solidFill>
                  <a:srgbClr val="00B050"/>
                </a:solidFill>
                <a:cs typeface="Calibri"/>
              </a:rPr>
              <a:t>3. Kolkata, India</a:t>
            </a:r>
          </a:p>
          <a:p>
            <a:pPr marL="285750" marR="268605" indent="-285750" algn="just">
              <a:lnSpc>
                <a:spcPts val="1845"/>
              </a:lnSpc>
              <a:spcBef>
                <a:spcPts val="100"/>
              </a:spcBef>
              <a:buClr>
                <a:schemeClr val="tx1"/>
              </a:buClr>
              <a:buSzPct val="97000"/>
              <a:buFont typeface="Wingdings" panose="05000000000000000000" pitchFamily="2" charset="2"/>
              <a:buChar char="Ø"/>
              <a:tabLst>
                <a:tab pos="185420" algn="l"/>
              </a:tabLst>
            </a:pPr>
            <a:r>
              <a:rPr lang="en-US" dirty="0"/>
              <a:t>Built a P2P trading platform on blockchain for CESC Kolkata in 2022 and run a 6-month pilot with 1002 C&amp;I Customers with AMR meters (26 MW PV  installations); </a:t>
            </a:r>
            <a:r>
              <a:rPr lang="en-IN" sz="1800" b="1" spc="-11" dirty="0">
                <a:cs typeface="Calibri"/>
              </a:rPr>
              <a:t>Project Go-Live: August 2022</a:t>
            </a:r>
            <a:endParaRPr lang="en-US" sz="1800" b="1" spc="-11" dirty="0">
              <a:cs typeface="Calibri"/>
            </a:endParaRPr>
          </a:p>
          <a:p>
            <a:pPr marL="342900" marR="98425" indent="-342900" algn="just">
              <a:lnSpc>
                <a:spcPts val="1845"/>
              </a:lnSpc>
              <a:spcBef>
                <a:spcPts val="100"/>
              </a:spcBef>
              <a:buClr>
                <a:schemeClr val="tx1"/>
              </a:buClr>
              <a:buSzPct val="97000"/>
              <a:buFont typeface="Wingdings" panose="05000000000000000000" pitchFamily="2" charset="2"/>
              <a:buChar char="Ø"/>
              <a:tabLst>
                <a:tab pos="185420" algn="l"/>
              </a:tabLst>
            </a:pPr>
            <a:r>
              <a:rPr lang="en-US" dirty="0"/>
              <a:t>Formulated a viable business model for CESC </a:t>
            </a:r>
          </a:p>
          <a:p>
            <a:pPr marL="342900" marR="5080" indent="-342900" algn="just">
              <a:lnSpc>
                <a:spcPts val="1845"/>
              </a:lnSpc>
              <a:spcBef>
                <a:spcPts val="100"/>
              </a:spcBef>
              <a:buClr>
                <a:schemeClr val="tx1"/>
              </a:buClr>
              <a:buSzPct val="97000"/>
              <a:buFont typeface="Wingdings" panose="05000000000000000000" pitchFamily="2" charset="2"/>
              <a:buChar char="Ø"/>
              <a:tabLst>
                <a:tab pos="185420" algn="l"/>
              </a:tabLst>
            </a:pPr>
            <a:r>
              <a:rPr lang="en-US" dirty="0"/>
              <a:t>Documented the outcomes of the project; but not yet presented to West Bengal Electricity Regulatory Commission (WBERC)</a:t>
            </a:r>
          </a:p>
        </p:txBody>
      </p:sp>
    </p:spTree>
    <p:extLst>
      <p:ext uri="{BB962C8B-B14F-4D97-AF65-F5344CB8AC3E}">
        <p14:creationId xmlns:p14="http://schemas.microsoft.com/office/powerpoint/2010/main" val="1849144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48D5D01-DF92-81BD-20E6-D85F758B88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7008" y="1213945"/>
            <a:ext cx="5099924" cy="5430120"/>
          </a:xfrm>
          <a:prstGeom prst="rect">
            <a:avLst/>
          </a:prstGeom>
        </p:spPr>
      </p:pic>
      <p:pic>
        <p:nvPicPr>
          <p:cNvPr id="2" name="object 6">
            <a:extLst>
              <a:ext uri="{FF2B5EF4-FFF2-40B4-BE49-F238E27FC236}">
                <a16:creationId xmlns:a16="http://schemas.microsoft.com/office/drawing/2014/main" id="{4D697407-3124-CD23-5B01-08B675BEF17C}"/>
              </a:ext>
            </a:extLst>
          </p:cNvPr>
          <p:cNvPicPr/>
          <p:nvPr/>
        </p:nvPicPr>
        <p:blipFill>
          <a:blip r:embed="rId4" cstate="print"/>
          <a:stretch>
            <a:fillRect/>
          </a:stretch>
        </p:blipFill>
        <p:spPr>
          <a:xfrm>
            <a:off x="1472157" y="1738326"/>
            <a:ext cx="4854214" cy="4880150"/>
          </a:xfrm>
          <a:prstGeom prst="rect">
            <a:avLst/>
          </a:prstGeom>
        </p:spPr>
      </p:pic>
      <p:sp>
        <p:nvSpPr>
          <p:cNvPr id="3" name="object 8">
            <a:extLst>
              <a:ext uri="{FF2B5EF4-FFF2-40B4-BE49-F238E27FC236}">
                <a16:creationId xmlns:a16="http://schemas.microsoft.com/office/drawing/2014/main" id="{4E4ED1C5-E5A6-2704-2169-DC356DB8A399}"/>
              </a:ext>
            </a:extLst>
          </p:cNvPr>
          <p:cNvSpPr txBox="1"/>
          <p:nvPr/>
        </p:nvSpPr>
        <p:spPr>
          <a:xfrm>
            <a:off x="1629817" y="1080477"/>
            <a:ext cx="4503696" cy="510225"/>
          </a:xfrm>
          <a:prstGeom prst="rect">
            <a:avLst/>
          </a:prstGeom>
        </p:spPr>
        <p:txBody>
          <a:bodyPr vert="horz" wrap="square" lIns="0" tIns="17611" rIns="0" bIns="0" rtlCol="0">
            <a:spAutoFit/>
          </a:bodyPr>
          <a:lstStyle/>
          <a:p>
            <a:pPr algn="ctr">
              <a:spcBef>
                <a:spcPts val="139"/>
              </a:spcBef>
            </a:pPr>
            <a:r>
              <a:rPr sz="1600" b="1" spc="5" dirty="0">
                <a:latin typeface="Calibri"/>
                <a:cs typeface="Calibri"/>
              </a:rPr>
              <a:t>Guidelines</a:t>
            </a:r>
            <a:r>
              <a:rPr sz="1600" b="1" spc="-37" dirty="0">
                <a:latin typeface="Calibri"/>
                <a:cs typeface="Calibri"/>
              </a:rPr>
              <a:t> </a:t>
            </a:r>
            <a:r>
              <a:rPr sz="1600" b="1" dirty="0">
                <a:latin typeface="Calibri"/>
                <a:cs typeface="Calibri"/>
              </a:rPr>
              <a:t>for Peer-to-Peer</a:t>
            </a:r>
            <a:r>
              <a:rPr sz="1600" b="1" spc="-16" dirty="0">
                <a:latin typeface="Calibri"/>
                <a:cs typeface="Calibri"/>
              </a:rPr>
              <a:t> </a:t>
            </a:r>
            <a:r>
              <a:rPr sz="1600" b="1" spc="5" dirty="0">
                <a:latin typeface="Calibri"/>
                <a:cs typeface="Calibri"/>
              </a:rPr>
              <a:t>Solar</a:t>
            </a:r>
            <a:r>
              <a:rPr sz="1600" b="1" dirty="0">
                <a:latin typeface="Calibri"/>
                <a:cs typeface="Calibri"/>
              </a:rPr>
              <a:t> </a:t>
            </a:r>
            <a:r>
              <a:rPr sz="1600" b="1" spc="5" dirty="0">
                <a:latin typeface="Calibri"/>
                <a:cs typeface="Calibri"/>
              </a:rPr>
              <a:t>Energy</a:t>
            </a:r>
            <a:r>
              <a:rPr sz="1600" b="1" spc="-21" dirty="0">
                <a:latin typeface="Calibri"/>
                <a:cs typeface="Calibri"/>
              </a:rPr>
              <a:t> </a:t>
            </a:r>
            <a:r>
              <a:rPr sz="1600" b="1" dirty="0">
                <a:latin typeface="Calibri"/>
                <a:cs typeface="Calibri"/>
              </a:rPr>
              <a:t>Transaction</a:t>
            </a:r>
            <a:r>
              <a:rPr lang="en-IN" sz="1600" b="1" dirty="0">
                <a:latin typeface="Calibri"/>
                <a:cs typeface="Calibri"/>
              </a:rPr>
              <a:t> </a:t>
            </a:r>
            <a:r>
              <a:rPr sz="1600" b="1" spc="11" dirty="0">
                <a:latin typeface="Calibri"/>
                <a:cs typeface="Calibri"/>
              </a:rPr>
              <a:t>through</a:t>
            </a:r>
            <a:r>
              <a:rPr sz="1600" b="1" spc="-37" dirty="0">
                <a:latin typeface="Calibri"/>
                <a:cs typeface="Calibri"/>
              </a:rPr>
              <a:t> </a:t>
            </a:r>
            <a:r>
              <a:rPr sz="1600" b="1" spc="5" dirty="0">
                <a:latin typeface="Calibri"/>
                <a:cs typeface="Calibri"/>
              </a:rPr>
              <a:t>Blockchain</a:t>
            </a:r>
            <a:r>
              <a:rPr sz="1600" b="1" spc="-16" dirty="0">
                <a:latin typeface="Calibri"/>
                <a:cs typeface="Calibri"/>
              </a:rPr>
              <a:t> </a:t>
            </a:r>
            <a:r>
              <a:rPr sz="1600" b="1" spc="5" dirty="0">
                <a:latin typeface="Calibri"/>
                <a:cs typeface="Calibri"/>
              </a:rPr>
              <a:t>by</a:t>
            </a:r>
            <a:r>
              <a:rPr sz="1600" b="1" spc="-5" dirty="0">
                <a:latin typeface="Calibri"/>
                <a:cs typeface="Calibri"/>
              </a:rPr>
              <a:t> </a:t>
            </a:r>
            <a:r>
              <a:rPr sz="1600" b="1" spc="11" dirty="0">
                <a:latin typeface="Calibri"/>
                <a:cs typeface="Calibri"/>
              </a:rPr>
              <a:t>UPERC</a:t>
            </a:r>
            <a:r>
              <a:rPr sz="1600" b="1" spc="331" dirty="0">
                <a:latin typeface="Calibri"/>
                <a:cs typeface="Calibri"/>
              </a:rPr>
              <a:t> </a:t>
            </a:r>
            <a:r>
              <a:rPr sz="1600" b="1" spc="11" dirty="0">
                <a:latin typeface="Calibri"/>
                <a:cs typeface="Calibri"/>
              </a:rPr>
              <a:t>in</a:t>
            </a:r>
            <a:r>
              <a:rPr sz="1600" b="1" dirty="0">
                <a:latin typeface="Calibri"/>
                <a:cs typeface="Calibri"/>
              </a:rPr>
              <a:t> </a:t>
            </a:r>
            <a:r>
              <a:rPr sz="1600" b="1" spc="5" dirty="0">
                <a:latin typeface="Calibri"/>
                <a:cs typeface="Calibri"/>
              </a:rPr>
              <a:t>April</a:t>
            </a:r>
            <a:r>
              <a:rPr sz="1600" b="1" spc="-11" dirty="0">
                <a:latin typeface="Calibri"/>
                <a:cs typeface="Calibri"/>
              </a:rPr>
              <a:t> </a:t>
            </a:r>
            <a:r>
              <a:rPr sz="1600" b="1" spc="11" dirty="0">
                <a:latin typeface="Calibri"/>
                <a:cs typeface="Calibri"/>
              </a:rPr>
              <a:t>2023</a:t>
            </a:r>
            <a:endParaRPr sz="1600" dirty="0">
              <a:latin typeface="Calibri"/>
              <a:cs typeface="Calibri"/>
            </a:endParaRPr>
          </a:p>
        </p:txBody>
      </p:sp>
      <p:sp>
        <p:nvSpPr>
          <p:cNvPr id="4" name="object 6">
            <a:extLst>
              <a:ext uri="{FF2B5EF4-FFF2-40B4-BE49-F238E27FC236}">
                <a16:creationId xmlns:a16="http://schemas.microsoft.com/office/drawing/2014/main" id="{4564FFB0-5820-A1FA-ACF7-C3703702E3F9}"/>
              </a:ext>
            </a:extLst>
          </p:cNvPr>
          <p:cNvSpPr txBox="1"/>
          <p:nvPr/>
        </p:nvSpPr>
        <p:spPr>
          <a:xfrm>
            <a:off x="2272561" y="6492348"/>
            <a:ext cx="2971800" cy="260814"/>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Calibri"/>
                <a:cs typeface="Calibri"/>
              </a:rPr>
              <a:t>Link</a:t>
            </a:r>
            <a:r>
              <a:rPr sz="1600" b="1" spc="-20" dirty="0">
                <a:latin typeface="Calibri"/>
                <a:cs typeface="Calibri"/>
              </a:rPr>
              <a:t>:</a:t>
            </a:r>
            <a:r>
              <a:rPr sz="1600" b="1" spc="375" dirty="0">
                <a:latin typeface="Calibri"/>
                <a:cs typeface="Calibri"/>
              </a:rPr>
              <a:t> </a:t>
            </a:r>
            <a:r>
              <a:rPr lang="en-IN" sz="1600" b="1" u="heavy" spc="-25" dirty="0">
                <a:solidFill>
                  <a:srgbClr val="0462C1"/>
                </a:solidFill>
                <a:uFill>
                  <a:solidFill>
                    <a:srgbClr val="0462C1"/>
                  </a:solidFill>
                </a:uFill>
                <a:latin typeface="Calibri"/>
                <a:cs typeface="Calibri"/>
              </a:rPr>
              <a:t>https://shorturl.at/p1SQx</a:t>
            </a:r>
            <a:endParaRPr sz="1600" dirty="0">
              <a:latin typeface="Calibri"/>
              <a:cs typeface="Calibri"/>
            </a:endParaRPr>
          </a:p>
        </p:txBody>
      </p:sp>
      <p:sp>
        <p:nvSpPr>
          <p:cNvPr id="5" name="object 8">
            <a:extLst>
              <a:ext uri="{FF2B5EF4-FFF2-40B4-BE49-F238E27FC236}">
                <a16:creationId xmlns:a16="http://schemas.microsoft.com/office/drawing/2014/main" id="{C80465E8-BABC-E4BC-358A-D5143B563E9F}"/>
              </a:ext>
            </a:extLst>
          </p:cNvPr>
          <p:cNvSpPr txBox="1"/>
          <p:nvPr/>
        </p:nvSpPr>
        <p:spPr>
          <a:xfrm>
            <a:off x="8118651" y="991595"/>
            <a:ext cx="4308281" cy="510225"/>
          </a:xfrm>
          <a:prstGeom prst="rect">
            <a:avLst/>
          </a:prstGeom>
        </p:spPr>
        <p:txBody>
          <a:bodyPr vert="horz" wrap="square" lIns="0" tIns="17611" rIns="0" bIns="0" rtlCol="0">
            <a:spAutoFit/>
          </a:bodyPr>
          <a:lstStyle/>
          <a:p>
            <a:pPr algn="ctr">
              <a:spcBef>
                <a:spcPts val="139"/>
              </a:spcBef>
            </a:pPr>
            <a:r>
              <a:rPr lang="en-IN" sz="1600" b="1" spc="5" dirty="0">
                <a:latin typeface="Calibri"/>
                <a:cs typeface="Calibri"/>
              </a:rPr>
              <a:t>Peer to Peer Energy Transaction Guidelines, 2024 by DERC in June 2024</a:t>
            </a:r>
            <a:endParaRPr sz="1600" dirty="0">
              <a:latin typeface="Calibri"/>
              <a:cs typeface="Calibri"/>
            </a:endParaRPr>
          </a:p>
        </p:txBody>
      </p:sp>
      <p:sp>
        <p:nvSpPr>
          <p:cNvPr id="7" name="object 6">
            <a:extLst>
              <a:ext uri="{FF2B5EF4-FFF2-40B4-BE49-F238E27FC236}">
                <a16:creationId xmlns:a16="http://schemas.microsoft.com/office/drawing/2014/main" id="{9C56964A-0169-E170-E25D-CFBB30623688}"/>
              </a:ext>
            </a:extLst>
          </p:cNvPr>
          <p:cNvSpPr txBox="1"/>
          <p:nvPr/>
        </p:nvSpPr>
        <p:spPr>
          <a:xfrm>
            <a:off x="8612155" y="6492348"/>
            <a:ext cx="2971800" cy="260814"/>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Calibri"/>
                <a:cs typeface="Calibri"/>
              </a:rPr>
              <a:t>Link</a:t>
            </a:r>
            <a:r>
              <a:rPr sz="1600" b="1" spc="-20" dirty="0">
                <a:latin typeface="Calibri"/>
                <a:cs typeface="Calibri"/>
              </a:rPr>
              <a:t>:</a:t>
            </a:r>
            <a:r>
              <a:rPr sz="1600" b="1" spc="375" dirty="0">
                <a:latin typeface="Calibri"/>
                <a:cs typeface="Calibri"/>
              </a:rPr>
              <a:t> </a:t>
            </a:r>
            <a:r>
              <a:rPr lang="en-IN" sz="1600" b="1" u="heavy" spc="-25" dirty="0">
                <a:solidFill>
                  <a:srgbClr val="0462C1"/>
                </a:solidFill>
                <a:uFill>
                  <a:solidFill>
                    <a:srgbClr val="0462C1"/>
                  </a:solidFill>
                </a:uFill>
                <a:latin typeface="Calibri"/>
                <a:cs typeface="Calibri"/>
              </a:rPr>
              <a:t>https://shorturl.at/PiqH4</a:t>
            </a:r>
            <a:endParaRPr sz="1600" dirty="0">
              <a:latin typeface="Calibri"/>
              <a:cs typeface="Calibri"/>
            </a:endParaRPr>
          </a:p>
        </p:txBody>
      </p:sp>
      <p:sp>
        <p:nvSpPr>
          <p:cNvPr id="8" name="Title 1">
            <a:extLst>
              <a:ext uri="{FF2B5EF4-FFF2-40B4-BE49-F238E27FC236}">
                <a16:creationId xmlns:a16="http://schemas.microsoft.com/office/drawing/2014/main" id="{16DF4B39-0C6F-4789-1003-488FD7B4716F}"/>
              </a:ext>
            </a:extLst>
          </p:cNvPr>
          <p:cNvSpPr txBox="1">
            <a:spLocks/>
          </p:cNvSpPr>
          <p:nvPr/>
        </p:nvSpPr>
        <p:spPr>
          <a:xfrm>
            <a:off x="74544" y="150442"/>
            <a:ext cx="8537611" cy="5849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b="1" dirty="0">
                <a:solidFill>
                  <a:srgbClr val="00B050"/>
                </a:solidFill>
                <a:latin typeface="Calibri" panose="020F0502020204030204" pitchFamily="34" charset="0"/>
                <a:cs typeface="Calibri" panose="020F0502020204030204" pitchFamily="34" charset="0"/>
              </a:rPr>
              <a:t>P2P Guidelines in UP and Delhi   </a:t>
            </a:r>
          </a:p>
        </p:txBody>
      </p:sp>
    </p:spTree>
    <p:extLst>
      <p:ext uri="{BB962C8B-B14F-4D97-AF65-F5344CB8AC3E}">
        <p14:creationId xmlns:p14="http://schemas.microsoft.com/office/powerpoint/2010/main" val="3458398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44B5B-52AC-5416-88F1-4B02892CB990}"/>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0A3756FF-897D-A288-3E90-09609DDF479E}"/>
              </a:ext>
            </a:extLst>
          </p:cNvPr>
          <p:cNvSpPr txBox="1">
            <a:spLocks/>
          </p:cNvSpPr>
          <p:nvPr/>
        </p:nvSpPr>
        <p:spPr>
          <a:xfrm>
            <a:off x="74544" y="150442"/>
            <a:ext cx="7944849" cy="5849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b="1" dirty="0">
                <a:solidFill>
                  <a:srgbClr val="00B050"/>
                </a:solidFill>
                <a:latin typeface="Calibri" panose="020F0502020204030204" pitchFamily="34" charset="0"/>
                <a:cs typeface="Calibri" panose="020F0502020204030204" pitchFamily="34" charset="0"/>
              </a:rPr>
              <a:t>P2P Regulations in Karnataka and Kerala</a:t>
            </a:r>
          </a:p>
        </p:txBody>
      </p:sp>
      <p:sp>
        <p:nvSpPr>
          <p:cNvPr id="9" name="object 8">
            <a:extLst>
              <a:ext uri="{FF2B5EF4-FFF2-40B4-BE49-F238E27FC236}">
                <a16:creationId xmlns:a16="http://schemas.microsoft.com/office/drawing/2014/main" id="{A47908D2-7801-152A-9CAA-393AF698E6D9}"/>
              </a:ext>
            </a:extLst>
          </p:cNvPr>
          <p:cNvSpPr txBox="1"/>
          <p:nvPr/>
        </p:nvSpPr>
        <p:spPr>
          <a:xfrm>
            <a:off x="1420722" y="1067139"/>
            <a:ext cx="4308281" cy="510225"/>
          </a:xfrm>
          <a:prstGeom prst="rect">
            <a:avLst/>
          </a:prstGeom>
        </p:spPr>
        <p:txBody>
          <a:bodyPr vert="horz" wrap="square" lIns="0" tIns="17611" rIns="0" bIns="0" rtlCol="0">
            <a:spAutoFit/>
          </a:bodyPr>
          <a:lstStyle/>
          <a:p>
            <a:pPr algn="ctr">
              <a:spcBef>
                <a:spcPts val="139"/>
              </a:spcBef>
            </a:pPr>
            <a:r>
              <a:rPr lang="en-IN" sz="1600" b="1" spc="5" dirty="0">
                <a:latin typeface="Calibri"/>
                <a:cs typeface="Calibri"/>
              </a:rPr>
              <a:t>Implementation of Peer to Peer Solar Energy Transaction Regulations by KERC in August 2024</a:t>
            </a:r>
            <a:endParaRPr sz="1600" dirty="0">
              <a:latin typeface="Calibri"/>
              <a:cs typeface="Calibri"/>
            </a:endParaRPr>
          </a:p>
        </p:txBody>
      </p:sp>
      <p:pic>
        <p:nvPicPr>
          <p:cNvPr id="11" name="Picture 10">
            <a:extLst>
              <a:ext uri="{FF2B5EF4-FFF2-40B4-BE49-F238E27FC236}">
                <a16:creationId xmlns:a16="http://schemas.microsoft.com/office/drawing/2014/main" id="{98D3C159-1A75-9B36-34E0-8BF37FDE19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660" y="1800751"/>
            <a:ext cx="5011601" cy="4911015"/>
          </a:xfrm>
          <a:prstGeom prst="rect">
            <a:avLst/>
          </a:prstGeom>
        </p:spPr>
      </p:pic>
      <p:sp>
        <p:nvSpPr>
          <p:cNvPr id="12" name="object 6">
            <a:extLst>
              <a:ext uri="{FF2B5EF4-FFF2-40B4-BE49-F238E27FC236}">
                <a16:creationId xmlns:a16="http://schemas.microsoft.com/office/drawing/2014/main" id="{16BF0E68-54EC-8C1E-DFCC-762DDF10A5A0}"/>
              </a:ext>
            </a:extLst>
          </p:cNvPr>
          <p:cNvSpPr txBox="1"/>
          <p:nvPr/>
        </p:nvSpPr>
        <p:spPr>
          <a:xfrm>
            <a:off x="1748524" y="6464357"/>
            <a:ext cx="2971800" cy="260814"/>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Calibri"/>
                <a:cs typeface="Calibri"/>
              </a:rPr>
              <a:t>Link</a:t>
            </a:r>
            <a:r>
              <a:rPr sz="1600" b="1" spc="-20" dirty="0">
                <a:latin typeface="Calibri"/>
                <a:cs typeface="Calibri"/>
              </a:rPr>
              <a:t>:</a:t>
            </a:r>
            <a:r>
              <a:rPr lang="en-IN" sz="1600" b="1" spc="375" dirty="0">
                <a:latin typeface="Calibri"/>
                <a:cs typeface="Calibri"/>
              </a:rPr>
              <a:t> </a:t>
            </a:r>
            <a:r>
              <a:rPr lang="en-IN" sz="1600" b="1" u="heavy" spc="-25" dirty="0">
                <a:solidFill>
                  <a:srgbClr val="0462C1"/>
                </a:solidFill>
                <a:uFill>
                  <a:solidFill>
                    <a:srgbClr val="0462C1"/>
                  </a:solidFill>
                </a:uFill>
                <a:latin typeface="Calibri"/>
                <a:cs typeface="Calibri"/>
              </a:rPr>
              <a:t>https://shorturl.at/uK6id</a:t>
            </a:r>
            <a:endParaRPr sz="1600" dirty="0">
              <a:latin typeface="Calibri"/>
              <a:cs typeface="Calibri"/>
            </a:endParaRPr>
          </a:p>
        </p:txBody>
      </p:sp>
      <p:pic>
        <p:nvPicPr>
          <p:cNvPr id="2" name="object 11">
            <a:extLst>
              <a:ext uri="{FF2B5EF4-FFF2-40B4-BE49-F238E27FC236}">
                <a16:creationId xmlns:a16="http://schemas.microsoft.com/office/drawing/2014/main" id="{DB93FF12-BDD0-73D6-338A-12B17D52371D}"/>
              </a:ext>
            </a:extLst>
          </p:cNvPr>
          <p:cNvPicPr/>
          <p:nvPr/>
        </p:nvPicPr>
        <p:blipFill>
          <a:blip r:embed="rId4" cstate="print"/>
          <a:stretch>
            <a:fillRect/>
          </a:stretch>
        </p:blipFill>
        <p:spPr>
          <a:xfrm>
            <a:off x="8192196" y="1800751"/>
            <a:ext cx="4403843" cy="4660731"/>
          </a:xfrm>
          <a:prstGeom prst="rect">
            <a:avLst/>
          </a:prstGeom>
        </p:spPr>
      </p:pic>
      <p:sp>
        <p:nvSpPr>
          <p:cNvPr id="3" name="object 12">
            <a:extLst>
              <a:ext uri="{FF2B5EF4-FFF2-40B4-BE49-F238E27FC236}">
                <a16:creationId xmlns:a16="http://schemas.microsoft.com/office/drawing/2014/main" id="{A170F1F8-9A46-50C2-1E9A-2F8026D6F274}"/>
              </a:ext>
            </a:extLst>
          </p:cNvPr>
          <p:cNvSpPr txBox="1"/>
          <p:nvPr/>
        </p:nvSpPr>
        <p:spPr>
          <a:xfrm>
            <a:off x="9226193" y="6461483"/>
            <a:ext cx="2741283" cy="262251"/>
          </a:xfrm>
          <a:prstGeom prst="rect">
            <a:avLst/>
          </a:prstGeom>
        </p:spPr>
        <p:txBody>
          <a:bodyPr vert="horz" wrap="square" lIns="0" tIns="15875" rIns="0" bIns="0" rtlCol="0">
            <a:spAutoFit/>
          </a:bodyPr>
          <a:lstStyle/>
          <a:p>
            <a:pPr marL="12700">
              <a:lnSpc>
                <a:spcPct val="100000"/>
              </a:lnSpc>
              <a:spcBef>
                <a:spcPts val="125"/>
              </a:spcBef>
            </a:pPr>
            <a:r>
              <a:rPr sz="1600" b="1" dirty="0">
                <a:latin typeface="Calibri"/>
                <a:cs typeface="Calibri"/>
              </a:rPr>
              <a:t>Link:</a:t>
            </a:r>
            <a:r>
              <a:rPr sz="1600" b="1" spc="305" dirty="0">
                <a:latin typeface="Calibri"/>
                <a:cs typeface="Calibri"/>
              </a:rPr>
              <a:t> </a:t>
            </a:r>
            <a:r>
              <a:rPr sz="1600" b="1" u="heavy" spc="-20" dirty="0">
                <a:solidFill>
                  <a:srgbClr val="0461C1"/>
                </a:solidFill>
                <a:uFill>
                  <a:solidFill>
                    <a:srgbClr val="0461C1"/>
                  </a:solidFill>
                </a:uFill>
                <a:latin typeface="Calibri"/>
                <a:cs typeface="Calibri"/>
                <a:hlinkClick r:id="rId5"/>
              </a:rPr>
              <a:t>https://shorturl.at/8vtAx</a:t>
            </a:r>
            <a:endParaRPr sz="1600" dirty="0">
              <a:latin typeface="Calibri"/>
              <a:cs typeface="Calibri"/>
            </a:endParaRPr>
          </a:p>
        </p:txBody>
      </p:sp>
      <p:sp>
        <p:nvSpPr>
          <p:cNvPr id="4" name="object 13">
            <a:extLst>
              <a:ext uri="{FF2B5EF4-FFF2-40B4-BE49-F238E27FC236}">
                <a16:creationId xmlns:a16="http://schemas.microsoft.com/office/drawing/2014/main" id="{104F1786-1706-72A6-B85E-E3DD6AC2EEA0}"/>
              </a:ext>
            </a:extLst>
          </p:cNvPr>
          <p:cNvSpPr txBox="1"/>
          <p:nvPr/>
        </p:nvSpPr>
        <p:spPr>
          <a:xfrm>
            <a:off x="8192196" y="1136249"/>
            <a:ext cx="4607859" cy="502125"/>
          </a:xfrm>
          <a:prstGeom prst="rect">
            <a:avLst/>
          </a:prstGeom>
        </p:spPr>
        <p:txBody>
          <a:bodyPr vert="horz" wrap="square" lIns="0" tIns="12700" rIns="0" bIns="0" rtlCol="0">
            <a:spAutoFit/>
          </a:bodyPr>
          <a:lstStyle/>
          <a:p>
            <a:pPr marL="12700" marR="5080" algn="ctr">
              <a:lnSpc>
                <a:spcPct val="101499"/>
              </a:lnSpc>
              <a:spcBef>
                <a:spcPts val="100"/>
              </a:spcBef>
            </a:pPr>
            <a:r>
              <a:rPr sz="1600" b="1" dirty="0">
                <a:latin typeface="Calibri"/>
                <a:cs typeface="Calibri"/>
              </a:rPr>
              <a:t>Renewable</a:t>
            </a:r>
            <a:r>
              <a:rPr sz="1600" b="1" spc="50" dirty="0">
                <a:latin typeface="Calibri"/>
                <a:cs typeface="Calibri"/>
              </a:rPr>
              <a:t> </a:t>
            </a:r>
            <a:r>
              <a:rPr sz="1600" b="1" dirty="0">
                <a:latin typeface="Calibri"/>
                <a:cs typeface="Calibri"/>
              </a:rPr>
              <a:t>Energy</a:t>
            </a:r>
            <a:r>
              <a:rPr sz="1600" b="1" spc="50" dirty="0">
                <a:latin typeface="Calibri"/>
                <a:cs typeface="Calibri"/>
              </a:rPr>
              <a:t> </a:t>
            </a:r>
            <a:r>
              <a:rPr sz="1600" b="1" dirty="0">
                <a:latin typeface="Calibri"/>
                <a:cs typeface="Calibri"/>
              </a:rPr>
              <a:t>and</a:t>
            </a:r>
            <a:r>
              <a:rPr sz="1600" b="1" spc="55" dirty="0">
                <a:latin typeface="Calibri"/>
                <a:cs typeface="Calibri"/>
              </a:rPr>
              <a:t> </a:t>
            </a:r>
            <a:r>
              <a:rPr sz="1600" b="1" spc="-10" dirty="0">
                <a:latin typeface="Calibri"/>
                <a:cs typeface="Calibri"/>
              </a:rPr>
              <a:t>Related </a:t>
            </a:r>
            <a:r>
              <a:rPr sz="1600" b="1" dirty="0">
                <a:latin typeface="Calibri"/>
                <a:cs typeface="Calibri"/>
              </a:rPr>
              <a:t>Matters</a:t>
            </a:r>
            <a:r>
              <a:rPr sz="1600" b="1" spc="-20" dirty="0">
                <a:latin typeface="Calibri"/>
                <a:cs typeface="Calibri"/>
              </a:rPr>
              <a:t> </a:t>
            </a:r>
            <a:r>
              <a:rPr sz="1600" b="1" dirty="0">
                <a:latin typeface="Calibri"/>
                <a:cs typeface="Calibri"/>
              </a:rPr>
              <a:t>Regulations,</a:t>
            </a:r>
            <a:r>
              <a:rPr sz="1600" b="1" spc="25" dirty="0">
                <a:latin typeface="Calibri"/>
                <a:cs typeface="Calibri"/>
              </a:rPr>
              <a:t> </a:t>
            </a:r>
            <a:r>
              <a:rPr sz="1600" b="1" dirty="0">
                <a:latin typeface="Calibri"/>
                <a:cs typeface="Calibri"/>
              </a:rPr>
              <a:t>2025</a:t>
            </a:r>
            <a:r>
              <a:rPr sz="1600" b="1" spc="45" dirty="0">
                <a:latin typeface="Calibri"/>
                <a:cs typeface="Calibri"/>
              </a:rPr>
              <a:t> </a:t>
            </a:r>
            <a:r>
              <a:rPr sz="1600" b="1" spc="-25" dirty="0">
                <a:latin typeface="Calibri"/>
                <a:cs typeface="Calibri"/>
              </a:rPr>
              <a:t>by </a:t>
            </a:r>
            <a:r>
              <a:rPr sz="1600" b="1" dirty="0">
                <a:latin typeface="Calibri"/>
                <a:cs typeface="Calibri"/>
              </a:rPr>
              <a:t>KSERC</a:t>
            </a:r>
            <a:r>
              <a:rPr sz="1600" b="1" spc="45" dirty="0">
                <a:latin typeface="Calibri"/>
                <a:cs typeface="Calibri"/>
              </a:rPr>
              <a:t> </a:t>
            </a:r>
            <a:r>
              <a:rPr sz="1600" b="1" dirty="0">
                <a:latin typeface="Calibri"/>
                <a:cs typeface="Calibri"/>
              </a:rPr>
              <a:t>in</a:t>
            </a:r>
            <a:r>
              <a:rPr sz="1600" b="1" spc="40" dirty="0">
                <a:latin typeface="Calibri"/>
                <a:cs typeface="Calibri"/>
              </a:rPr>
              <a:t> </a:t>
            </a:r>
            <a:r>
              <a:rPr sz="1600" b="1" dirty="0">
                <a:latin typeface="Calibri"/>
                <a:cs typeface="Calibri"/>
              </a:rPr>
              <a:t>November</a:t>
            </a:r>
            <a:r>
              <a:rPr sz="1600" b="1" spc="45" dirty="0">
                <a:latin typeface="Calibri"/>
                <a:cs typeface="Calibri"/>
              </a:rPr>
              <a:t> </a:t>
            </a:r>
            <a:r>
              <a:rPr sz="1600" b="1" spc="-20" dirty="0">
                <a:latin typeface="Calibri"/>
                <a:cs typeface="Calibri"/>
              </a:rPr>
              <a:t>2025</a:t>
            </a:r>
            <a:endParaRPr sz="1600" dirty="0">
              <a:latin typeface="Calibri"/>
              <a:cs typeface="Calibri"/>
            </a:endParaRPr>
          </a:p>
        </p:txBody>
      </p:sp>
    </p:spTree>
    <p:extLst>
      <p:ext uri="{BB962C8B-B14F-4D97-AF65-F5344CB8AC3E}">
        <p14:creationId xmlns:p14="http://schemas.microsoft.com/office/powerpoint/2010/main" val="2387384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2BB83-2BF6-CE72-F987-B586E6F1603B}"/>
            </a:ext>
          </a:extLst>
        </p:cNvPr>
        <p:cNvGrpSpPr/>
        <p:nvPr/>
      </p:nvGrpSpPr>
      <p:grpSpPr>
        <a:xfrm>
          <a:off x="0" y="0"/>
          <a:ext cx="0" cy="0"/>
          <a:chOff x="0" y="0"/>
          <a:chExt cx="0" cy="0"/>
        </a:xfrm>
      </p:grpSpPr>
      <p:sp>
        <p:nvSpPr>
          <p:cNvPr id="5" name="object 2">
            <a:extLst>
              <a:ext uri="{FF2B5EF4-FFF2-40B4-BE49-F238E27FC236}">
                <a16:creationId xmlns:a16="http://schemas.microsoft.com/office/drawing/2014/main" id="{D91C09E8-C73D-31A0-DD3F-EBE97B5EFE9D}"/>
              </a:ext>
            </a:extLst>
          </p:cNvPr>
          <p:cNvSpPr txBox="1">
            <a:spLocks noGrp="1"/>
          </p:cNvSpPr>
          <p:nvPr>
            <p:ph type="title"/>
          </p:nvPr>
        </p:nvSpPr>
        <p:spPr>
          <a:xfrm>
            <a:off x="93722" y="178605"/>
            <a:ext cx="11740925" cy="607623"/>
          </a:xfrm>
          <a:prstGeom prst="rect">
            <a:avLst/>
          </a:prstGeom>
        </p:spPr>
        <p:txBody>
          <a:bodyPr vert="horz" lIns="91440" tIns="45720" rIns="91440" bIns="45720" rtlCol="0" anchor="ctr">
            <a:noAutofit/>
          </a:bodyPr>
          <a:lstStyle/>
          <a:p>
            <a:pPr algn="just" defTabSz="914400"/>
            <a:r>
              <a:rPr lang="en-US" sz="3200" b="1" dirty="0">
                <a:solidFill>
                  <a:srgbClr val="00B050"/>
                </a:solidFill>
                <a:latin typeface="Calibri" panose="020F0502020204030204" pitchFamily="34" charset="0"/>
                <a:cs typeface="Calibri" panose="020F0502020204030204" pitchFamily="34" charset="0"/>
              </a:rPr>
              <a:t>Key Features of the UPERC and DERC Guidelines and Karnataka Regulations  </a:t>
            </a:r>
            <a:endParaRPr sz="3200" b="1" dirty="0">
              <a:solidFill>
                <a:srgbClr val="00B050"/>
              </a:solidFill>
              <a:latin typeface="Calibri" panose="020F0502020204030204" pitchFamily="34" charset="0"/>
              <a:cs typeface="Calibri" panose="020F0502020204030204" pitchFamily="34" charset="0"/>
            </a:endParaRPr>
          </a:p>
        </p:txBody>
      </p:sp>
      <p:sp>
        <p:nvSpPr>
          <p:cNvPr id="2" name="object 3">
            <a:extLst>
              <a:ext uri="{FF2B5EF4-FFF2-40B4-BE49-F238E27FC236}">
                <a16:creationId xmlns:a16="http://schemas.microsoft.com/office/drawing/2014/main" id="{849E70B9-5E1E-DA43-934B-9F95599ABEA4}"/>
              </a:ext>
            </a:extLst>
          </p:cNvPr>
          <p:cNvSpPr txBox="1"/>
          <p:nvPr/>
        </p:nvSpPr>
        <p:spPr>
          <a:xfrm>
            <a:off x="371959" y="998856"/>
            <a:ext cx="12983469" cy="5706861"/>
          </a:xfrm>
          <a:prstGeom prst="rect">
            <a:avLst/>
          </a:prstGeom>
        </p:spPr>
        <p:txBody>
          <a:bodyPr vert="horz" wrap="square" lIns="0" tIns="12869" rIns="0" bIns="0" rtlCol="0">
            <a:spAutoFit/>
          </a:bodyPr>
          <a:lstStyle/>
          <a:p>
            <a:pPr marL="756497" marR="6774" lvl="1" indent="-285750">
              <a:spcBef>
                <a:spcPts val="101"/>
              </a:spcBef>
              <a:buFont typeface="Wingdings" panose="05000000000000000000" pitchFamily="2" charset="2"/>
              <a:buChar char="§"/>
              <a:tabLst>
                <a:tab pos="338000" algn="l"/>
                <a:tab pos="338677" algn="l"/>
              </a:tabLst>
            </a:pPr>
            <a:r>
              <a:rPr lang="en-US" b="1" dirty="0">
                <a:latin typeface="Calibri" panose="020F0502020204030204" pitchFamily="34" charset="0"/>
                <a:cs typeface="Calibri" panose="020F0502020204030204" pitchFamily="34" charset="0"/>
              </a:rPr>
              <a:t>The UPERC Guidelines Species clear guidelines on Trading Rules:</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 Energy Charges (kWh) to be mutually agreed between the Buyer (Consumer) and the Seller (Prosumer)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 Buyer to pay Rs 0.92/kWh to the DISCOM</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 Buyer and Seller to pay Rs 0.21/kWh to the Platform Service Provider (42 paise including GST) </a:t>
            </a:r>
          </a:p>
          <a:p>
            <a:pPr marL="756497" marR="6774" lvl="1" indent="-285750">
              <a:spcBef>
                <a:spcPts val="101"/>
              </a:spcBef>
              <a:buFont typeface="Wingdings" panose="05000000000000000000" pitchFamily="2" charset="2"/>
              <a:buChar char="§"/>
              <a:tabLst>
                <a:tab pos="338000" algn="l"/>
                <a:tab pos="338677" algn="l"/>
              </a:tabLst>
            </a:pPr>
            <a:r>
              <a:rPr lang="en-US" b="1" dirty="0">
                <a:latin typeface="Calibri" panose="020F0502020204030204" pitchFamily="34" charset="0"/>
                <a:cs typeface="Calibri" panose="020F0502020204030204" pitchFamily="34" charset="0"/>
              </a:rPr>
              <a:t>Seller to compensate the Buyer incase the promised volume is not exported to the grid (deviation to be settled at the difference between the Buyers Tariff and mutually agreed rate of P2P sale </a:t>
            </a:r>
          </a:p>
          <a:p>
            <a:pPr marL="756497" marR="6774" lvl="1" indent="-285750">
              <a:spcBef>
                <a:spcPts val="101"/>
              </a:spcBef>
              <a:buFont typeface="Wingdings" panose="05000000000000000000" pitchFamily="2" charset="2"/>
              <a:buChar char="§"/>
              <a:tabLst>
                <a:tab pos="338000" algn="l"/>
                <a:tab pos="338677" algn="l"/>
              </a:tabLst>
            </a:pPr>
            <a:r>
              <a:rPr lang="en-US" b="1" dirty="0">
                <a:latin typeface="Calibri" panose="020F0502020204030204" pitchFamily="34" charset="0"/>
                <a:cs typeface="Calibri" panose="020F0502020204030204" pitchFamily="34" charset="0"/>
              </a:rPr>
              <a:t>Per these guidelines, the responsibility for collection of energy charges and platform fees are with the DISCOMs </a:t>
            </a:r>
          </a:p>
          <a:p>
            <a:pPr marL="756497" marR="6774" lvl="1" indent="-285750">
              <a:spcBef>
                <a:spcPts val="101"/>
              </a:spcBef>
              <a:buFont typeface="Wingdings" panose="05000000000000000000" pitchFamily="2" charset="2"/>
              <a:buChar char="§"/>
              <a:tabLst>
                <a:tab pos="338000" algn="l"/>
                <a:tab pos="338677" algn="l"/>
              </a:tabLst>
            </a:pPr>
            <a:endParaRPr lang="en-US" b="1" dirty="0">
              <a:latin typeface="Calibri" panose="020F0502020204030204" pitchFamily="34" charset="0"/>
              <a:cs typeface="Calibri" panose="020F0502020204030204" pitchFamily="34" charset="0"/>
            </a:endParaRPr>
          </a:p>
          <a:p>
            <a:pPr marL="756497" marR="6774" lvl="1" indent="-285750">
              <a:spcBef>
                <a:spcPts val="101"/>
              </a:spcBef>
              <a:buFont typeface="Wingdings" panose="05000000000000000000" pitchFamily="2" charset="2"/>
              <a:buChar char="§"/>
              <a:tabLst>
                <a:tab pos="338000" algn="l"/>
                <a:tab pos="338677" algn="l"/>
              </a:tabLst>
            </a:pPr>
            <a:r>
              <a:rPr lang="en-US" b="1" dirty="0">
                <a:latin typeface="Calibri" panose="020F0502020204030204" pitchFamily="34" charset="0"/>
                <a:cs typeface="Calibri" panose="020F0502020204030204" pitchFamily="34" charset="0"/>
              </a:rPr>
              <a:t>DERC Guidelines are open – the DISCOMs to submit their petitions and get it approved by DERC</a:t>
            </a:r>
          </a:p>
          <a:p>
            <a:pPr marL="756497" marR="6774" lvl="1" indent="-285750">
              <a:spcBef>
                <a:spcPts val="101"/>
              </a:spcBef>
              <a:buFont typeface="Wingdings" panose="05000000000000000000" pitchFamily="2" charset="2"/>
              <a:buChar char="§"/>
              <a:tabLst>
                <a:tab pos="338000" algn="l"/>
                <a:tab pos="338677" algn="l"/>
              </a:tabLst>
            </a:pPr>
            <a:r>
              <a:rPr lang="en-US" b="1" dirty="0">
                <a:latin typeface="Calibri" panose="020F0502020204030204" pitchFamily="34" charset="0"/>
                <a:cs typeface="Calibri" panose="020F0502020204030204" pitchFamily="34" charset="0"/>
              </a:rPr>
              <a:t>In Delhi only TPDDL and NDMC have smart meters – TPDDL plan to submit petition after the Lucknow project </a:t>
            </a:r>
          </a:p>
          <a:p>
            <a:pPr marL="756497" marR="6774" lvl="1" indent="-285750">
              <a:spcBef>
                <a:spcPts val="101"/>
              </a:spcBef>
              <a:buFont typeface="Wingdings" panose="05000000000000000000" pitchFamily="2" charset="2"/>
              <a:buChar char="§"/>
              <a:tabLst>
                <a:tab pos="338000" algn="l"/>
                <a:tab pos="338677" algn="l"/>
              </a:tabLst>
            </a:pPr>
            <a:r>
              <a:rPr lang="en-US" b="1" dirty="0">
                <a:latin typeface="Calibri" panose="020F0502020204030204" pitchFamily="34" charset="0"/>
                <a:cs typeface="Calibri" panose="020F0502020204030204" pitchFamily="34" charset="0"/>
              </a:rPr>
              <a:t>Karnataka Regulations are vague – it allows only residential consumers to trade amongst them; platform service fee is provisionally mentioned as 14 paise/kWh</a:t>
            </a:r>
          </a:p>
          <a:p>
            <a:pPr marL="756497" marR="6774" lvl="1" indent="-285750">
              <a:spcBef>
                <a:spcPts val="101"/>
              </a:spcBef>
              <a:buFont typeface="Wingdings" panose="05000000000000000000" pitchFamily="2" charset="2"/>
              <a:buChar char="§"/>
              <a:tabLst>
                <a:tab pos="338000" algn="l"/>
                <a:tab pos="338677" algn="l"/>
              </a:tabLst>
            </a:pPr>
            <a:r>
              <a:rPr lang="en-US" b="1" dirty="0">
                <a:latin typeface="Calibri" panose="020F0502020204030204" pitchFamily="34" charset="0"/>
                <a:cs typeface="Calibri" panose="020F0502020204030204" pitchFamily="34" charset="0"/>
              </a:rPr>
              <a:t>No smart meters in Karnataka  </a:t>
            </a:r>
          </a:p>
          <a:p>
            <a:pPr marL="756497" marR="6774" lvl="1" indent="-285750">
              <a:spcBef>
                <a:spcPts val="101"/>
              </a:spcBef>
              <a:buFont typeface="Wingdings" panose="05000000000000000000" pitchFamily="2" charset="2"/>
              <a:buChar char="§"/>
              <a:tabLst>
                <a:tab pos="338000" algn="l"/>
                <a:tab pos="338677" algn="l"/>
              </a:tabLst>
            </a:pPr>
            <a:endParaRPr lang="en-US" b="1" dirty="0">
              <a:latin typeface="Calibri" panose="020F0502020204030204" pitchFamily="34" charset="0"/>
              <a:cs typeface="Calibri" panose="020F0502020204030204" pitchFamily="34" charset="0"/>
            </a:endParaRPr>
          </a:p>
          <a:p>
            <a:pPr marL="756497" marR="6774" lvl="1" indent="-285750">
              <a:spcBef>
                <a:spcPts val="101"/>
              </a:spcBef>
              <a:buFont typeface="Wingdings" panose="05000000000000000000" pitchFamily="2" charset="2"/>
              <a:buChar char="§"/>
              <a:tabLst>
                <a:tab pos="338000" algn="l"/>
                <a:tab pos="338677" algn="l"/>
              </a:tabLst>
            </a:pPr>
            <a:r>
              <a:rPr lang="en-US" b="1" dirty="0">
                <a:latin typeface="Calibri" panose="020F0502020204030204" pitchFamily="34" charset="0"/>
                <a:cs typeface="Calibri" panose="020F0502020204030204" pitchFamily="34" charset="0"/>
              </a:rPr>
              <a:t>Although UPERC issued regulations in April 2023, UPPCL expressed difficulties in collecting money from Buyers and Sellers which require extensive modifications in their Billing System</a:t>
            </a:r>
          </a:p>
          <a:p>
            <a:pPr marL="756497" marR="6774" lvl="1" indent="-285750">
              <a:spcBef>
                <a:spcPts val="101"/>
              </a:spcBef>
              <a:buFont typeface="Wingdings" panose="05000000000000000000" pitchFamily="2" charset="2"/>
              <a:buChar char="§"/>
              <a:tabLst>
                <a:tab pos="338000" algn="l"/>
                <a:tab pos="338677" algn="l"/>
              </a:tabLst>
            </a:pPr>
            <a:r>
              <a:rPr lang="en-US" b="1" dirty="0">
                <a:latin typeface="Calibri" panose="020F0502020204030204" pitchFamily="34" charset="0"/>
                <a:cs typeface="Calibri" panose="020F0502020204030204" pitchFamily="34" charset="0"/>
              </a:rPr>
              <a:t>ISGF proposed the UEI Architecture for P2P Transactions in 2024; and UPPCL issued RFP to empanel Service Providers in August 2024; and issued LOI to 4 agencies in March 2025</a:t>
            </a:r>
          </a:p>
          <a:p>
            <a:pPr marL="756497" marR="6774" lvl="1" indent="-285750">
              <a:spcBef>
                <a:spcPts val="101"/>
              </a:spcBef>
              <a:buFontTx/>
              <a:buChar char="-"/>
              <a:tabLst>
                <a:tab pos="338000" algn="l"/>
                <a:tab pos="338677" algn="l"/>
              </a:tabLst>
            </a:pPr>
            <a:endParaRPr lang="en-US" b="1" dirty="0">
              <a:latin typeface="Calibri" panose="020F0502020204030204" pitchFamily="34" charset="0"/>
              <a:cs typeface="Calibri" panose="020F0502020204030204" pitchFamily="34" charset="0"/>
            </a:endParaRPr>
          </a:p>
          <a:p>
            <a:pPr marL="13547" marR="6774">
              <a:spcBef>
                <a:spcPts val="101"/>
              </a:spcBef>
              <a:tabLst>
                <a:tab pos="338000" algn="l"/>
                <a:tab pos="338677" algn="l"/>
              </a:tabLst>
            </a:pPr>
            <a:endParaRPr lang="en-US" dirty="0"/>
          </a:p>
        </p:txBody>
      </p:sp>
    </p:spTree>
    <p:extLst>
      <p:ext uri="{BB962C8B-B14F-4D97-AF65-F5344CB8AC3E}">
        <p14:creationId xmlns:p14="http://schemas.microsoft.com/office/powerpoint/2010/main" val="3166704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1B22A-227E-7BF4-DF4C-58113355BF51}"/>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E544CBA9-42FA-3648-92B3-5102B6D06927}"/>
              </a:ext>
            </a:extLst>
          </p:cNvPr>
          <p:cNvSpPr txBox="1">
            <a:spLocks/>
          </p:cNvSpPr>
          <p:nvPr/>
        </p:nvSpPr>
        <p:spPr>
          <a:xfrm>
            <a:off x="74544" y="150442"/>
            <a:ext cx="12300777" cy="5849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b="1" dirty="0">
                <a:solidFill>
                  <a:srgbClr val="00B050"/>
                </a:solidFill>
                <a:latin typeface="Calibri" panose="020F0502020204030204" pitchFamily="34" charset="0"/>
                <a:cs typeface="Calibri" panose="020F0502020204030204" pitchFamily="34" charset="0"/>
              </a:rPr>
              <a:t>ISGF White Papers on P2P Trading on Blockchain Platforms  </a:t>
            </a:r>
          </a:p>
        </p:txBody>
      </p:sp>
      <p:pic>
        <p:nvPicPr>
          <p:cNvPr id="2" name="object 6">
            <a:extLst>
              <a:ext uri="{FF2B5EF4-FFF2-40B4-BE49-F238E27FC236}">
                <a16:creationId xmlns:a16="http://schemas.microsoft.com/office/drawing/2014/main" id="{039B5BAD-6748-3DFA-CA34-43300F3EDF77}"/>
              </a:ext>
            </a:extLst>
          </p:cNvPr>
          <p:cNvPicPr/>
          <p:nvPr/>
        </p:nvPicPr>
        <p:blipFill>
          <a:blip r:embed="rId3" cstate="print"/>
          <a:stretch>
            <a:fillRect/>
          </a:stretch>
        </p:blipFill>
        <p:spPr>
          <a:xfrm>
            <a:off x="7547191" y="2304735"/>
            <a:ext cx="2547356" cy="3573731"/>
          </a:xfrm>
          <a:prstGeom prst="rect">
            <a:avLst/>
          </a:prstGeom>
          <a:ln>
            <a:solidFill>
              <a:schemeClr val="tx1"/>
            </a:solidFill>
          </a:ln>
        </p:spPr>
      </p:pic>
      <p:sp>
        <p:nvSpPr>
          <p:cNvPr id="3" name="object 10">
            <a:extLst>
              <a:ext uri="{FF2B5EF4-FFF2-40B4-BE49-F238E27FC236}">
                <a16:creationId xmlns:a16="http://schemas.microsoft.com/office/drawing/2014/main" id="{CF8B9D00-0CAA-B5C0-3948-3109B1C96838}"/>
              </a:ext>
            </a:extLst>
          </p:cNvPr>
          <p:cNvSpPr txBox="1"/>
          <p:nvPr/>
        </p:nvSpPr>
        <p:spPr>
          <a:xfrm>
            <a:off x="7357551" y="1371401"/>
            <a:ext cx="2736996" cy="467436"/>
          </a:xfrm>
          <a:prstGeom prst="rect">
            <a:avLst/>
          </a:prstGeom>
        </p:spPr>
        <p:txBody>
          <a:bodyPr vert="horz" wrap="square" lIns="0" tIns="12700" rIns="0" bIns="0" rtlCol="0">
            <a:spAutoFit/>
          </a:bodyPr>
          <a:lstStyle>
            <a:defPPr>
              <a:defRPr lang="en-US"/>
            </a:defPPr>
            <a:lvl1pPr marL="61594" marR="5080" indent="-49530" algn="ctr">
              <a:lnSpc>
                <a:spcPct val="107500"/>
              </a:lnSpc>
              <a:spcBef>
                <a:spcPts val="100"/>
              </a:spcBef>
              <a:defRPr sz="1600" b="1">
                <a:latin typeface="Calibri"/>
                <a:cs typeface="Calibri"/>
              </a:defRPr>
            </a:lvl1pPr>
          </a:lstStyle>
          <a:p>
            <a:r>
              <a:rPr sz="1400" dirty="0"/>
              <a:t>Opportunities from Energy Market Regulatory Reforms in India</a:t>
            </a:r>
            <a:r>
              <a:rPr lang="en-US" sz="1400" dirty="0"/>
              <a:t> (2023)</a:t>
            </a:r>
            <a:endParaRPr sz="1400" dirty="0"/>
          </a:p>
        </p:txBody>
      </p:sp>
      <p:sp>
        <p:nvSpPr>
          <p:cNvPr id="4" name="object 14">
            <a:extLst>
              <a:ext uri="{FF2B5EF4-FFF2-40B4-BE49-F238E27FC236}">
                <a16:creationId xmlns:a16="http://schemas.microsoft.com/office/drawing/2014/main" id="{49E0B9EB-45D4-9B78-D04B-A2683A5613EB}"/>
              </a:ext>
            </a:extLst>
          </p:cNvPr>
          <p:cNvSpPr txBox="1"/>
          <p:nvPr/>
        </p:nvSpPr>
        <p:spPr>
          <a:xfrm>
            <a:off x="7704191" y="6230551"/>
            <a:ext cx="2955118" cy="227626"/>
          </a:xfrm>
          <a:prstGeom prst="rect">
            <a:avLst/>
          </a:prstGeom>
        </p:spPr>
        <p:txBody>
          <a:bodyPr vert="horz" wrap="square" lIns="0" tIns="12065" rIns="0" bIns="0" rtlCol="0">
            <a:spAutoFit/>
          </a:bodyPr>
          <a:lstStyle>
            <a:defPPr>
              <a:defRPr lang="en-US"/>
            </a:defPPr>
            <a:lvl1pPr marL="12700">
              <a:lnSpc>
                <a:spcPct val="100000"/>
              </a:lnSpc>
              <a:spcBef>
                <a:spcPts val="95"/>
              </a:spcBef>
              <a:defRPr sz="1400" b="1">
                <a:latin typeface="Calibri"/>
                <a:cs typeface="Calibri"/>
              </a:defRPr>
            </a:lvl1pPr>
          </a:lstStyle>
          <a:p>
            <a:r>
              <a:rPr dirty="0"/>
              <a:t>Link: </a:t>
            </a:r>
            <a:r>
              <a:rPr dirty="0">
                <a:hlinkClick r:id="rId4"/>
              </a:rPr>
              <a:t>https://shorturl.at/ScmVC</a:t>
            </a:r>
            <a:endParaRPr dirty="0"/>
          </a:p>
        </p:txBody>
      </p:sp>
      <p:pic>
        <p:nvPicPr>
          <p:cNvPr id="5" name="object 5">
            <a:extLst>
              <a:ext uri="{FF2B5EF4-FFF2-40B4-BE49-F238E27FC236}">
                <a16:creationId xmlns:a16="http://schemas.microsoft.com/office/drawing/2014/main" id="{C3C9CB49-A258-7515-D881-D90B895EAD48}"/>
              </a:ext>
            </a:extLst>
          </p:cNvPr>
          <p:cNvPicPr/>
          <p:nvPr/>
        </p:nvPicPr>
        <p:blipFill>
          <a:blip r:embed="rId5" cstate="print"/>
          <a:stretch>
            <a:fillRect/>
          </a:stretch>
        </p:blipFill>
        <p:spPr>
          <a:xfrm>
            <a:off x="10367171" y="2201226"/>
            <a:ext cx="3195145" cy="3919351"/>
          </a:xfrm>
          <a:prstGeom prst="rect">
            <a:avLst/>
          </a:prstGeom>
          <a:ln>
            <a:solidFill>
              <a:schemeClr val="tx1"/>
            </a:solidFill>
          </a:ln>
        </p:spPr>
      </p:pic>
      <p:sp>
        <p:nvSpPr>
          <p:cNvPr id="6" name="object 9">
            <a:extLst>
              <a:ext uri="{FF2B5EF4-FFF2-40B4-BE49-F238E27FC236}">
                <a16:creationId xmlns:a16="http://schemas.microsoft.com/office/drawing/2014/main" id="{2EA20718-9967-8D71-149B-90C44B4A4D95}"/>
              </a:ext>
            </a:extLst>
          </p:cNvPr>
          <p:cNvSpPr txBox="1"/>
          <p:nvPr/>
        </p:nvSpPr>
        <p:spPr>
          <a:xfrm>
            <a:off x="10659309" y="1253119"/>
            <a:ext cx="2736996" cy="932819"/>
          </a:xfrm>
          <a:prstGeom prst="rect">
            <a:avLst/>
          </a:prstGeom>
        </p:spPr>
        <p:txBody>
          <a:bodyPr vert="horz" wrap="square" lIns="0" tIns="12700" rIns="0" bIns="0" rtlCol="0">
            <a:spAutoFit/>
          </a:bodyPr>
          <a:lstStyle>
            <a:defPPr>
              <a:defRPr lang="en-US"/>
            </a:defPPr>
            <a:lvl1pPr marL="61594" marR="5080" indent="-49530" algn="ctr">
              <a:lnSpc>
                <a:spcPct val="107500"/>
              </a:lnSpc>
              <a:spcBef>
                <a:spcPts val="100"/>
              </a:spcBef>
              <a:defRPr sz="1600" b="1">
                <a:latin typeface="Calibri"/>
                <a:cs typeface="Calibri"/>
              </a:defRPr>
            </a:lvl1pPr>
          </a:lstStyle>
          <a:p>
            <a:r>
              <a:rPr sz="1400" dirty="0"/>
              <a:t>Interstate P2P Trading of Green Energy How India is Leading a Silent Revolution in Digital Energy Grids and P2P Energy Transactions</a:t>
            </a:r>
            <a:r>
              <a:rPr lang="en-US" sz="1400" dirty="0"/>
              <a:t> (2026)</a:t>
            </a:r>
            <a:endParaRPr sz="1400" dirty="0"/>
          </a:p>
        </p:txBody>
      </p:sp>
      <p:sp>
        <p:nvSpPr>
          <p:cNvPr id="7" name="object 13">
            <a:extLst>
              <a:ext uri="{FF2B5EF4-FFF2-40B4-BE49-F238E27FC236}">
                <a16:creationId xmlns:a16="http://schemas.microsoft.com/office/drawing/2014/main" id="{ABCA5497-0510-EAEB-B299-34B3520D6CB9}"/>
              </a:ext>
            </a:extLst>
          </p:cNvPr>
          <p:cNvSpPr txBox="1"/>
          <p:nvPr/>
        </p:nvSpPr>
        <p:spPr>
          <a:xfrm>
            <a:off x="10795912" y="6350990"/>
            <a:ext cx="2600393" cy="227626"/>
          </a:xfrm>
          <a:prstGeom prst="rect">
            <a:avLst/>
          </a:prstGeom>
        </p:spPr>
        <p:txBody>
          <a:bodyPr vert="horz" wrap="square" lIns="0" tIns="12065" rIns="0" bIns="0" rtlCol="0">
            <a:spAutoFit/>
          </a:bodyPr>
          <a:lstStyle>
            <a:defPPr>
              <a:defRPr lang="en-US"/>
            </a:defPPr>
            <a:lvl1pPr marL="12700">
              <a:lnSpc>
                <a:spcPct val="100000"/>
              </a:lnSpc>
              <a:spcBef>
                <a:spcPts val="95"/>
              </a:spcBef>
              <a:defRPr sz="1400" b="1">
                <a:latin typeface="Calibri"/>
                <a:cs typeface="Calibri"/>
              </a:defRPr>
            </a:lvl1pPr>
          </a:lstStyle>
          <a:p>
            <a:r>
              <a:rPr dirty="0"/>
              <a:t>Link: </a:t>
            </a:r>
            <a:r>
              <a:rPr dirty="0">
                <a:hlinkClick r:id="rId6"/>
              </a:rPr>
              <a:t>https://shorturl.at/dw1dq</a:t>
            </a:r>
            <a:endParaRPr dirty="0"/>
          </a:p>
        </p:txBody>
      </p:sp>
      <p:pic>
        <p:nvPicPr>
          <p:cNvPr id="11" name="object 7">
            <a:extLst>
              <a:ext uri="{FF2B5EF4-FFF2-40B4-BE49-F238E27FC236}">
                <a16:creationId xmlns:a16="http://schemas.microsoft.com/office/drawing/2014/main" id="{AD547EBA-2334-9F21-7F56-17FF9004CD32}"/>
              </a:ext>
            </a:extLst>
          </p:cNvPr>
          <p:cNvPicPr/>
          <p:nvPr/>
        </p:nvPicPr>
        <p:blipFill>
          <a:blip r:embed="rId7" cstate="print"/>
          <a:stretch>
            <a:fillRect/>
          </a:stretch>
        </p:blipFill>
        <p:spPr>
          <a:xfrm>
            <a:off x="4629802" y="2394072"/>
            <a:ext cx="2418392" cy="3484393"/>
          </a:xfrm>
          <a:prstGeom prst="rect">
            <a:avLst/>
          </a:prstGeom>
        </p:spPr>
      </p:pic>
      <p:sp>
        <p:nvSpPr>
          <p:cNvPr id="13" name="object 11">
            <a:extLst>
              <a:ext uri="{FF2B5EF4-FFF2-40B4-BE49-F238E27FC236}">
                <a16:creationId xmlns:a16="http://schemas.microsoft.com/office/drawing/2014/main" id="{1B9A353C-B422-ABF2-FCA5-6B2209EBC647}"/>
              </a:ext>
            </a:extLst>
          </p:cNvPr>
          <p:cNvSpPr txBox="1"/>
          <p:nvPr/>
        </p:nvSpPr>
        <p:spPr>
          <a:xfrm>
            <a:off x="4311198" y="1485810"/>
            <a:ext cx="2736996" cy="700063"/>
          </a:xfrm>
          <a:prstGeom prst="rect">
            <a:avLst/>
          </a:prstGeom>
        </p:spPr>
        <p:txBody>
          <a:bodyPr vert="horz" wrap="square" lIns="0" tIns="12700" rIns="0" bIns="0" rtlCol="0">
            <a:spAutoFit/>
          </a:bodyPr>
          <a:lstStyle/>
          <a:p>
            <a:pPr marL="61594" marR="5080" indent="-49530" algn="ctr">
              <a:lnSpc>
                <a:spcPct val="107500"/>
              </a:lnSpc>
              <a:spcBef>
                <a:spcPts val="100"/>
              </a:spcBef>
            </a:pPr>
            <a:r>
              <a:rPr sz="1400" b="1" dirty="0">
                <a:latin typeface="Calibri"/>
                <a:cs typeface="Calibri"/>
              </a:rPr>
              <a:t>Blockchain</a:t>
            </a:r>
            <a:r>
              <a:rPr sz="1400" b="1" spc="-25" dirty="0">
                <a:latin typeface="Calibri"/>
                <a:cs typeface="Calibri"/>
              </a:rPr>
              <a:t> </a:t>
            </a:r>
            <a:r>
              <a:rPr sz="1400" b="1" dirty="0">
                <a:latin typeface="Calibri"/>
                <a:cs typeface="Calibri"/>
              </a:rPr>
              <a:t>for</a:t>
            </a:r>
            <a:r>
              <a:rPr sz="1400" b="1" spc="-45" dirty="0">
                <a:latin typeface="Calibri"/>
                <a:cs typeface="Calibri"/>
              </a:rPr>
              <a:t> </a:t>
            </a:r>
            <a:r>
              <a:rPr sz="1400" b="1" dirty="0">
                <a:latin typeface="Calibri"/>
                <a:cs typeface="Calibri"/>
              </a:rPr>
              <a:t>Electric</a:t>
            </a:r>
            <a:r>
              <a:rPr sz="1400" b="1" spc="-45" dirty="0">
                <a:latin typeface="Calibri"/>
                <a:cs typeface="Calibri"/>
              </a:rPr>
              <a:t> </a:t>
            </a:r>
            <a:r>
              <a:rPr sz="1400" b="1" dirty="0">
                <a:latin typeface="Calibri"/>
                <a:cs typeface="Calibri"/>
              </a:rPr>
              <a:t>Utilities</a:t>
            </a:r>
            <a:r>
              <a:rPr sz="1400" b="1" spc="-40" dirty="0">
                <a:latin typeface="Calibri"/>
                <a:cs typeface="Calibri"/>
              </a:rPr>
              <a:t> </a:t>
            </a:r>
            <a:r>
              <a:rPr sz="1400" b="1" spc="-50" dirty="0">
                <a:latin typeface="Calibri"/>
                <a:cs typeface="Calibri"/>
              </a:rPr>
              <a:t>A </a:t>
            </a:r>
            <a:r>
              <a:rPr sz="1400" b="1" spc="-10" dirty="0">
                <a:latin typeface="Calibri"/>
                <a:cs typeface="Calibri"/>
              </a:rPr>
              <a:t>Pathway</a:t>
            </a:r>
            <a:r>
              <a:rPr sz="1400" b="1" spc="-35" dirty="0">
                <a:latin typeface="Calibri"/>
                <a:cs typeface="Calibri"/>
              </a:rPr>
              <a:t> </a:t>
            </a:r>
            <a:r>
              <a:rPr sz="1400" b="1" dirty="0">
                <a:latin typeface="Calibri"/>
                <a:cs typeface="Calibri"/>
              </a:rPr>
              <a:t>to</a:t>
            </a:r>
            <a:r>
              <a:rPr sz="1400" b="1" spc="-30" dirty="0">
                <a:latin typeface="Calibri"/>
                <a:cs typeface="Calibri"/>
              </a:rPr>
              <a:t> </a:t>
            </a:r>
            <a:r>
              <a:rPr sz="1400" b="1" dirty="0">
                <a:latin typeface="Calibri"/>
                <a:cs typeface="Calibri"/>
              </a:rPr>
              <a:t>Low</a:t>
            </a:r>
            <a:r>
              <a:rPr sz="1400" b="1" spc="-10" dirty="0">
                <a:latin typeface="Calibri"/>
                <a:cs typeface="Calibri"/>
              </a:rPr>
              <a:t> </a:t>
            </a:r>
            <a:r>
              <a:rPr sz="1400" b="1" dirty="0">
                <a:latin typeface="Calibri"/>
                <a:cs typeface="Calibri"/>
              </a:rPr>
              <a:t>Carbon</a:t>
            </a:r>
            <a:r>
              <a:rPr sz="1400" b="1" spc="-25" dirty="0">
                <a:latin typeface="Calibri"/>
                <a:cs typeface="Calibri"/>
              </a:rPr>
              <a:t> </a:t>
            </a:r>
            <a:r>
              <a:rPr sz="1400" b="1" spc="-10" dirty="0">
                <a:latin typeface="Calibri"/>
                <a:cs typeface="Calibri"/>
              </a:rPr>
              <a:t>Future</a:t>
            </a:r>
            <a:r>
              <a:rPr lang="en-US" sz="1400" b="1" spc="-10" dirty="0">
                <a:latin typeface="Calibri"/>
                <a:cs typeface="Calibri"/>
              </a:rPr>
              <a:t> (2023)</a:t>
            </a:r>
            <a:endParaRPr sz="1400" dirty="0">
              <a:latin typeface="Calibri"/>
              <a:cs typeface="Calibri"/>
            </a:endParaRPr>
          </a:p>
        </p:txBody>
      </p:sp>
      <p:sp>
        <p:nvSpPr>
          <p:cNvPr id="15" name="object 15">
            <a:extLst>
              <a:ext uri="{FF2B5EF4-FFF2-40B4-BE49-F238E27FC236}">
                <a16:creationId xmlns:a16="http://schemas.microsoft.com/office/drawing/2014/main" id="{0376EF8D-CAA7-BA30-B166-2A2C12D624BC}"/>
              </a:ext>
            </a:extLst>
          </p:cNvPr>
          <p:cNvSpPr txBox="1"/>
          <p:nvPr/>
        </p:nvSpPr>
        <p:spPr>
          <a:xfrm>
            <a:off x="4771696" y="6249497"/>
            <a:ext cx="3125393" cy="227626"/>
          </a:xfrm>
          <a:prstGeom prst="rect">
            <a:avLst/>
          </a:prstGeom>
        </p:spPr>
        <p:txBody>
          <a:bodyPr vert="horz" wrap="square" lIns="0" tIns="12065" rIns="0" bIns="0" rtlCol="0">
            <a:spAutoFit/>
          </a:bodyPr>
          <a:lstStyle/>
          <a:p>
            <a:pPr marL="12700">
              <a:lnSpc>
                <a:spcPct val="100000"/>
              </a:lnSpc>
              <a:spcBef>
                <a:spcPts val="95"/>
              </a:spcBef>
            </a:pPr>
            <a:r>
              <a:rPr sz="1400" b="1" dirty="0">
                <a:latin typeface="Calibri"/>
                <a:cs typeface="Calibri"/>
              </a:rPr>
              <a:t>Link:</a:t>
            </a:r>
            <a:r>
              <a:rPr sz="1400" b="1" spc="-25" dirty="0">
                <a:latin typeface="Calibri"/>
                <a:cs typeface="Calibri"/>
              </a:rPr>
              <a:t> </a:t>
            </a:r>
            <a:r>
              <a:rPr sz="1400" b="1" u="sng" spc="-10" dirty="0">
                <a:solidFill>
                  <a:srgbClr val="0000FF"/>
                </a:solidFill>
                <a:uFill>
                  <a:solidFill>
                    <a:srgbClr val="0000FF"/>
                  </a:solidFill>
                </a:uFill>
                <a:latin typeface="Calibri"/>
                <a:cs typeface="Calibri"/>
                <a:hlinkClick r:id="rId8"/>
              </a:rPr>
              <a:t>https://tinyurl.com/u45534j7</a:t>
            </a:r>
            <a:endParaRPr sz="1400" dirty="0">
              <a:latin typeface="Calibri"/>
              <a:cs typeface="Calibri"/>
            </a:endParaRPr>
          </a:p>
        </p:txBody>
      </p:sp>
      <p:sp>
        <p:nvSpPr>
          <p:cNvPr id="9" name="object 11">
            <a:extLst>
              <a:ext uri="{FF2B5EF4-FFF2-40B4-BE49-F238E27FC236}">
                <a16:creationId xmlns:a16="http://schemas.microsoft.com/office/drawing/2014/main" id="{943E6A9D-C773-2722-43B3-41EB8C3F9B8F}"/>
              </a:ext>
            </a:extLst>
          </p:cNvPr>
          <p:cNvSpPr txBox="1"/>
          <p:nvPr/>
        </p:nvSpPr>
        <p:spPr>
          <a:xfrm>
            <a:off x="220717" y="1371401"/>
            <a:ext cx="4088523" cy="467436"/>
          </a:xfrm>
          <a:prstGeom prst="rect">
            <a:avLst/>
          </a:prstGeom>
        </p:spPr>
        <p:txBody>
          <a:bodyPr vert="horz" wrap="square" lIns="0" tIns="12700" rIns="0" bIns="0" rtlCol="0">
            <a:spAutoFit/>
          </a:bodyPr>
          <a:lstStyle/>
          <a:p>
            <a:pPr marL="61594" marR="5080" indent="-49530" algn="ctr">
              <a:lnSpc>
                <a:spcPct val="107500"/>
              </a:lnSpc>
              <a:spcBef>
                <a:spcPts val="100"/>
              </a:spcBef>
            </a:pPr>
            <a:r>
              <a:rPr lang="en-US" sz="1400" b="1" dirty="0">
                <a:latin typeface="Calibri"/>
                <a:cs typeface="Calibri"/>
              </a:rPr>
              <a:t>Blockchain – A Revolutionary and Highly Disruptive Technology for Future Energy Transactions (2017)</a:t>
            </a:r>
            <a:endParaRPr sz="1400" dirty="0">
              <a:latin typeface="Calibri"/>
              <a:cs typeface="Calibri"/>
            </a:endParaRPr>
          </a:p>
        </p:txBody>
      </p:sp>
      <p:pic>
        <p:nvPicPr>
          <p:cNvPr id="12" name="Picture 11">
            <a:extLst>
              <a:ext uri="{FF2B5EF4-FFF2-40B4-BE49-F238E27FC236}">
                <a16:creationId xmlns:a16="http://schemas.microsoft.com/office/drawing/2014/main" id="{33A77936-9353-87CE-99D3-4B893578BED3}"/>
              </a:ext>
            </a:extLst>
          </p:cNvPr>
          <p:cNvPicPr>
            <a:picLocks noChangeAspect="1"/>
          </p:cNvPicPr>
          <p:nvPr/>
        </p:nvPicPr>
        <p:blipFill>
          <a:blip r:embed="rId9"/>
          <a:stretch>
            <a:fillRect/>
          </a:stretch>
        </p:blipFill>
        <p:spPr>
          <a:xfrm>
            <a:off x="847239" y="2091871"/>
            <a:ext cx="2944254" cy="3830182"/>
          </a:xfrm>
          <a:prstGeom prst="rect">
            <a:avLst/>
          </a:prstGeom>
          <a:ln>
            <a:solidFill>
              <a:schemeClr val="tx1"/>
            </a:solidFill>
          </a:ln>
        </p:spPr>
      </p:pic>
      <p:sp>
        <p:nvSpPr>
          <p:cNvPr id="17" name="TextBox 16">
            <a:extLst>
              <a:ext uri="{FF2B5EF4-FFF2-40B4-BE49-F238E27FC236}">
                <a16:creationId xmlns:a16="http://schemas.microsoft.com/office/drawing/2014/main" id="{FE9B36E4-2F1D-6BEA-157A-76E08988559F}"/>
              </a:ext>
            </a:extLst>
          </p:cNvPr>
          <p:cNvSpPr txBox="1"/>
          <p:nvPr/>
        </p:nvSpPr>
        <p:spPr>
          <a:xfrm>
            <a:off x="847239" y="6175087"/>
            <a:ext cx="3087904" cy="338554"/>
          </a:xfrm>
          <a:prstGeom prst="rect">
            <a:avLst/>
          </a:prstGeom>
          <a:noFill/>
        </p:spPr>
        <p:txBody>
          <a:bodyPr wrap="square">
            <a:spAutoFit/>
          </a:bodyPr>
          <a:lstStyle/>
          <a:p>
            <a:r>
              <a:rPr lang="en-IN" sz="1600" b="1" dirty="0">
                <a:effectLst/>
                <a:latin typeface="Calibri" panose="020F0502020204030204" pitchFamily="34" charset="0"/>
                <a:ea typeface="Calibri" panose="020F0502020204030204" pitchFamily="34" charset="0"/>
              </a:rPr>
              <a:t> Link: </a:t>
            </a:r>
            <a:r>
              <a:rPr lang="en-US" sz="1600" b="1" dirty="0">
                <a:solidFill>
                  <a:srgbClr val="467885"/>
                </a:solidFill>
                <a:effectLst/>
                <a:latin typeface="Calibri" panose="020F0502020204030204" pitchFamily="34" charset="0"/>
                <a:ea typeface="Calibri" panose="020F0502020204030204" pitchFamily="34" charset="0"/>
                <a:hlinkClick r:id="rId10"/>
              </a:rPr>
              <a:t>https://shorturl.at/Lp92W</a:t>
            </a:r>
            <a:endParaRPr lang="en-IN" sz="1600" b="1" dirty="0"/>
          </a:p>
        </p:txBody>
      </p:sp>
    </p:spTree>
    <p:extLst>
      <p:ext uri="{BB962C8B-B14F-4D97-AF65-F5344CB8AC3E}">
        <p14:creationId xmlns:p14="http://schemas.microsoft.com/office/powerpoint/2010/main" val="1418368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5C131-5B2D-2C41-8BCE-B317C22628EC}"/>
            </a:ext>
          </a:extLst>
        </p:cNvPr>
        <p:cNvGrpSpPr/>
        <p:nvPr/>
      </p:nvGrpSpPr>
      <p:grpSpPr>
        <a:xfrm>
          <a:off x="0" y="0"/>
          <a:ext cx="0" cy="0"/>
          <a:chOff x="0" y="0"/>
          <a:chExt cx="0" cy="0"/>
        </a:xfrm>
      </p:grpSpPr>
      <p:sp>
        <p:nvSpPr>
          <p:cNvPr id="5" name="object 2">
            <a:extLst>
              <a:ext uri="{FF2B5EF4-FFF2-40B4-BE49-F238E27FC236}">
                <a16:creationId xmlns:a16="http://schemas.microsoft.com/office/drawing/2014/main" id="{20B2EF9E-C9F5-C23A-3C72-81CED5E5F932}"/>
              </a:ext>
            </a:extLst>
          </p:cNvPr>
          <p:cNvSpPr txBox="1">
            <a:spLocks noGrp="1"/>
          </p:cNvSpPr>
          <p:nvPr>
            <p:ph type="title"/>
          </p:nvPr>
        </p:nvSpPr>
        <p:spPr>
          <a:xfrm>
            <a:off x="1350959" y="2401613"/>
            <a:ext cx="11187881" cy="2511973"/>
          </a:xfrm>
          <a:prstGeom prst="rect">
            <a:avLst/>
          </a:prstGeom>
        </p:spPr>
        <p:txBody>
          <a:bodyPr vert="horz" lIns="91440" tIns="45720" rIns="91440" bIns="45720" rtlCol="0" anchor="ctr">
            <a:noAutofit/>
          </a:bodyPr>
          <a:lstStyle/>
          <a:p>
            <a:pPr algn="ctr" defTabSz="914400"/>
            <a:r>
              <a:rPr lang="en-US" sz="4800" b="1" dirty="0">
                <a:solidFill>
                  <a:srgbClr val="00B050"/>
                </a:solidFill>
                <a:latin typeface="Calibri" panose="020F0502020204030204" pitchFamily="34" charset="0"/>
                <a:cs typeface="Calibri" panose="020F0502020204030204" pitchFamily="34" charset="0"/>
              </a:rPr>
              <a:t>First Digital Energy Grids (DEG) based on Unified Energy Interface (UEI) Architecture in Lucknow </a:t>
            </a:r>
            <a:br>
              <a:rPr lang="en-US" sz="4800" b="1" dirty="0">
                <a:solidFill>
                  <a:srgbClr val="00B050"/>
                </a:solidFill>
                <a:latin typeface="Calibri" panose="020F0502020204030204" pitchFamily="34" charset="0"/>
                <a:cs typeface="Calibri" panose="020F0502020204030204" pitchFamily="34" charset="0"/>
              </a:rPr>
            </a:br>
            <a:endParaRPr sz="3600" b="1" dirty="0">
              <a:solidFill>
                <a:srgbClr val="00B05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942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6DF4B39-0C6F-4789-1003-488FD7B4716F}"/>
              </a:ext>
            </a:extLst>
          </p:cNvPr>
          <p:cNvSpPr txBox="1">
            <a:spLocks/>
          </p:cNvSpPr>
          <p:nvPr/>
        </p:nvSpPr>
        <p:spPr>
          <a:xfrm>
            <a:off x="76200" y="161365"/>
            <a:ext cx="9372850" cy="5849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600" b="1" dirty="0">
                <a:solidFill>
                  <a:srgbClr val="00B050"/>
                </a:solidFill>
                <a:latin typeface="Calibri" panose="020F0502020204030204" pitchFamily="34" charset="0"/>
                <a:cs typeface="Calibri" panose="020F0502020204030204" pitchFamily="34" charset="0"/>
              </a:rPr>
              <a:t>Energy P2P Trading Network – Beckn Protocol</a:t>
            </a:r>
          </a:p>
        </p:txBody>
      </p:sp>
      <p:pic>
        <p:nvPicPr>
          <p:cNvPr id="13" name="Picture 12">
            <a:extLst>
              <a:ext uri="{FF2B5EF4-FFF2-40B4-BE49-F238E27FC236}">
                <a16:creationId xmlns:a16="http://schemas.microsoft.com/office/drawing/2014/main" id="{407DE1B5-3CA1-693A-7531-C1526F0889A7}"/>
              </a:ext>
            </a:extLst>
          </p:cNvPr>
          <p:cNvPicPr>
            <a:picLocks noChangeAspect="1"/>
          </p:cNvPicPr>
          <p:nvPr/>
        </p:nvPicPr>
        <p:blipFill>
          <a:blip r:embed="rId2"/>
          <a:stretch>
            <a:fillRect/>
          </a:stretch>
        </p:blipFill>
        <p:spPr>
          <a:xfrm>
            <a:off x="824804" y="978847"/>
            <a:ext cx="12272778" cy="5840465"/>
          </a:xfrm>
          <a:prstGeom prst="rect">
            <a:avLst/>
          </a:prstGeom>
        </p:spPr>
      </p:pic>
    </p:spTree>
    <p:extLst>
      <p:ext uri="{BB962C8B-B14F-4D97-AF65-F5344CB8AC3E}">
        <p14:creationId xmlns:p14="http://schemas.microsoft.com/office/powerpoint/2010/main" val="2992164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8CDD4-2110-2E87-8987-638FB75145D6}"/>
              </a:ext>
            </a:extLst>
          </p:cNvPr>
          <p:cNvSpPr>
            <a:spLocks noGrp="1"/>
          </p:cNvSpPr>
          <p:nvPr>
            <p:ph type="title"/>
          </p:nvPr>
        </p:nvSpPr>
        <p:spPr>
          <a:xfrm>
            <a:off x="84204" y="115116"/>
            <a:ext cx="12118187" cy="814507"/>
          </a:xfrm>
        </p:spPr>
        <p:txBody>
          <a:bodyPr>
            <a:noAutofit/>
          </a:bodyPr>
          <a:lstStyle/>
          <a:p>
            <a:pPr defTabSz="914400"/>
            <a:r>
              <a:rPr lang="en-US" sz="3600" b="1" dirty="0">
                <a:solidFill>
                  <a:srgbClr val="00B050"/>
                </a:solidFill>
                <a:latin typeface="Calibri" panose="020F0502020204030204" pitchFamily="34" charset="0"/>
                <a:cs typeface="Calibri" panose="020F0502020204030204" pitchFamily="34" charset="0"/>
              </a:rPr>
              <a:t>Brief Profile of Stakeholders Associated with the Pilot</a:t>
            </a:r>
            <a:r>
              <a:rPr lang="en-IN" sz="3600" b="1" dirty="0">
                <a:solidFill>
                  <a:srgbClr val="00B050"/>
                </a:solidFill>
                <a:latin typeface="Calibri" panose="020F0502020204030204" pitchFamily="34" charset="0"/>
                <a:cs typeface="Calibri" panose="020F0502020204030204" pitchFamily="34" charset="0"/>
              </a:rPr>
              <a:t> </a:t>
            </a:r>
            <a:endParaRPr lang="en-US" sz="3600" b="1" dirty="0">
              <a:solidFill>
                <a:srgbClr val="00B050"/>
              </a:solidFill>
              <a:latin typeface="Calibri" panose="020F0502020204030204" pitchFamily="34" charset="0"/>
              <a:cs typeface="Calibri" panose="020F0502020204030204" pitchFamily="34" charset="0"/>
            </a:endParaRPr>
          </a:p>
        </p:txBody>
      </p:sp>
      <p:graphicFrame>
        <p:nvGraphicFramePr>
          <p:cNvPr id="5" name="Google Shape;1540;p105">
            <a:extLst>
              <a:ext uri="{FF2B5EF4-FFF2-40B4-BE49-F238E27FC236}">
                <a16:creationId xmlns:a16="http://schemas.microsoft.com/office/drawing/2014/main" id="{E456832F-D643-8FA6-670F-37050F1227E4}"/>
              </a:ext>
            </a:extLst>
          </p:cNvPr>
          <p:cNvGraphicFramePr/>
          <p:nvPr>
            <p:extLst>
              <p:ext uri="{D42A27DB-BD31-4B8C-83A1-F6EECF244321}">
                <p14:modId xmlns:p14="http://schemas.microsoft.com/office/powerpoint/2010/main" val="3386785792"/>
              </p:ext>
            </p:extLst>
          </p:nvPr>
        </p:nvGraphicFramePr>
        <p:xfrm>
          <a:off x="188261" y="1092721"/>
          <a:ext cx="13339477" cy="5624893"/>
        </p:xfrm>
        <a:graphic>
          <a:graphicData uri="http://schemas.openxmlformats.org/drawingml/2006/table">
            <a:tbl>
              <a:tblPr firstRow="1" bandRow="1">
                <a:tableStyleId>{912C8C85-51F0-491E-9774-3900AFEF0FD7}</a:tableStyleId>
              </a:tblPr>
              <a:tblGrid>
                <a:gridCol w="874152">
                  <a:extLst>
                    <a:ext uri="{9D8B030D-6E8A-4147-A177-3AD203B41FA5}">
                      <a16:colId xmlns:a16="http://schemas.microsoft.com/office/drawing/2014/main" val="20000"/>
                    </a:ext>
                  </a:extLst>
                </a:gridCol>
                <a:gridCol w="2176410">
                  <a:extLst>
                    <a:ext uri="{9D8B030D-6E8A-4147-A177-3AD203B41FA5}">
                      <a16:colId xmlns:a16="http://schemas.microsoft.com/office/drawing/2014/main" val="20001"/>
                    </a:ext>
                  </a:extLst>
                </a:gridCol>
                <a:gridCol w="10288915">
                  <a:extLst>
                    <a:ext uri="{9D8B030D-6E8A-4147-A177-3AD203B41FA5}">
                      <a16:colId xmlns:a16="http://schemas.microsoft.com/office/drawing/2014/main" val="20002"/>
                    </a:ext>
                  </a:extLst>
                </a:gridCol>
              </a:tblGrid>
              <a:tr h="252128">
                <a:tc>
                  <a:txBody>
                    <a:bodyPr/>
                    <a:lstStyle/>
                    <a:p>
                      <a:pPr marL="0" marR="0" lvl="0" indent="0" algn="ctr" rtl="0">
                        <a:lnSpc>
                          <a:spcPct val="100000"/>
                        </a:lnSpc>
                        <a:spcBef>
                          <a:spcPts val="0"/>
                        </a:spcBef>
                        <a:spcAft>
                          <a:spcPts val="0"/>
                        </a:spcAft>
                        <a:buNone/>
                      </a:pPr>
                      <a:r>
                        <a:rPr lang="en-GB" sz="1100" b="1" dirty="0">
                          <a:sym typeface="Poppins"/>
                        </a:rPr>
                        <a:t>Sl. No.</a:t>
                      </a:r>
                      <a:endParaRPr sz="1100" b="1" dirty="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None/>
                      </a:pPr>
                      <a:r>
                        <a:rPr lang="en-GB" sz="1100" b="1">
                          <a:sym typeface="Poppins"/>
                        </a:rPr>
                        <a:t>Company</a:t>
                      </a:r>
                      <a:endParaRPr sz="1100" b="1">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ctr" rtl="0">
                        <a:spcBef>
                          <a:spcPts val="0"/>
                        </a:spcBef>
                        <a:spcAft>
                          <a:spcPts val="0"/>
                        </a:spcAft>
                        <a:buNone/>
                      </a:pPr>
                      <a:r>
                        <a:rPr lang="en-GB" sz="1100" b="1" dirty="0">
                          <a:sym typeface="Poppins"/>
                        </a:rPr>
                        <a:t>Profile</a:t>
                      </a:r>
                      <a:endParaRPr sz="1100" b="1" dirty="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6897">
                <a:tc>
                  <a:txBody>
                    <a:bodyPr/>
                    <a:lstStyle/>
                    <a:p>
                      <a:pPr marL="0" lvl="0" indent="0" algn="just" rtl="0">
                        <a:spcBef>
                          <a:spcPts val="0"/>
                        </a:spcBef>
                        <a:spcAft>
                          <a:spcPts val="0"/>
                        </a:spcAft>
                        <a:buNone/>
                      </a:pPr>
                      <a:r>
                        <a:rPr lang="en-GB" sz="1100" dirty="0">
                          <a:sym typeface="Poppins"/>
                        </a:rPr>
                        <a:t>1</a:t>
                      </a:r>
                      <a:endParaRPr sz="1100" dirty="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None/>
                      </a:pPr>
                      <a:r>
                        <a:rPr lang="en-US" sz="1100" b="1" dirty="0">
                          <a:sym typeface="Poppins"/>
                        </a:rPr>
                        <a:t>UPPCL</a:t>
                      </a:r>
                      <a:endParaRPr sz="1100" b="1" dirty="0">
                        <a:sym typeface="Poppins"/>
                      </a:endParaRPr>
                    </a:p>
                    <a:p>
                      <a:pPr marL="0" marR="0" lvl="0" indent="0" algn="just" rtl="0">
                        <a:lnSpc>
                          <a:spcPct val="100000"/>
                        </a:lnSpc>
                        <a:spcBef>
                          <a:spcPts val="0"/>
                        </a:spcBef>
                        <a:spcAft>
                          <a:spcPts val="0"/>
                        </a:spcAft>
                        <a:buNone/>
                      </a:pPr>
                      <a:endParaRPr sz="1100" b="1" dirty="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999" lvl="0" indent="-149225" algn="just" rtl="0">
                        <a:lnSpc>
                          <a:spcPct val="115000"/>
                        </a:lnSpc>
                        <a:spcBef>
                          <a:spcPts val="0"/>
                        </a:spcBef>
                        <a:spcAft>
                          <a:spcPts val="0"/>
                        </a:spcAft>
                        <a:buClr>
                          <a:schemeClr val="dk1"/>
                        </a:buClr>
                        <a:buSzPts val="1000"/>
                        <a:buFont typeface="Poppins"/>
                        <a:buChar char="●"/>
                      </a:pPr>
                      <a:r>
                        <a:rPr lang="en-GB" sz="1100" dirty="0">
                          <a:solidFill>
                            <a:schemeClr val="dk1"/>
                          </a:solidFill>
                          <a:sym typeface="Poppins"/>
                        </a:rPr>
                        <a:t>UPPCL and their DISCOMS will test and rollout the digital platforms for P2P trading of rooftop solar energy.</a:t>
                      </a:r>
                      <a:endParaRPr sz="1100" b="1" dirty="0">
                        <a:solidFill>
                          <a:schemeClr val="dk1"/>
                        </a:solidFill>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07570">
                <a:tc>
                  <a:txBody>
                    <a:bodyPr/>
                    <a:lstStyle/>
                    <a:p>
                      <a:pPr marL="0" lvl="0" indent="0" algn="just" rtl="0">
                        <a:spcBef>
                          <a:spcPts val="0"/>
                        </a:spcBef>
                        <a:spcAft>
                          <a:spcPts val="0"/>
                        </a:spcAft>
                        <a:buNone/>
                      </a:pPr>
                      <a:r>
                        <a:rPr lang="en-US" sz="1100" dirty="0">
                          <a:sym typeface="Poppins"/>
                        </a:rPr>
                        <a:t>2</a:t>
                      </a:r>
                      <a:endParaRPr sz="1100" dirty="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None/>
                      </a:pPr>
                      <a:r>
                        <a:rPr lang="en-US" sz="1100" b="1" dirty="0" err="1">
                          <a:sym typeface="Poppins"/>
                        </a:rPr>
                        <a:t>Intellismart</a:t>
                      </a:r>
                      <a:endParaRPr sz="1100" b="1" dirty="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999" lvl="0" indent="-149225" algn="just" rtl="0">
                        <a:lnSpc>
                          <a:spcPct val="115000"/>
                        </a:lnSpc>
                        <a:spcBef>
                          <a:spcPts val="0"/>
                        </a:spcBef>
                        <a:spcAft>
                          <a:spcPts val="0"/>
                        </a:spcAft>
                        <a:buClr>
                          <a:schemeClr val="dk1"/>
                        </a:buClr>
                        <a:buSzPts val="1000"/>
                        <a:buFont typeface="Poppins"/>
                        <a:buChar char="●"/>
                      </a:pPr>
                      <a:r>
                        <a:rPr lang="en-US" sz="1100" b="0" dirty="0">
                          <a:solidFill>
                            <a:schemeClr val="dk1"/>
                          </a:solidFill>
                          <a:sym typeface="Poppins"/>
                        </a:rPr>
                        <a:t>Supporting ISGF in successfully implementing this project by deploying their smart meters on our buyer platform, along with integrating their MDM and RMS with our system</a:t>
                      </a:r>
                      <a:endParaRPr sz="1100" b="0" dirty="0">
                        <a:solidFill>
                          <a:schemeClr val="dk1"/>
                        </a:solidFill>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6993609"/>
                  </a:ext>
                </a:extLst>
              </a:tr>
              <a:tr h="694540">
                <a:tc>
                  <a:txBody>
                    <a:bodyPr/>
                    <a:lstStyle/>
                    <a:p>
                      <a:pPr marL="0" lvl="0" indent="0" algn="just" rtl="0">
                        <a:spcBef>
                          <a:spcPts val="0"/>
                        </a:spcBef>
                        <a:spcAft>
                          <a:spcPts val="0"/>
                        </a:spcAft>
                        <a:buNone/>
                      </a:pPr>
                      <a:r>
                        <a:rPr lang="en-GB" sz="1100">
                          <a:sym typeface="Poppins"/>
                        </a:rPr>
                        <a:t>2</a:t>
                      </a:r>
                      <a:endParaRPr sz="110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just" rtl="0">
                        <a:spcBef>
                          <a:spcPts val="0"/>
                        </a:spcBef>
                        <a:spcAft>
                          <a:spcPts val="0"/>
                        </a:spcAft>
                        <a:buNone/>
                      </a:pPr>
                      <a:r>
                        <a:rPr lang="en-GB" sz="1100" b="1" dirty="0">
                          <a:sym typeface="Poppins"/>
                        </a:rPr>
                        <a:t>FIDE</a:t>
                      </a:r>
                      <a:endParaRPr sz="1100" b="1" dirty="0"/>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999" marR="0" lvl="0" indent="-149225" algn="just" rtl="0">
                        <a:lnSpc>
                          <a:spcPct val="115000"/>
                        </a:lnSpc>
                        <a:spcBef>
                          <a:spcPts val="0"/>
                        </a:spcBef>
                        <a:spcAft>
                          <a:spcPts val="0"/>
                        </a:spcAft>
                        <a:buClr>
                          <a:schemeClr val="dk1"/>
                        </a:buClr>
                        <a:buSzPts val="1000"/>
                        <a:buFont typeface="Poppins"/>
                        <a:buChar char="●"/>
                      </a:pPr>
                      <a:r>
                        <a:rPr lang="en-GB" sz="1100" b="1" dirty="0">
                          <a:solidFill>
                            <a:schemeClr val="dk1"/>
                          </a:solidFill>
                          <a:sym typeface="Poppins"/>
                        </a:rPr>
                        <a:t>FIDE (Foundation for Interoperability in Digital Economy) </a:t>
                      </a:r>
                      <a:r>
                        <a:rPr lang="en-GB" sz="1100" b="0" dirty="0">
                          <a:solidFill>
                            <a:schemeClr val="dk1"/>
                          </a:solidFill>
                          <a:sym typeface="Poppins"/>
                        </a:rPr>
                        <a:t>is a not-for-profit organization founded by Nandan Nilekani, Pramod Varma, and Sujith Nair. It is the originator of the </a:t>
                      </a:r>
                      <a:r>
                        <a:rPr lang="en-GB" sz="1100" b="0" dirty="0" err="1">
                          <a:solidFill>
                            <a:schemeClr val="dk1"/>
                          </a:solidFill>
                          <a:sym typeface="Poppins"/>
                        </a:rPr>
                        <a:t>Beckn</a:t>
                      </a:r>
                      <a:r>
                        <a:rPr lang="en-GB" sz="1100" b="0" dirty="0">
                          <a:solidFill>
                            <a:schemeClr val="dk1"/>
                          </a:solidFill>
                          <a:sym typeface="Poppins"/>
                        </a:rPr>
                        <a:t> Protocol, an open-source digital framework launched in 2019 to support decentralized and inclusive digital ecosystems. FIDE governs the protocol as a digital public good under a Creative Commons license and continues to support its evolution and adoption globally, working with volunteers and stakeholders to promote interoperability in the digital economy.</a:t>
                      </a:r>
                      <a:endParaRPr sz="1100" b="0" dirty="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94540">
                <a:tc>
                  <a:txBody>
                    <a:bodyPr/>
                    <a:lstStyle/>
                    <a:p>
                      <a:pPr marL="0" lvl="0" indent="0" algn="just" rtl="0">
                        <a:spcBef>
                          <a:spcPts val="0"/>
                        </a:spcBef>
                        <a:spcAft>
                          <a:spcPts val="0"/>
                        </a:spcAft>
                        <a:buNone/>
                      </a:pPr>
                      <a:r>
                        <a:rPr lang="en-GB" sz="1100">
                          <a:sym typeface="Poppins"/>
                        </a:rPr>
                        <a:t>3</a:t>
                      </a:r>
                      <a:endParaRPr sz="110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just" rtl="0">
                        <a:spcBef>
                          <a:spcPts val="0"/>
                        </a:spcBef>
                        <a:spcAft>
                          <a:spcPts val="0"/>
                        </a:spcAft>
                        <a:buNone/>
                      </a:pPr>
                      <a:r>
                        <a:rPr lang="en-GB" sz="1100" b="1" err="1">
                          <a:sym typeface="Poppins"/>
                        </a:rPr>
                        <a:t>Trillectric</a:t>
                      </a:r>
                      <a:endParaRPr sz="1100" b="1">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999" marR="0" lvl="0" indent="-149225" algn="just" rtl="0">
                        <a:lnSpc>
                          <a:spcPct val="115000"/>
                        </a:lnSpc>
                        <a:spcBef>
                          <a:spcPts val="0"/>
                        </a:spcBef>
                        <a:spcAft>
                          <a:spcPts val="0"/>
                        </a:spcAft>
                        <a:buClr>
                          <a:schemeClr val="dk1"/>
                        </a:buClr>
                        <a:buSzPts val="1000"/>
                        <a:buFont typeface="Poppins"/>
                        <a:buChar char="●"/>
                      </a:pPr>
                      <a:r>
                        <a:rPr lang="en-GB" sz="1100" dirty="0" err="1">
                          <a:solidFill>
                            <a:schemeClr val="dk1"/>
                          </a:solidFill>
                          <a:sym typeface="Poppins"/>
                        </a:rPr>
                        <a:t>Trillectric</a:t>
                      </a:r>
                      <a:r>
                        <a:rPr lang="en-GB" sz="1100" dirty="0">
                          <a:solidFill>
                            <a:schemeClr val="dk1"/>
                          </a:solidFill>
                          <a:sym typeface="Poppins"/>
                        </a:rPr>
                        <a:t> </a:t>
                      </a:r>
                      <a:r>
                        <a:rPr lang="en-GB" sz="1100" dirty="0" err="1">
                          <a:solidFill>
                            <a:schemeClr val="dk1"/>
                          </a:solidFill>
                          <a:sym typeface="Poppins"/>
                        </a:rPr>
                        <a:t>Gridmend</a:t>
                      </a:r>
                      <a:r>
                        <a:rPr lang="en-GB" sz="1100" dirty="0">
                          <a:solidFill>
                            <a:schemeClr val="dk1"/>
                          </a:solidFill>
                          <a:sym typeface="Poppins"/>
                        </a:rPr>
                        <a:t> Private Limited is driven by a vision to enable the transformation of the power and grid sectors. With the rise in energy demands, renewable energy (RE) injections, and the growth of prosumers—consumers who also produce energy—</a:t>
                      </a:r>
                      <a:r>
                        <a:rPr lang="en-GB" sz="1100" dirty="0" err="1">
                          <a:solidFill>
                            <a:schemeClr val="dk1"/>
                          </a:solidFill>
                          <a:sym typeface="Poppins"/>
                        </a:rPr>
                        <a:t>Trillectric</a:t>
                      </a:r>
                      <a:r>
                        <a:rPr lang="en-GB" sz="1100" dirty="0">
                          <a:solidFill>
                            <a:schemeClr val="dk1"/>
                          </a:solidFill>
                          <a:sym typeface="Poppins"/>
                        </a:rPr>
                        <a:t> is at the forefront of addressing the overlapping of demand and supply sides, distributed energy resources, and smart grid advancements. </a:t>
                      </a:r>
                      <a:r>
                        <a:rPr lang="en-GB" sz="1100" dirty="0" err="1">
                          <a:solidFill>
                            <a:schemeClr val="dk1"/>
                          </a:solidFill>
                          <a:sym typeface="Poppins"/>
                        </a:rPr>
                        <a:t>Trillectric</a:t>
                      </a:r>
                      <a:r>
                        <a:rPr lang="en-GB" sz="1100" dirty="0">
                          <a:solidFill>
                            <a:schemeClr val="dk1"/>
                          </a:solidFill>
                          <a:sym typeface="Poppins"/>
                        </a:rPr>
                        <a:t> aims to build a comprehensive ecosystem of cutting-edge hardware and software solutions, supported by industry experts, to scale and enable these transitions.</a:t>
                      </a:r>
                      <a:endParaRPr sz="1100" b="1" dirty="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94540">
                <a:tc>
                  <a:txBody>
                    <a:bodyPr/>
                    <a:lstStyle/>
                    <a:p>
                      <a:pPr marL="0" lvl="0" indent="0" algn="just" rtl="0">
                        <a:spcBef>
                          <a:spcPts val="0"/>
                        </a:spcBef>
                        <a:spcAft>
                          <a:spcPts val="0"/>
                        </a:spcAft>
                        <a:buNone/>
                      </a:pPr>
                      <a:r>
                        <a:rPr lang="en-GB" sz="1100">
                          <a:sym typeface="Poppins"/>
                        </a:rPr>
                        <a:t>4</a:t>
                      </a:r>
                      <a:endParaRPr sz="110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just" rtl="0">
                        <a:spcBef>
                          <a:spcPts val="0"/>
                        </a:spcBef>
                        <a:spcAft>
                          <a:spcPts val="0"/>
                        </a:spcAft>
                        <a:buNone/>
                      </a:pPr>
                      <a:r>
                        <a:rPr lang="en-GB" sz="1100" b="1" err="1">
                          <a:sym typeface="Poppins"/>
                        </a:rPr>
                        <a:t>KrypC</a:t>
                      </a:r>
                      <a:endParaRPr sz="1100" b="1"/>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999" marR="0" lvl="0" indent="-149225" algn="just" rtl="0">
                        <a:lnSpc>
                          <a:spcPct val="115000"/>
                        </a:lnSpc>
                        <a:spcBef>
                          <a:spcPts val="0"/>
                        </a:spcBef>
                        <a:spcAft>
                          <a:spcPts val="0"/>
                        </a:spcAft>
                        <a:buClr>
                          <a:schemeClr val="dk1"/>
                        </a:buClr>
                        <a:buSzPts val="1000"/>
                        <a:buFont typeface="Poppins"/>
                        <a:buChar char="●"/>
                      </a:pPr>
                      <a:r>
                        <a:rPr lang="en-GB" sz="1100" b="1" dirty="0" err="1">
                          <a:solidFill>
                            <a:schemeClr val="dk1"/>
                          </a:solidFill>
                          <a:sym typeface="Poppins"/>
                        </a:rPr>
                        <a:t>KrypC</a:t>
                      </a:r>
                      <a:r>
                        <a:rPr lang="en-GB" sz="1100" dirty="0">
                          <a:solidFill>
                            <a:schemeClr val="dk1"/>
                          </a:solidFill>
                          <a:sym typeface="Poppins"/>
                        </a:rPr>
                        <a:t> is a global blockchain technology company with a proven track record of delivering 70+ successful blockchain projects worldwide. Committed to empowering enterprises, startups, and developers, </a:t>
                      </a:r>
                      <a:r>
                        <a:rPr lang="en-GB" sz="1100" dirty="0" err="1">
                          <a:solidFill>
                            <a:schemeClr val="dk1"/>
                          </a:solidFill>
                          <a:sym typeface="Poppins"/>
                        </a:rPr>
                        <a:t>KrypC</a:t>
                      </a:r>
                      <a:r>
                        <a:rPr lang="en-GB" sz="1100" dirty="0">
                          <a:solidFill>
                            <a:schemeClr val="dk1"/>
                          </a:solidFill>
                          <a:sym typeface="Poppins"/>
                        </a:rPr>
                        <a:t> drives innovation in the Blockchain and Web3 ecosystems. Specializing in enterprise-grade blockchain solutions, </a:t>
                      </a:r>
                      <a:r>
                        <a:rPr lang="en-GB" sz="1100" dirty="0" err="1">
                          <a:solidFill>
                            <a:schemeClr val="dk1"/>
                          </a:solidFill>
                          <a:sym typeface="Poppins"/>
                        </a:rPr>
                        <a:t>KrypC</a:t>
                      </a:r>
                      <a:r>
                        <a:rPr lang="en-GB" sz="1100" dirty="0">
                          <a:solidFill>
                            <a:schemeClr val="dk1"/>
                          </a:solidFill>
                          <a:sym typeface="Poppins"/>
                        </a:rPr>
                        <a:t> serves both public and private sector clients. With a focus on simplicity, cost-efficiency, and risk mitigation, the company enables its clients to seamlessly build, deploy, and manage cutting-edge blockchain applications tailored to their needs.</a:t>
                      </a:r>
                      <a:endParaRPr sz="1100" dirty="0">
                        <a:solidFill>
                          <a:schemeClr val="dk1"/>
                        </a:solidFill>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94540">
                <a:tc>
                  <a:txBody>
                    <a:bodyPr/>
                    <a:lstStyle/>
                    <a:p>
                      <a:pPr marL="0" lvl="0" indent="0" algn="just" rtl="0">
                        <a:spcBef>
                          <a:spcPts val="0"/>
                        </a:spcBef>
                        <a:spcAft>
                          <a:spcPts val="0"/>
                        </a:spcAft>
                        <a:buNone/>
                      </a:pPr>
                      <a:r>
                        <a:rPr lang="en-GB" sz="1100">
                          <a:sym typeface="Poppins"/>
                        </a:rPr>
                        <a:t>5</a:t>
                      </a:r>
                      <a:endParaRPr sz="110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just" rtl="0">
                        <a:spcBef>
                          <a:spcPts val="0"/>
                        </a:spcBef>
                        <a:spcAft>
                          <a:spcPts val="0"/>
                        </a:spcAft>
                        <a:buNone/>
                      </a:pPr>
                      <a:r>
                        <a:rPr lang="en-GB" sz="1100" b="1" err="1">
                          <a:sym typeface="Poppins"/>
                        </a:rPr>
                        <a:t>Kazam</a:t>
                      </a:r>
                      <a:endParaRPr sz="1100" b="1">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999" marR="0" lvl="0" indent="-149225" algn="just" rtl="0">
                        <a:lnSpc>
                          <a:spcPct val="115000"/>
                        </a:lnSpc>
                        <a:spcBef>
                          <a:spcPts val="0"/>
                        </a:spcBef>
                        <a:spcAft>
                          <a:spcPts val="0"/>
                        </a:spcAft>
                        <a:buClr>
                          <a:schemeClr val="dk1"/>
                        </a:buClr>
                        <a:buSzPts val="1000"/>
                        <a:buFont typeface="Poppins"/>
                        <a:buChar char="●"/>
                      </a:pPr>
                      <a:r>
                        <a:rPr lang="en-GB" sz="1100" b="1" dirty="0" err="1">
                          <a:solidFill>
                            <a:schemeClr val="dk1"/>
                          </a:solidFill>
                          <a:sym typeface="Poppins"/>
                        </a:rPr>
                        <a:t>Kazam</a:t>
                      </a:r>
                      <a:r>
                        <a:rPr lang="en-GB" sz="1100" b="1" dirty="0">
                          <a:solidFill>
                            <a:schemeClr val="dk1"/>
                          </a:solidFill>
                          <a:sym typeface="Poppins"/>
                        </a:rPr>
                        <a:t> EV Tech </a:t>
                      </a:r>
                      <a:r>
                        <a:rPr lang="en-GB" sz="1100" b="1" dirty="0" err="1">
                          <a:solidFill>
                            <a:schemeClr val="dk1"/>
                          </a:solidFill>
                          <a:sym typeface="Poppins"/>
                        </a:rPr>
                        <a:t>Pvt.</a:t>
                      </a:r>
                      <a:r>
                        <a:rPr lang="en-GB" sz="1100" b="1" dirty="0">
                          <a:solidFill>
                            <a:schemeClr val="dk1"/>
                          </a:solidFill>
                          <a:sym typeface="Poppins"/>
                        </a:rPr>
                        <a:t> Ltd </a:t>
                      </a:r>
                      <a:r>
                        <a:rPr lang="en-GB" sz="1100" dirty="0">
                          <a:solidFill>
                            <a:schemeClr val="dk1"/>
                          </a:solidFill>
                          <a:sym typeface="Poppins"/>
                        </a:rPr>
                        <a:t>is a leading EV charging and energy management company, active across 5,000+ </a:t>
                      </a:r>
                      <a:r>
                        <a:rPr lang="en-GB" sz="1100" dirty="0" err="1">
                          <a:solidFill>
                            <a:schemeClr val="dk1"/>
                          </a:solidFill>
                          <a:sym typeface="Poppins"/>
                        </a:rPr>
                        <a:t>pincodes</a:t>
                      </a:r>
                      <a:r>
                        <a:rPr lang="en-GB" sz="1100" dirty="0">
                          <a:solidFill>
                            <a:schemeClr val="dk1"/>
                          </a:solidFill>
                          <a:sym typeface="Poppins"/>
                        </a:rPr>
                        <a:t> in India with over 50,000 chargers deployed. Since 2020, it has enabled 550 million+ green </a:t>
                      </a:r>
                      <a:r>
                        <a:rPr lang="en-GB" sz="1100" dirty="0" err="1">
                          <a:solidFill>
                            <a:schemeClr val="dk1"/>
                          </a:solidFill>
                          <a:sym typeface="Poppins"/>
                        </a:rPr>
                        <a:t>kilometers</a:t>
                      </a:r>
                      <a:r>
                        <a:rPr lang="en-GB" sz="1100" dirty="0">
                          <a:solidFill>
                            <a:schemeClr val="dk1"/>
                          </a:solidFill>
                          <a:sym typeface="Poppins"/>
                        </a:rPr>
                        <a:t>, cutting CO₂ emissions by 40,000 tons. </a:t>
                      </a:r>
                      <a:r>
                        <a:rPr lang="en-GB" sz="1100" dirty="0" err="1">
                          <a:solidFill>
                            <a:schemeClr val="dk1"/>
                          </a:solidFill>
                          <a:sym typeface="Poppins"/>
                        </a:rPr>
                        <a:t>Kazam</a:t>
                      </a:r>
                      <a:r>
                        <a:rPr lang="en-GB" sz="1100" dirty="0">
                          <a:solidFill>
                            <a:schemeClr val="dk1"/>
                          </a:solidFill>
                          <a:sym typeface="Poppins"/>
                        </a:rPr>
                        <a:t> operates in 16 countries and offers interoperable solutions, smart energy management, and white-</a:t>
                      </a:r>
                      <a:r>
                        <a:rPr lang="en-GB" sz="1100" dirty="0" err="1">
                          <a:solidFill>
                            <a:schemeClr val="dk1"/>
                          </a:solidFill>
                          <a:sym typeface="Poppins"/>
                        </a:rPr>
                        <a:t>labeled</a:t>
                      </a:r>
                      <a:r>
                        <a:rPr lang="en-GB" sz="1100" dirty="0">
                          <a:solidFill>
                            <a:schemeClr val="dk1"/>
                          </a:solidFill>
                          <a:sym typeface="Poppins"/>
                        </a:rPr>
                        <a:t> apps for OEMs, fleets, and CPOs. Backed by strong R&amp;D and rapid growth, </a:t>
                      </a:r>
                      <a:r>
                        <a:rPr lang="en-GB" sz="1100" dirty="0" err="1">
                          <a:solidFill>
                            <a:schemeClr val="dk1"/>
                          </a:solidFill>
                          <a:sym typeface="Poppins"/>
                        </a:rPr>
                        <a:t>Kazam</a:t>
                      </a:r>
                      <a:r>
                        <a:rPr lang="en-GB" sz="1100" dirty="0">
                          <a:solidFill>
                            <a:schemeClr val="dk1"/>
                          </a:solidFill>
                          <a:sym typeface="Poppins"/>
                        </a:rPr>
                        <a:t> is driving scalable, software-led innovation in sustainable mobility across emerging markets.</a:t>
                      </a:r>
                      <a:endParaRPr sz="1100" dirty="0">
                        <a:solidFill>
                          <a:schemeClr val="dk1"/>
                        </a:solidFill>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694540">
                <a:tc>
                  <a:txBody>
                    <a:bodyPr/>
                    <a:lstStyle/>
                    <a:p>
                      <a:pPr marL="0" lvl="0" indent="0" algn="just" rtl="0">
                        <a:spcBef>
                          <a:spcPts val="0"/>
                        </a:spcBef>
                        <a:spcAft>
                          <a:spcPts val="0"/>
                        </a:spcAft>
                        <a:buNone/>
                      </a:pPr>
                      <a:r>
                        <a:rPr lang="en-US" sz="1100">
                          <a:sym typeface="Poppins"/>
                        </a:rPr>
                        <a:t>6</a:t>
                      </a:r>
                      <a:endParaRPr sz="1100">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just" rtl="0">
                        <a:spcBef>
                          <a:spcPts val="0"/>
                        </a:spcBef>
                        <a:spcAft>
                          <a:spcPts val="0"/>
                        </a:spcAft>
                        <a:buNone/>
                      </a:pPr>
                      <a:r>
                        <a:rPr lang="en-US" sz="1100" b="1" err="1">
                          <a:sym typeface="Poppins"/>
                        </a:rPr>
                        <a:t>PowerXchnage</a:t>
                      </a:r>
                      <a:endParaRPr sz="1100" b="1">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999" marR="0" lvl="0" indent="-149225" algn="just" rtl="0">
                        <a:lnSpc>
                          <a:spcPct val="115000"/>
                        </a:lnSpc>
                        <a:spcBef>
                          <a:spcPts val="0"/>
                        </a:spcBef>
                        <a:spcAft>
                          <a:spcPts val="0"/>
                        </a:spcAft>
                        <a:buClr>
                          <a:schemeClr val="dk1"/>
                        </a:buClr>
                        <a:buSzPts val="1000"/>
                        <a:buFont typeface="Poppins"/>
                        <a:buChar char="●"/>
                      </a:pPr>
                      <a:r>
                        <a:rPr lang="en-IN" sz="1100" b="1" dirty="0" err="1">
                          <a:solidFill>
                            <a:schemeClr val="dk1"/>
                          </a:solidFill>
                          <a:sym typeface="Poppins"/>
                        </a:rPr>
                        <a:t>PowerXchange</a:t>
                      </a:r>
                      <a:r>
                        <a:rPr lang="en-IN" sz="1100" dirty="0">
                          <a:solidFill>
                            <a:schemeClr val="dk1"/>
                          </a:solidFill>
                          <a:sym typeface="Poppins"/>
                        </a:rPr>
                        <a:t> stands at the intersection of technology and sustainability, driving the transition toward decentralized energy systems . Its innovative P2P energy trading platform empowers individuals and communities to take charge of their energy resources, promoting a sustainable and efficient energy future. By leveraging cutting-edge technologies Blockchain and agentic AI and fostering collaborations, </a:t>
                      </a:r>
                      <a:r>
                        <a:rPr lang="en-IN" sz="1100" dirty="0" err="1">
                          <a:solidFill>
                            <a:schemeClr val="dk1"/>
                          </a:solidFill>
                          <a:sym typeface="Poppins"/>
                        </a:rPr>
                        <a:t>PowerXchange</a:t>
                      </a:r>
                      <a:r>
                        <a:rPr lang="en-IN" sz="1100" dirty="0">
                          <a:solidFill>
                            <a:schemeClr val="dk1"/>
                          </a:solidFill>
                          <a:sym typeface="Poppins"/>
                        </a:rPr>
                        <a:t> is poised to reshape the energy landscape, making it more resilient and inclusive.</a:t>
                      </a:r>
                      <a:endParaRPr sz="1100" dirty="0">
                        <a:solidFill>
                          <a:schemeClr val="dk1"/>
                        </a:solidFill>
                        <a:latin typeface="Poppins"/>
                        <a:ea typeface="Poppins"/>
                        <a:cs typeface="Poppins"/>
                        <a:sym typeface="Poppins"/>
                      </a:endParaRPr>
                    </a:p>
                  </a:txBody>
                  <a:tcPr marL="77781" marR="77781" marT="77781" marB="7778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2051822"/>
                  </a:ext>
                </a:extLst>
              </a:tr>
            </a:tbl>
          </a:graphicData>
        </a:graphic>
      </p:graphicFrame>
    </p:spTree>
    <p:extLst>
      <p:ext uri="{BB962C8B-B14F-4D97-AF65-F5344CB8AC3E}">
        <p14:creationId xmlns:p14="http://schemas.microsoft.com/office/powerpoint/2010/main" val="13087915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14987</TotalTime>
  <Words>1563</Words>
  <Application>Microsoft Office PowerPoint</Application>
  <PresentationFormat>Custom</PresentationFormat>
  <Paragraphs>108</Paragraphs>
  <Slides>12</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Arial MT</vt:lpstr>
      <vt:lpstr>Calibri</vt:lpstr>
      <vt:lpstr>Calibri Light</vt:lpstr>
      <vt:lpstr>Poppins</vt:lpstr>
      <vt:lpstr>Wingdings</vt:lpstr>
      <vt:lpstr>Office Theme</vt:lpstr>
      <vt:lpstr>PowerPoint Presentation</vt:lpstr>
      <vt:lpstr>Peer-to-Peer (P2P) Trading of Rooftop Solar Energy – Pilots in India </vt:lpstr>
      <vt:lpstr>PowerPoint Presentation</vt:lpstr>
      <vt:lpstr>PowerPoint Presentation</vt:lpstr>
      <vt:lpstr>Key Features of the UPERC and DERC Guidelines and Karnataka Regulations  </vt:lpstr>
      <vt:lpstr>PowerPoint Presentation</vt:lpstr>
      <vt:lpstr>First Digital Energy Grids (DEG) based on Unified Energy Interface (UEI) Architecture in Lucknow  </vt:lpstr>
      <vt:lpstr>PowerPoint Presentation</vt:lpstr>
      <vt:lpstr>Brief Profile of Stakeholders Associated with the Pilot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Bhushan Khade</dc:creator>
  <cp:lastModifiedBy>shailendra maurya</cp:lastModifiedBy>
  <cp:revision>241</cp:revision>
  <dcterms:created xsi:type="dcterms:W3CDTF">2020-05-06T04:20:43Z</dcterms:created>
  <dcterms:modified xsi:type="dcterms:W3CDTF">2026-07-01T09:30:53Z</dcterms:modified>
</cp:coreProperties>
</file>